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304" r:id="rId18"/>
    <p:sldId id="305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onomy-ru.info/info/68097" TargetMode="External"/><Relationship Id="rId2" Type="http://schemas.openxmlformats.org/officeDocument/2006/relationships/hyperlink" Target="http://economy-ru.info/info/403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49AC8-FFF5-F948-8911-B940471CC7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526" y="1276126"/>
            <a:ext cx="7766936" cy="1646302"/>
          </a:xfrm>
        </p:spPr>
        <p:txBody>
          <a:bodyPr/>
          <a:lstStyle/>
          <a:p>
            <a:pPr algn="l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Экологический вектор социальной ответственности энергетических компаний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6D06DE9-4EBA-6547-B19E-B401344F3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8486" y="4050833"/>
            <a:ext cx="9358008" cy="1096899"/>
          </a:xfrm>
        </p:spPr>
        <p:txBody>
          <a:bodyPr>
            <a:normAutofit/>
          </a:bodyPr>
          <a:lstStyle/>
          <a:p>
            <a:pPr algn="l"/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Дементьева А.Г. </a:t>
            </a:r>
            <a:r>
              <a:rPr lang="ru-RU" b="1" i="1" dirty="0">
                <a:solidFill>
                  <a:srgbClr val="92D050"/>
                </a:solidFill>
              </a:rPr>
              <a:t>д.э.н. профессор кафедры менеджмента, маркетинга и ВЭД, </a:t>
            </a:r>
          </a:p>
          <a:p>
            <a:pPr algn="l"/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Соколова М.И.</a:t>
            </a:r>
            <a:r>
              <a:rPr lang="ru-RU" b="1" i="1" dirty="0">
                <a:solidFill>
                  <a:srgbClr val="92D050"/>
                </a:solidFill>
              </a:rPr>
              <a:t>, к.э.н. профессор кафедры менеджмента, маркетинга и ВЭД,</a:t>
            </a:r>
            <a:r>
              <a:rPr lang="ru-RU" b="1" i="1" dirty="0"/>
              <a:t> </a:t>
            </a:r>
            <a:r>
              <a:rPr lang="ru-RU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7869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B14A8C-9140-8F45-95DA-0E26A69D1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75" y="181583"/>
            <a:ext cx="8596668" cy="10062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Концепция устойчивого развития и социальная ответственность бизнеса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98D5D1-138D-0C42-8E45-1D5F56CBE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606" y="1187823"/>
            <a:ext cx="8596668" cy="5456168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Устойчивое развитие - такое развитие экономики, которое может обеспечить: </a:t>
            </a:r>
          </a:p>
          <a:p>
            <a:pPr>
              <a:buFont typeface="Wingdings" pitchFamily="2" charset="2"/>
              <a:buChar char="v"/>
            </a:pP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сбалансированное решение социально-экономических задач</a:t>
            </a:r>
          </a:p>
          <a:p>
            <a:pPr>
              <a:buFont typeface="Wingdings" pitchFamily="2" charset="2"/>
              <a:buChar char="v"/>
            </a:pP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сохранения благоприятной окружающей среды и природно-ресурсного потенциала для удовлетворения потребностей нынешнего и будущих поколений людей, </a:t>
            </a:r>
          </a:p>
          <a:p>
            <a:pPr>
              <a:buFont typeface="Wingdings" pitchFamily="2" charset="2"/>
              <a:buChar char="v"/>
            </a:pP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сохранения биосферы Земли благодаря значительному уменьшению на нее антропогенного давления. 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Концепция социальной ответственности бизнеса неотъемлемым инструментом реализации данной политики в крупнейших компаниях мира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271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584AEF-4FF5-F245-A0BE-0E3C941B2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1583"/>
            <a:ext cx="8596668" cy="1320800"/>
          </a:xfrm>
        </p:spPr>
        <p:txBody>
          <a:bodyPr/>
          <a:lstStyle/>
          <a:p>
            <a:pPr algn="ctr"/>
            <a:r>
              <a:rPr lang="ru-RU" b="1" dirty="0"/>
              <a:t>Концепция устойчивого развития и социальная ответственность бизнеса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D5918B-81F7-0F47-B382-56A3E27CC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Корпоративное устойчивое развитие невозможно без взаимодействия регулирующих органов на макро- и микро- уровнях 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в 2012 г. в Рио-де-Жанейро в рамках Конференции ООН был проведен специальный Корпоративный  Форум по устойчивому развитию, который направлен на обеспечение основы для более активного участия частного сектора и инвесторов в обеспечении устойчивого развития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563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8C4E14-2A6B-6F4A-AB64-CB17DB57F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0766"/>
            <a:ext cx="8596668" cy="1320800"/>
          </a:xfrm>
        </p:spPr>
        <p:txBody>
          <a:bodyPr/>
          <a:lstStyle/>
          <a:p>
            <a:pPr algn="ctr"/>
            <a:r>
              <a:rPr lang="ru-RU" b="1" dirty="0"/>
              <a:t>Концепция устойчивого развития и социальная ответственность бизнеса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63A282-A2AC-6E48-8652-F1A1AC0B5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34" y="1424561"/>
            <a:ext cx="8982173" cy="5433439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Крупные  энергетические компании уделяют огромное внимание мероприятиям в области охраны окружающей среды и «устойчивого развития». Для реализации такого рода программ компании используют инструменты:</a:t>
            </a:r>
          </a:p>
          <a:p>
            <a:pPr>
              <a:buFont typeface="Wingdings" pitchFamily="2" charset="2"/>
              <a:buChar char="v"/>
            </a:pP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создание специальных фондов </a:t>
            </a:r>
          </a:p>
          <a:p>
            <a:pPr>
              <a:buFont typeface="Wingdings" pitchFamily="2" charset="2"/>
              <a:buChar char="v"/>
            </a:pP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оказание спонсорской помощи </a:t>
            </a:r>
          </a:p>
          <a:p>
            <a:pPr>
              <a:buFont typeface="Wingdings" pitchFamily="2" charset="2"/>
              <a:buChar char="v"/>
            </a:pP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социальные инвестиции</a:t>
            </a:r>
          </a:p>
          <a:p>
            <a:pPr>
              <a:buFont typeface="Wingdings" pitchFamily="2" charset="2"/>
              <a:buChar char="v"/>
            </a:pP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социально-этичный маркетинг 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 конца 90-х годов ХХ века составляются специальные нефинансовые отчеты, включающие показатели по экономическому, экологическому и социальному развитию.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51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2090F8-5486-6343-A415-ABD879141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Концепция устойчивого развития и социальная ответственность бизнеса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9CFBAE-A3BB-5B4D-9D24-A4094FCF9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65422"/>
            <a:ext cx="8596668" cy="3487905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Несмотря на то, что деятельность в данной области и составление отчетов для бизнеса является добровольным, количество компаний, составляющих такие отчеты постоянно растет 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к началу 2020 г. в мире было составлено около 100 тыс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нефинансовых отчетов в области устойчивого развития. Наибольшее количество отчетов выпускают компании Великобритании, США и Германии </a:t>
            </a:r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666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DDD84D-5A7F-6946-A3E9-81840BBBE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Концепция устойчивого развития и социальная ответственность бизнеса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8CEBFC-D8F6-7A4F-BB32-38FD41D45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47602" cy="4570951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Российский бизнес постепенно начинает внедрять в свою деятельность основополагающие принципы социально-этичного маркетинга,  активно участвует в глобальных инициативах по корпоративной социальной ответственности и устойчивому развитию. 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Крупнейшие российские компании ориентируются на  международные стандарты (стандарт Глобальной инициативы по представлению отчетности в области устойчивого развития и серию стандартов процессов разработки и верификации отчетов АА1000) 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532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3A35B9-FFE2-1A4A-AF74-D6C99D566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Концепция устойчивого развития и социальная ответственность бизнеса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9CF143-791F-0846-9E28-AD78FC6A3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Российский Союз промышленников и предпринимателей (РСПП) оказывает активную поддержку данному процессу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в 2002 г. была принята Хартия деловой и корпоративной этики, в соответствии с которой «отечественные бизнесмены обязуются строить свою работу, «основываясь на принципах добропорядочности, справедливости, честности»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В этом же году создан национальный регистр нефинансовых отчетов российских компаний. </a:t>
            </a:r>
          </a:p>
        </p:txBody>
      </p:sp>
    </p:spTree>
    <p:extLst>
      <p:ext uri="{BB962C8B-B14F-4D97-AF65-F5344CB8AC3E}">
        <p14:creationId xmlns:p14="http://schemas.microsoft.com/office/powerpoint/2010/main" val="1595075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CFD8D4-B613-FA42-8358-0F41B32BB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9131"/>
            <a:ext cx="8596668" cy="1320800"/>
          </a:xfrm>
        </p:spPr>
        <p:txBody>
          <a:bodyPr/>
          <a:lstStyle/>
          <a:p>
            <a:pPr algn="ctr"/>
            <a:r>
              <a:rPr lang="ru-RU" b="1" dirty="0"/>
              <a:t>Концепция устойчивого развития и социальная ответственность бизнеса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D8975F-89AF-CD40-B264-291B5F753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В библиотеке нефинансовых отчетов РСПП на середину  2020 г. зарегистрировано 1065 отчетов 187 организаций. 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Среди них: 93 экологических отчета, 361 социальный, 375 в области устойчивого развития, 238 интегрированных отчета и 27 отраслевых </a:t>
            </a:r>
          </a:p>
        </p:txBody>
      </p:sp>
    </p:spTree>
    <p:extLst>
      <p:ext uri="{BB962C8B-B14F-4D97-AF65-F5344CB8AC3E}">
        <p14:creationId xmlns:p14="http://schemas.microsoft.com/office/powerpoint/2010/main" val="1196146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EAB550-1D11-3D4C-9609-3A1E4E9E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816" y="2354567"/>
            <a:ext cx="8929687" cy="1410038"/>
          </a:xfrm>
        </p:spPr>
        <p:txBody>
          <a:bodyPr/>
          <a:lstStyle/>
          <a:p>
            <a:pPr eaLnBrk="1" hangingPunct="1"/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Распределение отчетов по отраслевой принадлежности компаний (2020 г.) </a:t>
            </a:r>
            <a:endParaRPr lang="ru-RU" altLang="ru-RU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475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1A3804A-B8DF-6547-A980-3AAF5987B3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149928"/>
              </p:ext>
            </p:extLst>
          </p:nvPr>
        </p:nvGraphicFramePr>
        <p:xfrm>
          <a:off x="184826" y="0"/>
          <a:ext cx="10483176" cy="6864358"/>
        </p:xfrm>
        <a:graphic>
          <a:graphicData uri="http://schemas.openxmlformats.org/drawingml/2006/table">
            <a:tbl>
              <a:tblPr/>
              <a:tblGrid>
                <a:gridCol w="5770123">
                  <a:extLst>
                    <a:ext uri="{9D8B030D-6E8A-4147-A177-3AD203B41FA5}">
                      <a16:colId xmlns:a16="http://schemas.microsoft.com/office/drawing/2014/main" val="3870675592"/>
                    </a:ext>
                  </a:extLst>
                </a:gridCol>
                <a:gridCol w="1256451">
                  <a:extLst>
                    <a:ext uri="{9D8B030D-6E8A-4147-A177-3AD203B41FA5}">
                      <a16:colId xmlns:a16="http://schemas.microsoft.com/office/drawing/2014/main" val="94024417"/>
                    </a:ext>
                  </a:extLst>
                </a:gridCol>
                <a:gridCol w="690957">
                  <a:extLst>
                    <a:ext uri="{9D8B030D-6E8A-4147-A177-3AD203B41FA5}">
                      <a16:colId xmlns:a16="http://schemas.microsoft.com/office/drawing/2014/main" val="3977600142"/>
                    </a:ext>
                  </a:extLst>
                </a:gridCol>
                <a:gridCol w="692774">
                  <a:extLst>
                    <a:ext uri="{9D8B030D-6E8A-4147-A177-3AD203B41FA5}">
                      <a16:colId xmlns:a16="http://schemas.microsoft.com/office/drawing/2014/main" val="3996245378"/>
                    </a:ext>
                  </a:extLst>
                </a:gridCol>
                <a:gridCol w="690957">
                  <a:extLst>
                    <a:ext uri="{9D8B030D-6E8A-4147-A177-3AD203B41FA5}">
                      <a16:colId xmlns:a16="http://schemas.microsoft.com/office/drawing/2014/main" val="3081367743"/>
                    </a:ext>
                  </a:extLst>
                </a:gridCol>
                <a:gridCol w="690957">
                  <a:extLst>
                    <a:ext uri="{9D8B030D-6E8A-4147-A177-3AD203B41FA5}">
                      <a16:colId xmlns:a16="http://schemas.microsoft.com/office/drawing/2014/main" val="311177991"/>
                    </a:ext>
                  </a:extLst>
                </a:gridCol>
                <a:gridCol w="690957">
                  <a:extLst>
                    <a:ext uri="{9D8B030D-6E8A-4147-A177-3AD203B41FA5}">
                      <a16:colId xmlns:a16="http://schemas.microsoft.com/office/drawing/2014/main" val="2991344217"/>
                    </a:ext>
                  </a:extLst>
                </a:gridCol>
              </a:tblGrid>
              <a:tr h="852488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Отраслевая принадлежность</a:t>
                      </a:r>
                      <a:b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компаний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</a:t>
                      </a:r>
                      <a:b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компаний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b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отчетов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294724"/>
                  </a:ext>
                </a:extLst>
              </a:tr>
              <a:tr h="60642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ИО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ОУР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ЭО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72589"/>
                  </a:ext>
                </a:extLst>
              </a:tr>
              <a:tr h="36036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Нефтегазовая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21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5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111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41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186104"/>
                  </a:ext>
                </a:extLst>
              </a:tr>
              <a:tr h="36036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Энергетика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88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08917"/>
                  </a:ext>
                </a:extLst>
              </a:tr>
              <a:tr h="36036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Металлургическая и горнодобывающая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20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15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42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086975"/>
                  </a:ext>
                </a:extLst>
              </a:tr>
              <a:tr h="36036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машин и оборудования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892042"/>
                  </a:ext>
                </a:extLst>
              </a:tr>
              <a:tr h="36036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Химическая, нефтехимическая, парфюмерная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6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83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192987"/>
                  </a:ext>
                </a:extLst>
              </a:tr>
              <a:tr h="36036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Деревообрабатывающая, целлюлозно-бумажная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479265"/>
                  </a:ext>
                </a:extLst>
              </a:tr>
              <a:tr h="36036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пищевых продуктов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10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52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55030"/>
                  </a:ext>
                </a:extLst>
              </a:tr>
              <a:tr h="36036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Телекоммуникационная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6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12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40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05568"/>
                  </a:ext>
                </a:extLst>
              </a:tr>
              <a:tr h="36036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Финансы и страхование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7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97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580777"/>
                  </a:ext>
                </a:extLst>
              </a:tr>
              <a:tr h="36036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572391"/>
                  </a:ext>
                </a:extLst>
              </a:tr>
              <a:tr h="36036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Цементное производство и строительство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245564"/>
                  </a:ext>
                </a:extLst>
              </a:tr>
              <a:tr h="36036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Образование, здравоохранение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6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896223"/>
                  </a:ext>
                </a:extLst>
              </a:tr>
              <a:tr h="36036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5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12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6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604839"/>
                  </a:ext>
                </a:extLst>
              </a:tr>
              <a:tr h="36036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виды услуг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4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7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11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316929"/>
                  </a:ext>
                </a:extLst>
              </a:tr>
              <a:tr h="36036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Некоммерческие организации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7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7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DengXian" panose="02010600030101010101" pitchFamily="2" charset="-122"/>
                        </a:rPr>
                        <a:t>32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ru-RU" altLang="ru-RU" sz="900" b="0" i="0" u="none" strike="noStrike" cap="none" normalizeH="0" baseline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kumimoji="0" lang="ru-RU" alt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DengXian" panose="02010600030101010101" pitchFamily="2" charset="-122"/>
                      </a:endParaRPr>
                    </a:p>
                  </a:txBody>
                  <a:tcPr marL="36734" marR="36734" marT="36734" marB="36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455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709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1E2BB74-EB9C-7D47-A6D7-63F8D788D751}"/>
              </a:ext>
            </a:extLst>
          </p:cNvPr>
          <p:cNvSpPr/>
          <p:nvPr/>
        </p:nvSpPr>
        <p:spPr>
          <a:xfrm>
            <a:off x="1382184" y="1735567"/>
            <a:ext cx="642942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</a:t>
            </a:r>
          </a:p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ВНИМАНИЕ</a:t>
            </a:r>
          </a:p>
        </p:txBody>
      </p:sp>
      <p:pic>
        <p:nvPicPr>
          <p:cNvPr id="10243" name="Picture 3">
            <a:extLst>
              <a:ext uri="{FF2B5EF4-FFF2-40B4-BE49-F238E27FC236}">
                <a16:creationId xmlns:a16="http://schemas.microsoft.com/office/drawing/2014/main" id="{FAA41A6F-80FB-8244-86FE-477DDF9824B0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40431" y="4088354"/>
            <a:ext cx="2332037" cy="1874837"/>
          </a:xfrm>
        </p:spPr>
      </p:pic>
    </p:spTree>
    <p:extLst>
      <p:ext uri="{BB962C8B-B14F-4D97-AF65-F5344CB8AC3E}">
        <p14:creationId xmlns:p14="http://schemas.microsoft.com/office/powerpoint/2010/main" val="379813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15C568-8440-D241-8788-B424FE83F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138" y="843064"/>
            <a:ext cx="8596668" cy="791183"/>
          </a:xfrm>
        </p:spPr>
        <p:txBody>
          <a:bodyPr/>
          <a:lstStyle/>
          <a:p>
            <a:pPr algn="ctr"/>
            <a:r>
              <a:rPr lang="ru-RU" dirty="0"/>
              <a:t>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2A3F0D-66DB-7444-9D42-1F7FB7CDC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0246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Основные аспекты социально-этичного маркетинга</a:t>
            </a:r>
          </a:p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Загрязнение экосистемы Земли энергетическими компаниями</a:t>
            </a:r>
          </a:p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Альтернативная электроэнергетика</a:t>
            </a:r>
          </a:p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Концепция устойчивого развития и социальная ответственность бизнеса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8456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8BB6A7-7710-6845-B2F5-FA6D41FB5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Основные аспекты социально-этичного маркетинга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2F51F4-294F-E343-A8E7-396C09B46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2075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Начало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XXI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века  - усиление процессов глобализации, взаимосвязи и взаимозависимости экономик разных стран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Расширение производства, развитие новых технологий - крупные компании осуществляют деятельность в глобальных масштабах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Стремление многих компаний к росту  - истощение природных ресурсов и загрязнение окружающей среды.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Обострение конкуренции на национальных и мировом рынках</a:t>
            </a:r>
          </a:p>
        </p:txBody>
      </p:sp>
    </p:spTree>
    <p:extLst>
      <p:ext uri="{BB962C8B-B14F-4D97-AF65-F5344CB8AC3E}">
        <p14:creationId xmlns:p14="http://schemas.microsoft.com/office/powerpoint/2010/main" val="2846666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B69CD6-6EC9-BC48-A468-D60880EC9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Основные аспекты социально-этичного маркетинга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3F0FFE-9E33-024A-86B4-2EC9E568F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18682"/>
            <a:ext cx="8596668" cy="5484724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Правительствами разных стран и мировым сообществом особое внимание уделяется состоянию окружающей среды и социальным аспектам бизнеса (национальные законы, нормативные акты, кодексы) 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Предпринимательские ассоциации и профессиональные организации развитых стран разрабатывают соответствующие этические нормы и стандарты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Экологические и социальные факторы регулируются международными кодексами, целью которых является внесение единых стандартов в между­народные экономические отношения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Правила кодексов и стандарты носят добровольный характер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Крупные компании, прежде всего энергетические, разрабатывает стратегию развития с учетом современных требований в данной области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46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B7B476-C70F-0644-AA21-38E2CA3A0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9131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Основные аспекты социально-этичного маркетинга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ED8B6A-592C-224E-B709-CC85D90B8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4868"/>
            <a:ext cx="8596668" cy="5466945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Сформировалось новое направление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социально-этичный маркетинг: сочетание интересов производителей, потребителей и общества в целом (ухудшение качества окружающей среды, нехватка природных ресурсов, стремительный прирост населения и неудовлетворительное состояние сферы социальных услуг)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Актуальность данного подхода состоит в том, что в нем учитываются требования экологии, этические нормы, региональные особенности, и он направлен на 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оптимальное решение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 экономических, 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социальных задач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 общества и его долговременных интересов.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73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EFF2A9-A2EB-484D-A1D0-896CBB213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28" y="308043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Основные аспекты социально-этичного маркетинга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96BA87-967C-E84E-8DE0-2C5CDFA74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57983"/>
            <a:ext cx="9011415" cy="4183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Социально-этичный маркетинг включает в себя два аспекта: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социальный - направлен на улучшение благосостояния наименее обеспеченных слоев населения и реализацию мероприятий по удовлетворению общественных нужд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экологический - бизнес заботится об охране окружающей среды и об улучшении ее состояния посредством минимизации загрязнений в процессе производства, а также создания экологически безопасных качественных товаров.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988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DE4152-FCF7-6146-B983-B22A202F9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338" y="171855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92D050"/>
                </a:solidFill>
              </a:rPr>
              <a:t>Загрязнение экосистемы Земли энергетическими компаниями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1D75DC-C897-B542-91BC-234D2D8F0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41252"/>
            <a:ext cx="10418323" cy="432929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Традиционные источники энергии – нефть, газ, уголь, а также в значительной степени атомная энергетика – являются наиболее значимыми в мире источниками загрязнения окружающей среды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Крупные энергетические компании в настоящее время вынуждены тратить значительные финансовые ресурсы на сферу корпоративной социальной ответственности, так как от этого зависит их имидж, а значит их рыночный успех. 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Несмотря на совершенствования технологий разведки, добычи, транспортировки и переработки энергоресурсов, отрасли, работающие с традиционными источниками энергии, всё равно не могут стать полностью «чистыми». </a:t>
            </a:r>
          </a:p>
        </p:txBody>
      </p:sp>
    </p:spTree>
    <p:extLst>
      <p:ext uri="{BB962C8B-B14F-4D97-AF65-F5344CB8AC3E}">
        <p14:creationId xmlns:p14="http://schemas.microsoft.com/office/powerpoint/2010/main" val="2874938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FDA704-E5A4-344F-84A0-3062179EC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883" y="162128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Загрязнение экосистемы Земли энергетическими компаниями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B4B17C-8177-4C42-8E8B-79B602C07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1873"/>
            <a:ext cx="8596668" cy="467949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Более экономичными и конкурентоспособными в будущем, окажутся энергетические компании, работающие с альтернативными источниками энергии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ситуация  может развиваться по двум направлениям: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создание новых «экологически чистых» энергокомпаний 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увеличение доли использования альтернативных источников энергии (возобновляемых источников энергии ВЭИ) при постоянном уменьшении добычи традиционных энергоносителей существующими компаниями</a:t>
            </a:r>
          </a:p>
        </p:txBody>
      </p:sp>
    </p:spTree>
    <p:extLst>
      <p:ext uri="{BB962C8B-B14F-4D97-AF65-F5344CB8AC3E}">
        <p14:creationId xmlns:p14="http://schemas.microsoft.com/office/powerpoint/2010/main" val="100795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0FEF10-8F44-BA4A-B443-56C8736C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351" y="0"/>
            <a:ext cx="8596668" cy="1320800"/>
          </a:xfrm>
        </p:spPr>
        <p:txBody>
          <a:bodyPr/>
          <a:lstStyle/>
          <a:p>
            <a:pPr algn="ctr"/>
            <a:r>
              <a:rPr lang="ru-RU" b="1" dirty="0"/>
              <a:t>Загрязнение экосистемы Земли энергетическими компаниями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9D2B0F-7394-0241-BC92-9BB9CFA56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460" y="1220280"/>
            <a:ext cx="9922212" cy="5569625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>
                <a:solidFill>
                  <a:schemeClr val="accent2">
                    <a:lumMod val="75000"/>
                  </a:schemeClr>
                </a:solidFill>
              </a:rPr>
              <a:t>ВИЭ не несут существенной угрозы здоровью и жизни планеты </a:t>
            </a:r>
          </a:p>
          <a:p>
            <a:r>
              <a:rPr lang="ru-RU" sz="3100" i="1" dirty="0">
                <a:solidFill>
                  <a:schemeClr val="accent2">
                    <a:lumMod val="75000"/>
                  </a:schemeClr>
                </a:solidFill>
              </a:rPr>
              <a:t>НО:</a:t>
            </a:r>
          </a:p>
          <a:p>
            <a:pPr>
              <a:buFont typeface="Wingdings" pitchFamily="2" charset="2"/>
              <a:buChar char="v"/>
            </a:pPr>
            <a:r>
              <a:rPr lang="ru-RU" sz="3100" i="1" dirty="0">
                <a:solidFill>
                  <a:schemeClr val="accent2">
                    <a:lumMod val="75000"/>
                  </a:schemeClr>
                </a:solidFill>
              </a:rPr>
              <a:t>ВИЭ требует гораздо больших денежных затрат из-за высокой стоимости технологий и самого процесса построения предприятий</a:t>
            </a:r>
          </a:p>
          <a:p>
            <a:pPr>
              <a:buFont typeface="Wingdings" pitchFamily="2" charset="2"/>
              <a:buChar char="v"/>
            </a:pPr>
            <a:r>
              <a:rPr lang="ru-RU" sz="3100" i="1" dirty="0">
                <a:solidFill>
                  <a:schemeClr val="accent2">
                    <a:lumMod val="75000"/>
                  </a:schemeClr>
                </a:solidFill>
              </a:rPr>
              <a:t>эффективность их гораздо меньше, чем у традиционных источников энергии – что является основным препятствием полного перехода на «зелёную» энергетику. </a:t>
            </a:r>
          </a:p>
          <a:p>
            <a:r>
              <a:rPr lang="ru-RU" sz="3100" dirty="0">
                <a:solidFill>
                  <a:schemeClr val="accent2">
                    <a:lumMod val="75000"/>
                  </a:schemeClr>
                </a:solidFill>
              </a:rPr>
              <a:t>Экологическая составляющая в деятельности современных энергетических компаний является одним из главных факторов, формирующих положительный образ компании в глазах общества</a:t>
            </a:r>
          </a:p>
          <a:p>
            <a:r>
              <a:rPr lang="ru-RU" sz="3100" dirty="0">
                <a:solidFill>
                  <a:schemeClr val="accent2">
                    <a:lumMod val="75000"/>
                  </a:schemeClr>
                </a:solidFill>
              </a:rPr>
              <a:t>Инновации в области создания дешевых технологий в альтернативной электроэнергетике позволят более активно использовать ВИЭ, что приведет к снижению уровня парниковых газов и в итоге к снижению общего загрязнения планеты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73829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110</TotalTime>
  <Words>1121</Words>
  <Application>Microsoft Macintosh PowerPoint</Application>
  <PresentationFormat>Широкоэкранный</PresentationFormat>
  <Paragraphs>191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DengXian</vt:lpstr>
      <vt:lpstr>Arial</vt:lpstr>
      <vt:lpstr>Calibri</vt:lpstr>
      <vt:lpstr>Trebuchet MS</vt:lpstr>
      <vt:lpstr>Wingdings</vt:lpstr>
      <vt:lpstr>Wingdings 3</vt:lpstr>
      <vt:lpstr>Аспект</vt:lpstr>
      <vt:lpstr>Экологический вектор социальной ответственности энергетических компаний</vt:lpstr>
      <vt:lpstr>Структура</vt:lpstr>
      <vt:lpstr>Основные аспекты социально-этичного маркетинга </vt:lpstr>
      <vt:lpstr>Основные аспекты социально-этичного маркетинга </vt:lpstr>
      <vt:lpstr>Основные аспекты социально-этичного маркетинга </vt:lpstr>
      <vt:lpstr>Основные аспекты социально-этичного маркетинга </vt:lpstr>
      <vt:lpstr>Загрязнение экосистемы Земли энергетическими компаниями </vt:lpstr>
      <vt:lpstr>Загрязнение экосистемы Земли энергетическими компаниями </vt:lpstr>
      <vt:lpstr>Загрязнение экосистемы Земли энергетическими компаниями</vt:lpstr>
      <vt:lpstr>Концепция устойчивого развития и социальная ответственность бизнеса </vt:lpstr>
      <vt:lpstr>Концепция устойчивого развития и социальная ответственность бизнеса</vt:lpstr>
      <vt:lpstr>Концепция устойчивого развития и социальная ответственность бизнеса</vt:lpstr>
      <vt:lpstr>Концепция устойчивого развития и социальная ответственность бизнеса</vt:lpstr>
      <vt:lpstr>Концепция устойчивого развития и социальная ответственность бизнеса</vt:lpstr>
      <vt:lpstr>Концепция устойчивого развития и социальная ответственность бизнеса</vt:lpstr>
      <vt:lpstr>Концепция устойчивого развития и социальная ответственность бизнеса</vt:lpstr>
      <vt:lpstr>Распределение отчетов по отраслевой принадлежности компаний (2020 г.) 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42</cp:revision>
  <dcterms:created xsi:type="dcterms:W3CDTF">2020-11-11T18:33:28Z</dcterms:created>
  <dcterms:modified xsi:type="dcterms:W3CDTF">2020-11-12T19:28:14Z</dcterms:modified>
</cp:coreProperties>
</file>