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7" r:id="rId2"/>
    <p:sldId id="258" r:id="rId3"/>
    <p:sldId id="259" r:id="rId4"/>
    <p:sldId id="260" r:id="rId5"/>
    <p:sldId id="261" r:id="rId6"/>
    <p:sldId id="263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6A085"/>
    <a:srgbClr val="222A35"/>
    <a:srgbClr val="F39C10"/>
    <a:srgbClr val="144F7A"/>
    <a:srgbClr val="2DA7E0"/>
    <a:srgbClr val="59BA47"/>
    <a:srgbClr val="1F97D4"/>
    <a:srgbClr val="407F46"/>
    <a:srgbClr val="F26A2E"/>
    <a:srgbClr val="A31C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75" autoAdjust="0"/>
    <p:restoredTop sz="94697"/>
  </p:normalViewPr>
  <p:slideViewPr>
    <p:cSldViewPr snapToGrid="0">
      <p:cViewPr varScale="1">
        <p:scale>
          <a:sx n="108" d="100"/>
          <a:sy n="108" d="100"/>
        </p:scale>
        <p:origin x="744" y="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B1B290-0D96-42AE-BBE3-5A52A606DF74}" type="datetimeFigureOut">
              <a:rPr lang="ru-RU" smtClean="0"/>
              <a:t>13.11.2020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78E068-2876-443D-A807-C592A61CD7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14765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78E068-2876-443D-A807-C592A61CD7B2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20564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E38DE-0518-4594-8AFE-2C385335C88E}" type="datetimeFigureOut">
              <a:rPr lang="ru-RU" smtClean="0"/>
              <a:t>13.11.2020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CD37D-CE49-4E48-86B9-7F807C6C49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14300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E38DE-0518-4594-8AFE-2C385335C88E}" type="datetimeFigureOut">
              <a:rPr lang="ru-RU" smtClean="0"/>
              <a:t>13.11.2020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CD37D-CE49-4E48-86B9-7F807C6C49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77432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E38DE-0518-4594-8AFE-2C385335C88E}" type="datetimeFigureOut">
              <a:rPr lang="ru-RU" smtClean="0"/>
              <a:t>13.11.2020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CD37D-CE49-4E48-86B9-7F807C6C49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86365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E38DE-0518-4594-8AFE-2C385335C88E}" type="datetimeFigureOut">
              <a:rPr lang="ru-RU" smtClean="0"/>
              <a:t>13.11.2020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CD37D-CE49-4E48-86B9-7F807C6C49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32350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E38DE-0518-4594-8AFE-2C385335C88E}" type="datetimeFigureOut">
              <a:rPr lang="ru-RU" smtClean="0"/>
              <a:t>13.11.2020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CD37D-CE49-4E48-86B9-7F807C6C49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25090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E38DE-0518-4594-8AFE-2C385335C88E}" type="datetimeFigureOut">
              <a:rPr lang="ru-RU" smtClean="0"/>
              <a:t>13.11.2020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CD37D-CE49-4E48-86B9-7F807C6C49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23427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E38DE-0518-4594-8AFE-2C385335C88E}" type="datetimeFigureOut">
              <a:rPr lang="ru-RU" smtClean="0"/>
              <a:t>13.11.2020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CD37D-CE49-4E48-86B9-7F807C6C49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0654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E38DE-0518-4594-8AFE-2C385335C88E}" type="datetimeFigureOut">
              <a:rPr lang="ru-RU" smtClean="0"/>
              <a:t>13.11.2020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CD37D-CE49-4E48-86B9-7F807C6C49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1812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E38DE-0518-4594-8AFE-2C385335C88E}" type="datetimeFigureOut">
              <a:rPr lang="ru-RU" smtClean="0"/>
              <a:t>13.11.2020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CD37D-CE49-4E48-86B9-7F807C6C49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73605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E38DE-0518-4594-8AFE-2C385335C88E}" type="datetimeFigureOut">
              <a:rPr lang="ru-RU" smtClean="0"/>
              <a:t>13.11.2020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CD37D-CE49-4E48-86B9-7F807C6C49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6261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E38DE-0518-4594-8AFE-2C385335C88E}" type="datetimeFigureOut">
              <a:rPr lang="ru-RU" smtClean="0"/>
              <a:t>13.11.2020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CD37D-CE49-4E48-86B9-7F807C6C49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61622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0E38DE-0518-4594-8AFE-2C385335C88E}" type="datetimeFigureOut">
              <a:rPr lang="ru-RU" smtClean="0"/>
              <a:t>13.11.2020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CCD37D-CE49-4E48-86B9-7F807C6C49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8048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gif"/><Relationship Id="rId11" Type="http://schemas.openxmlformats.org/officeDocument/2006/relationships/image" Target="../media/image12.pn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Oval 2050"/>
          <p:cNvSpPr/>
          <p:nvPr/>
        </p:nvSpPr>
        <p:spPr>
          <a:xfrm>
            <a:off x="439434" y="69193"/>
            <a:ext cx="4636918" cy="4660304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9" name="Group 88"/>
          <p:cNvGrpSpPr/>
          <p:nvPr/>
        </p:nvGrpSpPr>
        <p:grpSpPr>
          <a:xfrm>
            <a:off x="581353" y="393192"/>
            <a:ext cx="4844723" cy="6464806"/>
            <a:chOff x="4851900" y="553720"/>
            <a:chExt cx="3798614" cy="4011611"/>
          </a:xfrm>
        </p:grpSpPr>
        <p:grpSp>
          <p:nvGrpSpPr>
            <p:cNvPr id="48" name="Group 47"/>
            <p:cNvGrpSpPr>
              <a:grpSpLocks/>
            </p:cNvGrpSpPr>
            <p:nvPr/>
          </p:nvGrpSpPr>
          <p:grpSpPr bwMode="auto">
            <a:xfrm>
              <a:off x="4851900" y="1563370"/>
              <a:ext cx="3798614" cy="3001961"/>
              <a:chOff x="3445651" y="2166624"/>
              <a:chExt cx="5049486" cy="4800690"/>
            </a:xfrm>
          </p:grpSpPr>
          <p:grpSp>
            <p:nvGrpSpPr>
              <p:cNvPr id="66" name="Group 65"/>
              <p:cNvGrpSpPr>
                <a:grpSpLocks/>
              </p:cNvGrpSpPr>
              <p:nvPr/>
            </p:nvGrpSpPr>
            <p:grpSpPr bwMode="auto">
              <a:xfrm rot="10800000">
                <a:off x="3445651" y="2166624"/>
                <a:ext cx="5049486" cy="4800690"/>
                <a:chOff x="3089390" y="3591562"/>
                <a:chExt cx="5049486" cy="4800690"/>
              </a:xfrm>
            </p:grpSpPr>
            <p:grpSp>
              <p:nvGrpSpPr>
                <p:cNvPr id="75" name="Group 74"/>
                <p:cNvGrpSpPr>
                  <a:grpSpLocks/>
                </p:cNvGrpSpPr>
                <p:nvPr/>
              </p:nvGrpSpPr>
              <p:grpSpPr bwMode="auto">
                <a:xfrm rot="-5400000">
                  <a:off x="5001034" y="1679918"/>
                  <a:ext cx="1226197" cy="5049486"/>
                  <a:chOff x="5177218" y="1499831"/>
                  <a:chExt cx="1226197" cy="5049486"/>
                </a:xfrm>
              </p:grpSpPr>
              <p:sp>
                <p:nvSpPr>
                  <p:cNvPr id="79" name="Freeform 78"/>
                  <p:cNvSpPr>
                    <a:spLocks/>
                  </p:cNvSpPr>
                  <p:nvPr/>
                </p:nvSpPr>
                <p:spPr bwMode="auto">
                  <a:xfrm flipH="1">
                    <a:off x="5184834" y="1499832"/>
                    <a:ext cx="530587" cy="2382120"/>
                  </a:xfrm>
                  <a:custGeom>
                    <a:avLst/>
                    <a:gdLst>
                      <a:gd name="T0" fmla="*/ 192 w 192"/>
                      <a:gd name="T1" fmla="*/ 724 h 761"/>
                      <a:gd name="T2" fmla="*/ 0 w 192"/>
                      <a:gd name="T3" fmla="*/ 0 h 761"/>
                      <a:gd name="T4" fmla="*/ 0 w 192"/>
                      <a:gd name="T5" fmla="*/ 223 h 761"/>
                      <a:gd name="T6" fmla="*/ 192 w 192"/>
                      <a:gd name="T7" fmla="*/ 761 h 761"/>
                      <a:gd name="T8" fmla="*/ 192 w 192"/>
                      <a:gd name="T9" fmla="*/ 724 h 76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92" h="761">
                        <a:moveTo>
                          <a:pt x="192" y="724"/>
                        </a:moveTo>
                        <a:lnTo>
                          <a:pt x="0" y="0"/>
                        </a:lnTo>
                        <a:lnTo>
                          <a:pt x="0" y="223"/>
                        </a:lnTo>
                        <a:lnTo>
                          <a:pt x="192" y="761"/>
                        </a:lnTo>
                        <a:lnTo>
                          <a:pt x="192" y="724"/>
                        </a:lnTo>
                        <a:close/>
                      </a:path>
                    </a:pathLst>
                  </a:custGeom>
                  <a:solidFill>
                    <a:srgbClr val="C0392B">
                      <a:lumMod val="75000"/>
                    </a:srgbClr>
                  </a:solidFill>
                  <a:ln>
                    <a:noFill/>
                  </a:ln>
                </p:spPr>
                <p:txBody>
                  <a:bodyPr lIns="51435" tIns="25718" rIns="51435" bIns="25718"/>
                  <a:lstStyle>
                    <a:defPPr>
                      <a:defRPr lang="id-ID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defRPr>
                    </a:lvl1pPr>
                    <a:lvl2pPr marL="4572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defRPr>
                    </a:lvl2pPr>
                    <a:lvl3pPr marL="9144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defRPr>
                    </a:lvl3pPr>
                    <a:lvl4pPr marL="1371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defRPr>
                    </a:lvl4pPr>
                    <a:lvl5pPr marL="18288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id-ID" sz="1013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5C5C5C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80" name="Freeform 79"/>
                  <p:cNvSpPr>
                    <a:spLocks/>
                  </p:cNvSpPr>
                  <p:nvPr/>
                </p:nvSpPr>
                <p:spPr bwMode="auto">
                  <a:xfrm flipH="1">
                    <a:off x="5182296" y="2881687"/>
                    <a:ext cx="528051" cy="1179633"/>
                  </a:xfrm>
                  <a:custGeom>
                    <a:avLst/>
                    <a:gdLst>
                      <a:gd name="T0" fmla="*/ 199 w 199"/>
                      <a:gd name="T1" fmla="*/ 408 h 444"/>
                      <a:gd name="T2" fmla="*/ 0 w 199"/>
                      <a:gd name="T3" fmla="*/ 0 h 444"/>
                      <a:gd name="T4" fmla="*/ 0 w 199"/>
                      <a:gd name="T5" fmla="*/ 228 h 444"/>
                      <a:gd name="T6" fmla="*/ 199 w 199"/>
                      <a:gd name="T7" fmla="*/ 444 h 444"/>
                      <a:gd name="T8" fmla="*/ 199 w 199"/>
                      <a:gd name="T9" fmla="*/ 408 h 44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99" h="444">
                        <a:moveTo>
                          <a:pt x="199" y="408"/>
                        </a:moveTo>
                        <a:lnTo>
                          <a:pt x="0" y="0"/>
                        </a:lnTo>
                        <a:lnTo>
                          <a:pt x="0" y="228"/>
                        </a:lnTo>
                        <a:lnTo>
                          <a:pt x="199" y="444"/>
                        </a:lnTo>
                        <a:lnTo>
                          <a:pt x="199" y="408"/>
                        </a:lnTo>
                        <a:close/>
                      </a:path>
                    </a:pathLst>
                  </a:custGeom>
                  <a:solidFill>
                    <a:srgbClr val="F39C10">
                      <a:lumMod val="75000"/>
                    </a:srgbClr>
                  </a:solidFill>
                  <a:ln>
                    <a:noFill/>
                  </a:ln>
                </p:spPr>
                <p:txBody>
                  <a:bodyPr lIns="51435" tIns="25718" rIns="51435" bIns="25718"/>
                  <a:lstStyle>
                    <a:defPPr>
                      <a:defRPr lang="id-ID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defRPr>
                    </a:lvl1pPr>
                    <a:lvl2pPr marL="4572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defRPr>
                    </a:lvl2pPr>
                    <a:lvl3pPr marL="9144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defRPr>
                    </a:lvl3pPr>
                    <a:lvl4pPr marL="1371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defRPr>
                    </a:lvl4pPr>
                    <a:lvl5pPr marL="18288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id-ID" sz="1013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5C5C5C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81" name="Freeform 80"/>
                  <p:cNvSpPr>
                    <a:spLocks/>
                  </p:cNvSpPr>
                  <p:nvPr/>
                </p:nvSpPr>
                <p:spPr bwMode="auto">
                  <a:xfrm flipH="1">
                    <a:off x="5194990" y="3896721"/>
                    <a:ext cx="515357" cy="601424"/>
                  </a:xfrm>
                  <a:custGeom>
                    <a:avLst/>
                    <a:gdLst>
                      <a:gd name="T0" fmla="*/ 194 w 194"/>
                      <a:gd name="T1" fmla="*/ 98 h 226"/>
                      <a:gd name="T2" fmla="*/ 0 w 194"/>
                      <a:gd name="T3" fmla="*/ 0 h 226"/>
                      <a:gd name="T4" fmla="*/ 0 w 194"/>
                      <a:gd name="T5" fmla="*/ 226 h 226"/>
                      <a:gd name="T6" fmla="*/ 194 w 194"/>
                      <a:gd name="T7" fmla="*/ 133 h 226"/>
                      <a:gd name="T8" fmla="*/ 194 w 194"/>
                      <a:gd name="T9" fmla="*/ 98 h 22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94" h="226">
                        <a:moveTo>
                          <a:pt x="194" y="98"/>
                        </a:moveTo>
                        <a:lnTo>
                          <a:pt x="0" y="0"/>
                        </a:lnTo>
                        <a:lnTo>
                          <a:pt x="0" y="226"/>
                        </a:lnTo>
                        <a:lnTo>
                          <a:pt x="194" y="133"/>
                        </a:lnTo>
                        <a:lnTo>
                          <a:pt x="194" y="98"/>
                        </a:lnTo>
                        <a:close/>
                      </a:path>
                    </a:pathLst>
                  </a:custGeom>
                  <a:solidFill>
                    <a:srgbClr val="144F7A">
                      <a:lumMod val="75000"/>
                    </a:srgbClr>
                  </a:solidFill>
                  <a:ln>
                    <a:noFill/>
                  </a:ln>
                </p:spPr>
                <p:txBody>
                  <a:bodyPr lIns="51435" tIns="25718" rIns="51435" bIns="25718"/>
                  <a:lstStyle>
                    <a:defPPr>
                      <a:defRPr lang="id-ID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defRPr>
                    </a:lvl1pPr>
                    <a:lvl2pPr marL="4572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defRPr>
                    </a:lvl2pPr>
                    <a:lvl3pPr marL="9144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defRPr>
                    </a:lvl3pPr>
                    <a:lvl4pPr marL="1371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defRPr>
                    </a:lvl4pPr>
                    <a:lvl5pPr marL="18288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id-ID" sz="1013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5C5C5C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82" name="Freeform 81"/>
                  <p:cNvSpPr>
                    <a:spLocks/>
                  </p:cNvSpPr>
                  <p:nvPr/>
                </p:nvSpPr>
                <p:spPr bwMode="auto">
                  <a:xfrm flipH="1">
                    <a:off x="5182295" y="4344095"/>
                    <a:ext cx="528051" cy="1177524"/>
                  </a:xfrm>
                  <a:custGeom>
                    <a:avLst/>
                    <a:gdLst>
                      <a:gd name="T0" fmla="*/ 199 w 199"/>
                      <a:gd name="T1" fmla="*/ 0 h 443"/>
                      <a:gd name="T2" fmla="*/ 0 w 199"/>
                      <a:gd name="T3" fmla="*/ 218 h 443"/>
                      <a:gd name="T4" fmla="*/ 0 w 199"/>
                      <a:gd name="T5" fmla="*/ 443 h 443"/>
                      <a:gd name="T6" fmla="*/ 199 w 199"/>
                      <a:gd name="T7" fmla="*/ 35 h 443"/>
                      <a:gd name="T8" fmla="*/ 199 w 199"/>
                      <a:gd name="T9" fmla="*/ 0 h 44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99" h="443">
                        <a:moveTo>
                          <a:pt x="199" y="0"/>
                        </a:moveTo>
                        <a:lnTo>
                          <a:pt x="0" y="218"/>
                        </a:lnTo>
                        <a:lnTo>
                          <a:pt x="0" y="443"/>
                        </a:lnTo>
                        <a:lnTo>
                          <a:pt x="199" y="35"/>
                        </a:lnTo>
                        <a:lnTo>
                          <a:pt x="199" y="0"/>
                        </a:lnTo>
                        <a:close/>
                      </a:path>
                    </a:pathLst>
                  </a:custGeom>
                  <a:solidFill>
                    <a:srgbClr val="16A085">
                      <a:lumMod val="75000"/>
                    </a:srgbClr>
                  </a:solidFill>
                  <a:ln>
                    <a:noFill/>
                  </a:ln>
                </p:spPr>
                <p:txBody>
                  <a:bodyPr lIns="51435" tIns="25718" rIns="51435" bIns="25718"/>
                  <a:lstStyle>
                    <a:defPPr>
                      <a:defRPr lang="id-ID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defRPr>
                    </a:lvl1pPr>
                    <a:lvl2pPr marL="4572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defRPr>
                    </a:lvl2pPr>
                    <a:lvl3pPr marL="9144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defRPr>
                    </a:lvl3pPr>
                    <a:lvl4pPr marL="1371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defRPr>
                    </a:lvl4pPr>
                    <a:lvl5pPr marL="18288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id-ID" sz="1013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5C5C5C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83" name="Freeform 82"/>
                  <p:cNvSpPr>
                    <a:spLocks/>
                  </p:cNvSpPr>
                  <p:nvPr/>
                </p:nvSpPr>
                <p:spPr bwMode="auto">
                  <a:xfrm flipH="1">
                    <a:off x="5177218" y="4517137"/>
                    <a:ext cx="538206" cy="2027958"/>
                  </a:xfrm>
                  <a:custGeom>
                    <a:avLst/>
                    <a:gdLst>
                      <a:gd name="T0" fmla="*/ 203 w 203"/>
                      <a:gd name="T1" fmla="*/ 0 h 764"/>
                      <a:gd name="T2" fmla="*/ 0 w 203"/>
                      <a:gd name="T3" fmla="*/ 536 h 764"/>
                      <a:gd name="T4" fmla="*/ 0 w 203"/>
                      <a:gd name="T5" fmla="*/ 764 h 764"/>
                      <a:gd name="T6" fmla="*/ 203 w 203"/>
                      <a:gd name="T7" fmla="*/ 35 h 764"/>
                      <a:gd name="T8" fmla="*/ 203 w 203"/>
                      <a:gd name="T9" fmla="*/ 0 h 76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03" h="764">
                        <a:moveTo>
                          <a:pt x="203" y="0"/>
                        </a:moveTo>
                        <a:lnTo>
                          <a:pt x="0" y="536"/>
                        </a:lnTo>
                        <a:lnTo>
                          <a:pt x="0" y="764"/>
                        </a:lnTo>
                        <a:lnTo>
                          <a:pt x="203" y="35"/>
                        </a:lnTo>
                        <a:lnTo>
                          <a:pt x="203" y="0"/>
                        </a:lnTo>
                        <a:close/>
                      </a:path>
                    </a:pathLst>
                  </a:custGeom>
                  <a:solidFill>
                    <a:srgbClr val="2DA7E0">
                      <a:lumMod val="75000"/>
                    </a:srgbClr>
                  </a:solidFill>
                  <a:ln>
                    <a:noFill/>
                  </a:ln>
                </p:spPr>
                <p:txBody>
                  <a:bodyPr lIns="51435" tIns="25718" rIns="51435" bIns="25718"/>
                  <a:lstStyle>
                    <a:defPPr>
                      <a:defRPr lang="id-ID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defRPr>
                    </a:lvl1pPr>
                    <a:lvl2pPr marL="4572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defRPr>
                    </a:lvl2pPr>
                    <a:lvl3pPr marL="9144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defRPr>
                    </a:lvl3pPr>
                    <a:lvl4pPr marL="1371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defRPr>
                    </a:lvl4pPr>
                    <a:lvl5pPr marL="18288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id-ID" sz="1013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5C5C5C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84" name="Rectangle 83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5715423" y="1499831"/>
                    <a:ext cx="687990" cy="955587"/>
                  </a:xfrm>
                  <a:prstGeom prst="rect">
                    <a:avLst/>
                  </a:prstGeom>
                  <a:solidFill>
                    <a:srgbClr val="C0392B"/>
                  </a:solidFill>
                  <a:ln>
                    <a:noFill/>
                  </a:ln>
                </p:spPr>
                <p:txBody>
                  <a:bodyPr vert="vert270" lIns="51435" tIns="25718" rIns="51435" bIns="25718" anchor="ctr"/>
                  <a:lstStyle>
                    <a:defPPr>
                      <a:defRPr lang="id-ID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defRPr>
                    </a:lvl1pPr>
                    <a:lvl2pPr marL="4572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defRPr>
                    </a:lvl2pPr>
                    <a:lvl3pPr marL="9144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defRPr>
                    </a:lvl3pPr>
                    <a:lvl4pPr marL="1371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defRPr>
                    </a:lvl4pPr>
                    <a:lvl5pPr marL="18288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ru-RU" sz="10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rPr>
                      <a:t>Рекомендации и заключение</a:t>
                    </a:r>
                    <a:endParaRPr kumimoji="0" lang="id-ID" sz="105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LnTx/>
                      <a:uFillTx/>
                      <a:latin typeface="+mj-l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85" name="Rectangle 84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5710347" y="2455417"/>
                    <a:ext cx="693068" cy="1031912"/>
                  </a:xfrm>
                  <a:prstGeom prst="rect">
                    <a:avLst/>
                  </a:prstGeom>
                  <a:solidFill>
                    <a:srgbClr val="F39C10"/>
                  </a:solidFill>
                  <a:ln>
                    <a:noFill/>
                  </a:ln>
                </p:spPr>
                <p:txBody>
                  <a:bodyPr vert="vert270" lIns="51435" tIns="25718" rIns="51435" bIns="25718" anchor="ctr"/>
                  <a:lstStyle>
                    <a:defPPr>
                      <a:defRPr lang="id-ID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defRPr>
                    </a:lvl1pPr>
                    <a:lvl2pPr marL="4572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defRPr>
                    </a:lvl2pPr>
                    <a:lvl3pPr marL="9144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defRPr>
                    </a:lvl3pPr>
                    <a:lvl4pPr marL="1371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defRPr>
                    </a:lvl4pPr>
                    <a:lvl5pPr marL="18288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ru-RU" sz="10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rPr>
                      <a:t>Решения и технологии</a:t>
                    </a:r>
                    <a:endParaRPr kumimoji="0" lang="id-ID" sz="105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LnTx/>
                      <a:uFillTx/>
                      <a:latin typeface="+mj-l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86" name="Rectangle 85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5710347" y="3487331"/>
                    <a:ext cx="693068" cy="1010814"/>
                  </a:xfrm>
                  <a:prstGeom prst="rect">
                    <a:avLst/>
                  </a:prstGeom>
                  <a:solidFill>
                    <a:srgbClr val="144F7A"/>
                  </a:solidFill>
                  <a:ln>
                    <a:noFill/>
                  </a:ln>
                </p:spPr>
                <p:txBody>
                  <a:bodyPr vert="vert270" lIns="51435" tIns="25718" rIns="51435" bIns="25718" anchor="ctr"/>
                  <a:lstStyle>
                    <a:defPPr>
                      <a:defRPr lang="id-ID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defRPr>
                    </a:lvl1pPr>
                    <a:lvl2pPr marL="4572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defRPr>
                    </a:lvl2pPr>
                    <a:lvl3pPr marL="9144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defRPr>
                    </a:lvl3pPr>
                    <a:lvl4pPr marL="1371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defRPr>
                    </a:lvl4pPr>
                    <a:lvl5pPr marL="18288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lang="ru-RU" sz="1050" dirty="0">
                        <a:solidFill>
                          <a:schemeClr val="bg1"/>
                        </a:solidFill>
                        <a:latin typeface="+mj-lt"/>
                      </a:rPr>
                      <a:t>С</a:t>
                    </a:r>
                    <a:r>
                      <a:rPr kumimoji="0" lang="ru-RU" sz="1050" b="0" i="0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rPr>
                      <a:t>прос</a:t>
                    </a:r>
                    <a:r>
                      <a:rPr kumimoji="0" lang="ru-RU" sz="10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rPr>
                      <a:t> на энергию в будущем</a:t>
                    </a:r>
                    <a:endParaRPr kumimoji="0" lang="id-ID" sz="105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LnTx/>
                      <a:uFillTx/>
                      <a:latin typeface="+mj-l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87" name="Rectangle 86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5705270" y="4498146"/>
                    <a:ext cx="698145" cy="1019254"/>
                  </a:xfrm>
                  <a:prstGeom prst="rect">
                    <a:avLst/>
                  </a:prstGeom>
                  <a:solidFill>
                    <a:srgbClr val="16A085"/>
                  </a:solidFill>
                  <a:ln>
                    <a:noFill/>
                  </a:ln>
                </p:spPr>
                <p:txBody>
                  <a:bodyPr vert="vert270" lIns="51435" tIns="25718" rIns="51435" bIns="25718" anchor="ctr"/>
                  <a:lstStyle>
                    <a:defPPr>
                      <a:defRPr lang="id-ID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defRPr>
                    </a:lvl1pPr>
                    <a:lvl2pPr marL="4572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defRPr>
                    </a:lvl2pPr>
                    <a:lvl3pPr marL="9144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defRPr>
                    </a:lvl3pPr>
                    <a:lvl4pPr marL="1371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defRPr>
                    </a:lvl4pPr>
                    <a:lvl5pPr marL="18288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lang="ru-RU" sz="1050" dirty="0">
                        <a:solidFill>
                          <a:schemeClr val="bg1"/>
                        </a:solidFill>
                        <a:latin typeface="+mj-lt"/>
                      </a:rPr>
                      <a:t>Устойчивое развитие</a:t>
                    </a:r>
                    <a:endParaRPr kumimoji="0" lang="id-ID" sz="105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LnTx/>
                      <a:uFillTx/>
                      <a:latin typeface="+mj-lt"/>
                    </a:endParaRPr>
                  </a:p>
                </p:txBody>
              </p:sp>
              <p:sp>
                <p:nvSpPr>
                  <p:cNvPr id="88" name="Rectangle 87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5715425" y="5502626"/>
                    <a:ext cx="687990" cy="1046691"/>
                  </a:xfrm>
                  <a:prstGeom prst="rect">
                    <a:avLst/>
                  </a:prstGeom>
                  <a:solidFill>
                    <a:srgbClr val="2DA7E0"/>
                  </a:solidFill>
                  <a:ln>
                    <a:noFill/>
                  </a:ln>
                </p:spPr>
                <p:txBody>
                  <a:bodyPr vert="vert270" lIns="51435" tIns="25718" rIns="51435" bIns="25718" anchor="ctr"/>
                  <a:lstStyle>
                    <a:defPPr>
                      <a:defRPr lang="id-ID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defRPr>
                    </a:lvl1pPr>
                    <a:lvl2pPr marL="4572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defRPr>
                    </a:lvl2pPr>
                    <a:lvl3pPr marL="9144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defRPr>
                    </a:lvl3pPr>
                    <a:lvl4pPr marL="1371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defRPr>
                    </a:lvl4pPr>
                    <a:lvl5pPr marL="18288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lang="ru-RU" sz="1050" dirty="0">
                        <a:solidFill>
                          <a:schemeClr val="bg1"/>
                        </a:solidFill>
                        <a:latin typeface="+mj-lt"/>
                      </a:rPr>
                      <a:t>Вызовы </a:t>
                    </a:r>
                    <a:endParaRPr kumimoji="0" lang="id-ID" sz="105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LnTx/>
                      <a:uFillTx/>
                      <a:latin typeface="+mj-lt"/>
                    </a:endParaRPr>
                  </a:p>
                </p:txBody>
              </p:sp>
            </p:grpSp>
            <p:sp>
              <p:nvSpPr>
                <p:cNvPr id="76" name="Rectangle 75"/>
                <p:cNvSpPr>
                  <a:spLocks noChangeArrowheads="1"/>
                </p:cNvSpPr>
                <p:nvPr/>
              </p:nvSpPr>
              <p:spPr bwMode="auto">
                <a:xfrm rot="16200000" flipH="1">
                  <a:off x="4157620" y="6190266"/>
                  <a:ext cx="2878892" cy="103403"/>
                </a:xfrm>
                <a:prstGeom prst="rect">
                  <a:avLst/>
                </a:prstGeom>
                <a:solidFill>
                  <a:srgbClr val="F39C10"/>
                </a:solidFill>
                <a:ln>
                  <a:noFill/>
                </a:ln>
              </p:spPr>
              <p:txBody>
                <a:bodyPr lIns="51435" tIns="25718" rIns="51435" bIns="25718"/>
                <a:lstStyle>
                  <a:defPPr>
                    <a:defRPr lang="id-ID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013" b="0" i="0" u="none" strike="noStrike" kern="1200" cap="none" spc="0" normalizeH="0" baseline="0" noProof="0">
                    <a:ln>
                      <a:noFill/>
                    </a:ln>
                    <a:solidFill>
                      <a:srgbClr val="5C5C5C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7" name="Rectangle 76"/>
                <p:cNvSpPr>
                  <a:spLocks noChangeArrowheads="1"/>
                </p:cNvSpPr>
                <p:nvPr/>
              </p:nvSpPr>
              <p:spPr bwMode="auto">
                <a:xfrm rot="16200000" flipH="1">
                  <a:off x="3996543" y="6545884"/>
                  <a:ext cx="3599884" cy="92851"/>
                </a:xfrm>
                <a:prstGeom prst="rect">
                  <a:avLst/>
                </a:prstGeom>
                <a:solidFill>
                  <a:srgbClr val="144F7A"/>
                </a:solidFill>
                <a:ln>
                  <a:noFill/>
                </a:ln>
              </p:spPr>
              <p:txBody>
                <a:bodyPr lIns="51435" tIns="25718" rIns="51435" bIns="25718"/>
                <a:lstStyle>
                  <a:defPPr>
                    <a:defRPr lang="id-ID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013" b="0" i="0" u="none" strike="noStrike" kern="1200" cap="none" spc="0" normalizeH="0" baseline="0" noProof="0">
                    <a:ln>
                      <a:noFill/>
                    </a:ln>
                    <a:solidFill>
                      <a:srgbClr val="5C5C5C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8" name="Freeform 77"/>
                <p:cNvSpPr>
                  <a:spLocks/>
                </p:cNvSpPr>
                <p:nvPr/>
              </p:nvSpPr>
              <p:spPr bwMode="auto">
                <a:xfrm rot="16200000" flipH="1">
                  <a:off x="4541473" y="6194273"/>
                  <a:ext cx="2881431" cy="92851"/>
                </a:xfrm>
                <a:custGeom>
                  <a:avLst/>
                  <a:gdLst>
                    <a:gd name="T0" fmla="*/ 0 w 501"/>
                    <a:gd name="T1" fmla="*/ 2 h 17"/>
                    <a:gd name="T2" fmla="*/ 0 w 501"/>
                    <a:gd name="T3" fmla="*/ 17 h 17"/>
                    <a:gd name="T4" fmla="*/ 501 w 501"/>
                    <a:gd name="T5" fmla="*/ 17 h 17"/>
                    <a:gd name="T6" fmla="*/ 501 w 501"/>
                    <a:gd name="T7" fmla="*/ 1 h 17"/>
                    <a:gd name="T8" fmla="*/ 0 w 501"/>
                    <a:gd name="T9" fmla="*/ 2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01" h="17">
                      <a:moveTo>
                        <a:pt x="0" y="2"/>
                      </a:moveTo>
                      <a:cubicBezTo>
                        <a:pt x="0" y="17"/>
                        <a:pt x="0" y="17"/>
                        <a:pt x="0" y="17"/>
                      </a:cubicBezTo>
                      <a:cubicBezTo>
                        <a:pt x="4" y="17"/>
                        <a:pt x="447" y="15"/>
                        <a:pt x="501" y="17"/>
                      </a:cubicBezTo>
                      <a:cubicBezTo>
                        <a:pt x="501" y="1"/>
                        <a:pt x="501" y="1"/>
                        <a:pt x="501" y="1"/>
                      </a:cubicBezTo>
                      <a:cubicBezTo>
                        <a:pt x="443" y="0"/>
                        <a:pt x="18" y="2"/>
                        <a:pt x="0" y="2"/>
                      </a:cubicBezTo>
                      <a:close/>
                    </a:path>
                  </a:pathLst>
                </a:custGeom>
                <a:solidFill>
                  <a:srgbClr val="16A085"/>
                </a:solidFill>
                <a:ln>
                  <a:noFill/>
                </a:ln>
              </p:spPr>
              <p:txBody>
                <a:bodyPr lIns="51435" tIns="25718" rIns="51435" bIns="25718"/>
                <a:lstStyle>
                  <a:defPPr>
                    <a:defRPr lang="id-ID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013" b="0" i="0" u="none" strike="noStrike" kern="1200" cap="none" spc="0" normalizeH="0" baseline="0" noProof="0">
                    <a:ln>
                      <a:noFill/>
                    </a:ln>
                    <a:solidFill>
                      <a:srgbClr val="5C5C5C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67" name="Group 66"/>
              <p:cNvGrpSpPr>
                <a:grpSpLocks/>
              </p:cNvGrpSpPr>
              <p:nvPr/>
            </p:nvGrpSpPr>
            <p:grpSpPr bwMode="auto">
              <a:xfrm rot="5400000">
                <a:off x="5317347" y="4302706"/>
                <a:ext cx="2264524" cy="647850"/>
                <a:chOff x="6695662" y="1742951"/>
                <a:chExt cx="2264524" cy="647850"/>
              </a:xfrm>
            </p:grpSpPr>
            <p:sp>
              <p:nvSpPr>
                <p:cNvPr id="73" name="Rectangle 72"/>
                <p:cNvSpPr>
                  <a:spLocks noChangeArrowheads="1"/>
                </p:cNvSpPr>
                <p:nvPr/>
              </p:nvSpPr>
              <p:spPr bwMode="auto">
                <a:xfrm flipH="1">
                  <a:off x="7162783" y="2285288"/>
                  <a:ext cx="1797403" cy="105513"/>
                </a:xfrm>
                <a:prstGeom prst="rect">
                  <a:avLst/>
                </a:prstGeom>
                <a:solidFill>
                  <a:srgbClr val="C0392B"/>
                </a:solidFill>
                <a:ln>
                  <a:noFill/>
                </a:ln>
              </p:spPr>
              <p:txBody>
                <a:bodyPr lIns="51435" tIns="25718" rIns="51435" bIns="25718"/>
                <a:lstStyle>
                  <a:defPPr>
                    <a:defRPr lang="id-ID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350" b="0" i="0" u="none" strike="noStrike" kern="1200" cap="none" spc="0" normalizeH="0" baseline="0" noProof="0">
                    <a:ln>
                      <a:noFill/>
                    </a:ln>
                    <a:solidFill>
                      <a:srgbClr val="5C5C5C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4" name="Freeform 73"/>
                <p:cNvSpPr>
                  <a:spLocks/>
                </p:cNvSpPr>
                <p:nvPr/>
              </p:nvSpPr>
              <p:spPr bwMode="auto">
                <a:xfrm flipH="1">
                  <a:off x="6695662" y="1742951"/>
                  <a:ext cx="469660" cy="645740"/>
                </a:xfrm>
                <a:custGeom>
                  <a:avLst/>
                  <a:gdLst>
                    <a:gd name="T0" fmla="*/ 58 w 73"/>
                    <a:gd name="T1" fmla="*/ 0 h 89"/>
                    <a:gd name="T2" fmla="*/ 58 w 73"/>
                    <a:gd name="T3" fmla="*/ 1 h 89"/>
                    <a:gd name="T4" fmla="*/ 1 w 73"/>
                    <a:gd name="T5" fmla="*/ 74 h 89"/>
                    <a:gd name="T6" fmla="*/ 0 w 73"/>
                    <a:gd name="T7" fmla="*/ 74 h 89"/>
                    <a:gd name="T8" fmla="*/ 0 w 73"/>
                    <a:gd name="T9" fmla="*/ 89 h 89"/>
                    <a:gd name="T10" fmla="*/ 1 w 73"/>
                    <a:gd name="T11" fmla="*/ 89 h 89"/>
                    <a:gd name="T12" fmla="*/ 58 w 73"/>
                    <a:gd name="T13" fmla="*/ 60 h 89"/>
                    <a:gd name="T14" fmla="*/ 73 w 73"/>
                    <a:gd name="T15" fmla="*/ 1 h 89"/>
                    <a:gd name="T16" fmla="*/ 73 w 73"/>
                    <a:gd name="T17" fmla="*/ 0 h 89"/>
                    <a:gd name="T18" fmla="*/ 58 w 73"/>
                    <a:gd name="T19" fmla="*/ 0 h 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73" h="89">
                      <a:moveTo>
                        <a:pt x="58" y="0"/>
                      </a:moveTo>
                      <a:cubicBezTo>
                        <a:pt x="58" y="1"/>
                        <a:pt x="58" y="1"/>
                        <a:pt x="58" y="1"/>
                      </a:cubicBezTo>
                      <a:cubicBezTo>
                        <a:pt x="58" y="23"/>
                        <a:pt x="52" y="74"/>
                        <a:pt x="1" y="74"/>
                      </a:cubicBezTo>
                      <a:cubicBezTo>
                        <a:pt x="0" y="74"/>
                        <a:pt x="0" y="74"/>
                        <a:pt x="0" y="74"/>
                      </a:cubicBezTo>
                      <a:cubicBezTo>
                        <a:pt x="0" y="89"/>
                        <a:pt x="0" y="89"/>
                        <a:pt x="0" y="89"/>
                      </a:cubicBezTo>
                      <a:cubicBezTo>
                        <a:pt x="1" y="89"/>
                        <a:pt x="1" y="89"/>
                        <a:pt x="1" y="89"/>
                      </a:cubicBezTo>
                      <a:cubicBezTo>
                        <a:pt x="26" y="89"/>
                        <a:pt x="45" y="79"/>
                        <a:pt x="58" y="60"/>
                      </a:cubicBezTo>
                      <a:cubicBezTo>
                        <a:pt x="71" y="41"/>
                        <a:pt x="73" y="17"/>
                        <a:pt x="73" y="1"/>
                      </a:cubicBezTo>
                      <a:cubicBezTo>
                        <a:pt x="73" y="0"/>
                        <a:pt x="73" y="0"/>
                        <a:pt x="73" y="0"/>
                      </a:cubicBezTo>
                      <a:lnTo>
                        <a:pt x="58" y="0"/>
                      </a:lnTo>
                      <a:close/>
                    </a:path>
                  </a:pathLst>
                </a:custGeom>
                <a:solidFill>
                  <a:srgbClr val="C0392B"/>
                </a:solidFill>
                <a:ln>
                  <a:noFill/>
                </a:ln>
              </p:spPr>
              <p:txBody>
                <a:bodyPr lIns="51435" tIns="25718" rIns="51435" bIns="25718"/>
                <a:lstStyle>
                  <a:defPPr>
                    <a:defRPr lang="id-ID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350" b="0" i="0" u="none" strike="noStrike" kern="1200" cap="none" spc="0" normalizeH="0" baseline="0" noProof="0">
                    <a:ln>
                      <a:noFill/>
                    </a:ln>
                    <a:solidFill>
                      <a:srgbClr val="5C5C5C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68" name="Group 67"/>
              <p:cNvGrpSpPr>
                <a:grpSpLocks/>
              </p:cNvGrpSpPr>
              <p:nvPr/>
            </p:nvGrpSpPr>
            <p:grpSpPr bwMode="auto">
              <a:xfrm rot="5400000" flipV="1">
                <a:off x="4054999" y="4329265"/>
                <a:ext cx="2256910" cy="571879"/>
                <a:chOff x="6694303" y="1821927"/>
                <a:chExt cx="2256910" cy="571879"/>
              </a:xfrm>
            </p:grpSpPr>
            <p:sp>
              <p:nvSpPr>
                <p:cNvPr id="71" name="Rectangle 70"/>
                <p:cNvSpPr>
                  <a:spLocks noChangeArrowheads="1"/>
                </p:cNvSpPr>
                <p:nvPr/>
              </p:nvSpPr>
              <p:spPr bwMode="auto">
                <a:xfrm flipH="1">
                  <a:off x="7151271" y="2300955"/>
                  <a:ext cx="1799942" cy="92851"/>
                </a:xfrm>
                <a:prstGeom prst="rect">
                  <a:avLst/>
                </a:prstGeom>
                <a:solidFill>
                  <a:srgbClr val="2DA7E0"/>
                </a:solidFill>
                <a:ln>
                  <a:noFill/>
                </a:ln>
              </p:spPr>
              <p:txBody>
                <a:bodyPr lIns="51435" tIns="25718" rIns="51435" bIns="25718"/>
                <a:lstStyle>
                  <a:defPPr>
                    <a:defRPr lang="id-ID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350" b="0" i="0" u="none" strike="noStrike" kern="1200" cap="none" spc="0" normalizeH="0" baseline="0" noProof="0">
                    <a:ln>
                      <a:noFill/>
                    </a:ln>
                    <a:solidFill>
                      <a:srgbClr val="5C5C5C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2" name="Freeform 71"/>
                <p:cNvSpPr>
                  <a:spLocks/>
                </p:cNvSpPr>
                <p:nvPr/>
              </p:nvSpPr>
              <p:spPr bwMode="auto">
                <a:xfrm flipH="1">
                  <a:off x="6694303" y="1821927"/>
                  <a:ext cx="456967" cy="561328"/>
                </a:xfrm>
                <a:custGeom>
                  <a:avLst/>
                  <a:gdLst>
                    <a:gd name="T0" fmla="*/ 58 w 73"/>
                    <a:gd name="T1" fmla="*/ 0 h 89"/>
                    <a:gd name="T2" fmla="*/ 58 w 73"/>
                    <a:gd name="T3" fmla="*/ 1 h 89"/>
                    <a:gd name="T4" fmla="*/ 1 w 73"/>
                    <a:gd name="T5" fmla="*/ 74 h 89"/>
                    <a:gd name="T6" fmla="*/ 0 w 73"/>
                    <a:gd name="T7" fmla="*/ 74 h 89"/>
                    <a:gd name="T8" fmla="*/ 0 w 73"/>
                    <a:gd name="T9" fmla="*/ 89 h 89"/>
                    <a:gd name="T10" fmla="*/ 1 w 73"/>
                    <a:gd name="T11" fmla="*/ 89 h 89"/>
                    <a:gd name="T12" fmla="*/ 58 w 73"/>
                    <a:gd name="T13" fmla="*/ 60 h 89"/>
                    <a:gd name="T14" fmla="*/ 73 w 73"/>
                    <a:gd name="T15" fmla="*/ 1 h 89"/>
                    <a:gd name="T16" fmla="*/ 73 w 73"/>
                    <a:gd name="T17" fmla="*/ 0 h 89"/>
                    <a:gd name="T18" fmla="*/ 58 w 73"/>
                    <a:gd name="T19" fmla="*/ 0 h 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73" h="89">
                      <a:moveTo>
                        <a:pt x="58" y="0"/>
                      </a:moveTo>
                      <a:cubicBezTo>
                        <a:pt x="58" y="1"/>
                        <a:pt x="58" y="1"/>
                        <a:pt x="58" y="1"/>
                      </a:cubicBezTo>
                      <a:cubicBezTo>
                        <a:pt x="58" y="23"/>
                        <a:pt x="52" y="74"/>
                        <a:pt x="1" y="74"/>
                      </a:cubicBezTo>
                      <a:cubicBezTo>
                        <a:pt x="0" y="74"/>
                        <a:pt x="0" y="74"/>
                        <a:pt x="0" y="74"/>
                      </a:cubicBezTo>
                      <a:cubicBezTo>
                        <a:pt x="0" y="89"/>
                        <a:pt x="0" y="89"/>
                        <a:pt x="0" y="89"/>
                      </a:cubicBezTo>
                      <a:cubicBezTo>
                        <a:pt x="1" y="89"/>
                        <a:pt x="1" y="89"/>
                        <a:pt x="1" y="89"/>
                      </a:cubicBezTo>
                      <a:cubicBezTo>
                        <a:pt x="26" y="89"/>
                        <a:pt x="45" y="79"/>
                        <a:pt x="58" y="60"/>
                      </a:cubicBezTo>
                      <a:cubicBezTo>
                        <a:pt x="71" y="41"/>
                        <a:pt x="73" y="17"/>
                        <a:pt x="73" y="1"/>
                      </a:cubicBezTo>
                      <a:cubicBezTo>
                        <a:pt x="73" y="0"/>
                        <a:pt x="73" y="0"/>
                        <a:pt x="73" y="0"/>
                      </a:cubicBezTo>
                      <a:lnTo>
                        <a:pt x="58" y="0"/>
                      </a:lnTo>
                      <a:close/>
                    </a:path>
                  </a:pathLst>
                </a:custGeom>
                <a:solidFill>
                  <a:srgbClr val="5C5C5C">
                    <a:lumMod val="65000"/>
                    <a:lumOff val="35000"/>
                  </a:srgbClr>
                </a:solidFill>
                <a:ln>
                  <a:noFill/>
                </a:ln>
              </p:spPr>
              <p:txBody>
                <a:bodyPr lIns="51435" tIns="25718" rIns="51435" bIns="25718"/>
                <a:lstStyle>
                  <a:defPPr>
                    <a:defRPr lang="id-ID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350" b="0" i="0" u="none" strike="noStrike" kern="1200" cap="none" spc="0" normalizeH="0" baseline="0" noProof="0">
                    <a:ln>
                      <a:noFill/>
                    </a:ln>
                    <a:solidFill>
                      <a:srgbClr val="5C5C5C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69" name="Freeform 68"/>
              <p:cNvSpPr>
                <a:spLocks/>
              </p:cNvSpPr>
              <p:nvPr/>
            </p:nvSpPr>
            <p:spPr bwMode="auto">
              <a:xfrm rot="5400000" flipH="1" flipV="1">
                <a:off x="5128012" y="2379523"/>
                <a:ext cx="456967" cy="559218"/>
              </a:xfrm>
              <a:custGeom>
                <a:avLst/>
                <a:gdLst>
                  <a:gd name="T0" fmla="*/ 58 w 73"/>
                  <a:gd name="T1" fmla="*/ 0 h 89"/>
                  <a:gd name="T2" fmla="*/ 58 w 73"/>
                  <a:gd name="T3" fmla="*/ 1 h 89"/>
                  <a:gd name="T4" fmla="*/ 1 w 73"/>
                  <a:gd name="T5" fmla="*/ 74 h 89"/>
                  <a:gd name="T6" fmla="*/ 0 w 73"/>
                  <a:gd name="T7" fmla="*/ 74 h 89"/>
                  <a:gd name="T8" fmla="*/ 0 w 73"/>
                  <a:gd name="T9" fmla="*/ 89 h 89"/>
                  <a:gd name="T10" fmla="*/ 1 w 73"/>
                  <a:gd name="T11" fmla="*/ 89 h 89"/>
                  <a:gd name="T12" fmla="*/ 58 w 73"/>
                  <a:gd name="T13" fmla="*/ 60 h 89"/>
                  <a:gd name="T14" fmla="*/ 73 w 73"/>
                  <a:gd name="T15" fmla="*/ 1 h 89"/>
                  <a:gd name="T16" fmla="*/ 73 w 73"/>
                  <a:gd name="T17" fmla="*/ 0 h 89"/>
                  <a:gd name="T18" fmla="*/ 58 w 73"/>
                  <a:gd name="T19" fmla="*/ 0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3" h="89">
                    <a:moveTo>
                      <a:pt x="58" y="0"/>
                    </a:moveTo>
                    <a:cubicBezTo>
                      <a:pt x="58" y="1"/>
                      <a:pt x="58" y="1"/>
                      <a:pt x="58" y="1"/>
                    </a:cubicBezTo>
                    <a:cubicBezTo>
                      <a:pt x="58" y="23"/>
                      <a:pt x="52" y="74"/>
                      <a:pt x="1" y="74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89"/>
                      <a:pt x="0" y="89"/>
                      <a:pt x="0" y="89"/>
                    </a:cubicBezTo>
                    <a:cubicBezTo>
                      <a:pt x="1" y="89"/>
                      <a:pt x="1" y="89"/>
                      <a:pt x="1" y="89"/>
                    </a:cubicBezTo>
                    <a:cubicBezTo>
                      <a:pt x="26" y="89"/>
                      <a:pt x="45" y="79"/>
                      <a:pt x="58" y="60"/>
                    </a:cubicBezTo>
                    <a:cubicBezTo>
                      <a:pt x="71" y="41"/>
                      <a:pt x="73" y="17"/>
                      <a:pt x="73" y="1"/>
                    </a:cubicBezTo>
                    <a:cubicBezTo>
                      <a:pt x="73" y="0"/>
                      <a:pt x="73" y="0"/>
                      <a:pt x="73" y="0"/>
                    </a:cubicBezTo>
                    <a:lnTo>
                      <a:pt x="58" y="0"/>
                    </a:lnTo>
                    <a:close/>
                  </a:path>
                </a:pathLst>
              </a:custGeom>
              <a:solidFill>
                <a:srgbClr val="16A085"/>
              </a:solidFill>
              <a:ln>
                <a:noFill/>
              </a:ln>
            </p:spPr>
            <p:txBody>
              <a:bodyPr lIns="51435" tIns="25718" rIns="51435" bIns="25718"/>
              <a:lstStyle>
                <a:defPPr>
                  <a:defRPr lang="id-ID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350" b="0" i="0" u="none" strike="noStrike" kern="120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0" name="Freeform 69"/>
              <p:cNvSpPr>
                <a:spLocks/>
              </p:cNvSpPr>
              <p:nvPr/>
            </p:nvSpPr>
            <p:spPr bwMode="auto">
              <a:xfrm rot="16200000" flipV="1">
                <a:off x="5990480" y="2390735"/>
                <a:ext cx="451890" cy="557108"/>
              </a:xfrm>
              <a:custGeom>
                <a:avLst/>
                <a:gdLst>
                  <a:gd name="T0" fmla="*/ 58 w 73"/>
                  <a:gd name="T1" fmla="*/ 0 h 89"/>
                  <a:gd name="T2" fmla="*/ 58 w 73"/>
                  <a:gd name="T3" fmla="*/ 1 h 89"/>
                  <a:gd name="T4" fmla="*/ 1 w 73"/>
                  <a:gd name="T5" fmla="*/ 74 h 89"/>
                  <a:gd name="T6" fmla="*/ 0 w 73"/>
                  <a:gd name="T7" fmla="*/ 74 h 89"/>
                  <a:gd name="T8" fmla="*/ 0 w 73"/>
                  <a:gd name="T9" fmla="*/ 89 h 89"/>
                  <a:gd name="T10" fmla="*/ 1 w 73"/>
                  <a:gd name="T11" fmla="*/ 89 h 89"/>
                  <a:gd name="T12" fmla="*/ 58 w 73"/>
                  <a:gd name="T13" fmla="*/ 60 h 89"/>
                  <a:gd name="T14" fmla="*/ 73 w 73"/>
                  <a:gd name="T15" fmla="*/ 1 h 89"/>
                  <a:gd name="T16" fmla="*/ 73 w 73"/>
                  <a:gd name="T17" fmla="*/ 0 h 89"/>
                  <a:gd name="T18" fmla="*/ 58 w 73"/>
                  <a:gd name="T19" fmla="*/ 0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3" h="89">
                    <a:moveTo>
                      <a:pt x="58" y="0"/>
                    </a:moveTo>
                    <a:cubicBezTo>
                      <a:pt x="58" y="1"/>
                      <a:pt x="58" y="1"/>
                      <a:pt x="58" y="1"/>
                    </a:cubicBezTo>
                    <a:cubicBezTo>
                      <a:pt x="58" y="23"/>
                      <a:pt x="52" y="74"/>
                      <a:pt x="1" y="74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89"/>
                      <a:pt x="0" y="89"/>
                      <a:pt x="0" y="89"/>
                    </a:cubicBezTo>
                    <a:cubicBezTo>
                      <a:pt x="1" y="89"/>
                      <a:pt x="1" y="89"/>
                      <a:pt x="1" y="89"/>
                    </a:cubicBezTo>
                    <a:cubicBezTo>
                      <a:pt x="26" y="89"/>
                      <a:pt x="45" y="79"/>
                      <a:pt x="58" y="60"/>
                    </a:cubicBezTo>
                    <a:cubicBezTo>
                      <a:pt x="71" y="41"/>
                      <a:pt x="73" y="17"/>
                      <a:pt x="73" y="1"/>
                    </a:cubicBezTo>
                    <a:cubicBezTo>
                      <a:pt x="73" y="0"/>
                      <a:pt x="73" y="0"/>
                      <a:pt x="73" y="0"/>
                    </a:cubicBezTo>
                    <a:lnTo>
                      <a:pt x="58" y="0"/>
                    </a:lnTo>
                    <a:close/>
                  </a:path>
                </a:pathLst>
              </a:custGeom>
              <a:solidFill>
                <a:srgbClr val="F39C10"/>
              </a:solidFill>
              <a:ln>
                <a:noFill/>
              </a:ln>
            </p:spPr>
            <p:txBody>
              <a:bodyPr lIns="51435" tIns="25718" rIns="51435" bIns="25718"/>
              <a:lstStyle>
                <a:defPPr>
                  <a:defRPr lang="id-ID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350" b="0" i="0" u="none" strike="noStrike" kern="120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49" name="Freeform 48"/>
            <p:cNvSpPr>
              <a:spLocks/>
            </p:cNvSpPr>
            <p:nvPr/>
          </p:nvSpPr>
          <p:spPr bwMode="auto">
            <a:xfrm rot="20192702" flipH="1">
              <a:off x="6587041" y="553720"/>
              <a:ext cx="584200" cy="476250"/>
            </a:xfrm>
            <a:custGeom>
              <a:avLst/>
              <a:gdLst>
                <a:gd name="T0" fmla="*/ 167 w 196"/>
                <a:gd name="T1" fmla="*/ 142 h 163"/>
                <a:gd name="T2" fmla="*/ 170 w 196"/>
                <a:gd name="T3" fmla="*/ 48 h 163"/>
                <a:gd name="T4" fmla="*/ 167 w 196"/>
                <a:gd name="T5" fmla="*/ 57 h 163"/>
                <a:gd name="T6" fmla="*/ 75 w 196"/>
                <a:gd name="T7" fmla="*/ 3 h 163"/>
                <a:gd name="T8" fmla="*/ 0 w 196"/>
                <a:gd name="T9" fmla="*/ 26 h 163"/>
                <a:gd name="T10" fmla="*/ 20 w 196"/>
                <a:gd name="T11" fmla="*/ 60 h 163"/>
                <a:gd name="T12" fmla="*/ 77 w 196"/>
                <a:gd name="T13" fmla="*/ 124 h 163"/>
                <a:gd name="T14" fmla="*/ 119 w 196"/>
                <a:gd name="T15" fmla="*/ 134 h 163"/>
                <a:gd name="T16" fmla="*/ 102 w 196"/>
                <a:gd name="T17" fmla="*/ 139 h 163"/>
                <a:gd name="T18" fmla="*/ 161 w 196"/>
                <a:gd name="T19" fmla="*/ 163 h 163"/>
                <a:gd name="T20" fmla="*/ 81 w 196"/>
                <a:gd name="T21" fmla="*/ 35 h 163"/>
                <a:gd name="T22" fmla="*/ 167 w 196"/>
                <a:gd name="T23" fmla="*/ 142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6" h="163">
                  <a:moveTo>
                    <a:pt x="167" y="142"/>
                  </a:moveTo>
                  <a:cubicBezTo>
                    <a:pt x="167" y="142"/>
                    <a:pt x="196" y="98"/>
                    <a:pt x="170" y="48"/>
                  </a:cubicBezTo>
                  <a:cubicBezTo>
                    <a:pt x="167" y="57"/>
                    <a:pt x="167" y="57"/>
                    <a:pt x="167" y="57"/>
                  </a:cubicBezTo>
                  <a:cubicBezTo>
                    <a:pt x="167" y="57"/>
                    <a:pt x="152" y="0"/>
                    <a:pt x="75" y="3"/>
                  </a:cubicBezTo>
                  <a:cubicBezTo>
                    <a:pt x="21" y="6"/>
                    <a:pt x="0" y="26"/>
                    <a:pt x="0" y="26"/>
                  </a:cubicBezTo>
                  <a:cubicBezTo>
                    <a:pt x="0" y="26"/>
                    <a:pt x="19" y="23"/>
                    <a:pt x="20" y="60"/>
                  </a:cubicBezTo>
                  <a:cubicBezTo>
                    <a:pt x="21" y="81"/>
                    <a:pt x="43" y="116"/>
                    <a:pt x="77" y="124"/>
                  </a:cubicBezTo>
                  <a:cubicBezTo>
                    <a:pt x="111" y="131"/>
                    <a:pt x="119" y="134"/>
                    <a:pt x="119" y="134"/>
                  </a:cubicBezTo>
                  <a:cubicBezTo>
                    <a:pt x="102" y="139"/>
                    <a:pt x="102" y="139"/>
                    <a:pt x="102" y="139"/>
                  </a:cubicBezTo>
                  <a:cubicBezTo>
                    <a:pt x="102" y="139"/>
                    <a:pt x="159" y="140"/>
                    <a:pt x="161" y="163"/>
                  </a:cubicBezTo>
                  <a:cubicBezTo>
                    <a:pt x="161" y="163"/>
                    <a:pt x="157" y="56"/>
                    <a:pt x="81" y="35"/>
                  </a:cubicBezTo>
                  <a:cubicBezTo>
                    <a:pt x="81" y="35"/>
                    <a:pt x="153" y="45"/>
                    <a:pt x="167" y="142"/>
                  </a:cubicBezTo>
                  <a:close/>
                </a:path>
              </a:pathLst>
            </a:custGeom>
            <a:solidFill>
              <a:srgbClr val="144F7A"/>
            </a:solidFill>
            <a:ln>
              <a:noFill/>
            </a:ln>
          </p:spPr>
          <p:txBody>
            <a:bodyPr lIns="51435" tIns="25718" rIns="51435" bIns="25718"/>
            <a:lstStyle>
              <a:defPPr>
                <a:defRPr lang="id-ID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013" b="0" i="0" u="none" strike="noStrike" kern="120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Freeform 49"/>
            <p:cNvSpPr>
              <a:spLocks/>
            </p:cNvSpPr>
            <p:nvPr/>
          </p:nvSpPr>
          <p:spPr bwMode="auto">
            <a:xfrm rot="1695130">
              <a:off x="7593516" y="1082358"/>
              <a:ext cx="276225" cy="347662"/>
            </a:xfrm>
            <a:custGeom>
              <a:avLst/>
              <a:gdLst>
                <a:gd name="T0" fmla="*/ 4 w 79"/>
                <a:gd name="T1" fmla="*/ 55 h 101"/>
                <a:gd name="T2" fmla="*/ 37 w 79"/>
                <a:gd name="T3" fmla="*/ 10 h 101"/>
                <a:gd name="T4" fmla="*/ 77 w 79"/>
                <a:gd name="T5" fmla="*/ 5 h 101"/>
                <a:gd name="T6" fmla="*/ 75 w 79"/>
                <a:gd name="T7" fmla="*/ 25 h 101"/>
                <a:gd name="T8" fmla="*/ 61 w 79"/>
                <a:gd name="T9" fmla="*/ 67 h 101"/>
                <a:gd name="T10" fmla="*/ 43 w 79"/>
                <a:gd name="T11" fmla="*/ 81 h 101"/>
                <a:gd name="T12" fmla="*/ 52 w 79"/>
                <a:gd name="T13" fmla="*/ 80 h 101"/>
                <a:gd name="T14" fmla="*/ 30 w 79"/>
                <a:gd name="T15" fmla="*/ 101 h 101"/>
                <a:gd name="T16" fmla="*/ 27 w 79"/>
                <a:gd name="T17" fmla="*/ 87 h 101"/>
                <a:gd name="T18" fmla="*/ 48 w 79"/>
                <a:gd name="T19" fmla="*/ 20 h 101"/>
                <a:gd name="T20" fmla="*/ 18 w 79"/>
                <a:gd name="T21" fmla="*/ 91 h 101"/>
                <a:gd name="T22" fmla="*/ 1 w 79"/>
                <a:gd name="T23" fmla="*/ 51 h 101"/>
                <a:gd name="T24" fmla="*/ 4 w 79"/>
                <a:gd name="T25" fmla="*/ 55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9" h="101">
                  <a:moveTo>
                    <a:pt x="4" y="55"/>
                  </a:moveTo>
                  <a:cubicBezTo>
                    <a:pt x="4" y="55"/>
                    <a:pt x="0" y="25"/>
                    <a:pt x="37" y="10"/>
                  </a:cubicBezTo>
                  <a:cubicBezTo>
                    <a:pt x="63" y="0"/>
                    <a:pt x="77" y="5"/>
                    <a:pt x="77" y="5"/>
                  </a:cubicBezTo>
                  <a:cubicBezTo>
                    <a:pt x="77" y="5"/>
                    <a:pt x="67" y="7"/>
                    <a:pt x="75" y="25"/>
                  </a:cubicBezTo>
                  <a:cubicBezTo>
                    <a:pt x="79" y="35"/>
                    <a:pt x="76" y="57"/>
                    <a:pt x="61" y="67"/>
                  </a:cubicBezTo>
                  <a:cubicBezTo>
                    <a:pt x="47" y="78"/>
                    <a:pt x="43" y="81"/>
                    <a:pt x="43" y="81"/>
                  </a:cubicBezTo>
                  <a:cubicBezTo>
                    <a:pt x="52" y="80"/>
                    <a:pt x="52" y="80"/>
                    <a:pt x="52" y="80"/>
                  </a:cubicBezTo>
                  <a:cubicBezTo>
                    <a:pt x="52" y="80"/>
                    <a:pt x="29" y="91"/>
                    <a:pt x="30" y="101"/>
                  </a:cubicBezTo>
                  <a:cubicBezTo>
                    <a:pt x="28" y="97"/>
                    <a:pt x="28" y="92"/>
                    <a:pt x="27" y="87"/>
                  </a:cubicBezTo>
                  <a:cubicBezTo>
                    <a:pt x="24" y="59"/>
                    <a:pt x="33" y="34"/>
                    <a:pt x="48" y="20"/>
                  </a:cubicBezTo>
                  <a:cubicBezTo>
                    <a:pt x="30" y="31"/>
                    <a:pt x="14" y="52"/>
                    <a:pt x="18" y="91"/>
                  </a:cubicBezTo>
                  <a:cubicBezTo>
                    <a:pt x="11" y="85"/>
                    <a:pt x="0" y="71"/>
                    <a:pt x="1" y="51"/>
                  </a:cubicBezTo>
                  <a:lnTo>
                    <a:pt x="4" y="55"/>
                  </a:lnTo>
                  <a:close/>
                </a:path>
              </a:pathLst>
            </a:custGeom>
            <a:solidFill>
              <a:srgbClr val="C0392B"/>
            </a:solidFill>
            <a:ln>
              <a:noFill/>
            </a:ln>
          </p:spPr>
          <p:txBody>
            <a:bodyPr lIns="51435" tIns="25718" rIns="51435" bIns="25718"/>
            <a:lstStyle>
              <a:defPPr>
                <a:defRPr lang="id-ID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013" b="0" i="0" u="none" strike="noStrike" kern="120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Freeform 50"/>
            <p:cNvSpPr>
              <a:spLocks/>
            </p:cNvSpPr>
            <p:nvPr/>
          </p:nvSpPr>
          <p:spPr bwMode="auto">
            <a:xfrm rot="19798984">
              <a:off x="6541003" y="841058"/>
              <a:ext cx="1011237" cy="746125"/>
            </a:xfrm>
            <a:custGeom>
              <a:avLst/>
              <a:gdLst>
                <a:gd name="T0" fmla="*/ 9 w 246"/>
                <a:gd name="T1" fmla="*/ 121 h 185"/>
                <a:gd name="T2" fmla="*/ 73 w 246"/>
                <a:gd name="T3" fmla="*/ 31 h 185"/>
                <a:gd name="T4" fmla="*/ 69 w 246"/>
                <a:gd name="T5" fmla="*/ 42 h 185"/>
                <a:gd name="T6" fmla="*/ 192 w 246"/>
                <a:gd name="T7" fmla="*/ 58 h 185"/>
                <a:gd name="T8" fmla="*/ 246 w 246"/>
                <a:gd name="T9" fmla="*/ 133 h 185"/>
                <a:gd name="T10" fmla="*/ 203 w 246"/>
                <a:gd name="T11" fmla="*/ 150 h 185"/>
                <a:gd name="T12" fmla="*/ 105 w 246"/>
                <a:gd name="T13" fmla="*/ 168 h 185"/>
                <a:gd name="T14" fmla="*/ 59 w 246"/>
                <a:gd name="T15" fmla="*/ 147 h 185"/>
                <a:gd name="T16" fmla="*/ 71 w 246"/>
                <a:gd name="T17" fmla="*/ 164 h 185"/>
                <a:gd name="T18" fmla="*/ 0 w 246"/>
                <a:gd name="T19" fmla="*/ 145 h 185"/>
                <a:gd name="T20" fmla="*/ 165 w 246"/>
                <a:gd name="T21" fmla="*/ 83 h 185"/>
                <a:gd name="T22" fmla="*/ 9 w 246"/>
                <a:gd name="T23" fmla="*/ 121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6" h="185">
                  <a:moveTo>
                    <a:pt x="9" y="121"/>
                  </a:moveTo>
                  <a:cubicBezTo>
                    <a:pt x="9" y="121"/>
                    <a:pt x="14" y="59"/>
                    <a:pt x="73" y="31"/>
                  </a:cubicBezTo>
                  <a:cubicBezTo>
                    <a:pt x="69" y="42"/>
                    <a:pt x="69" y="42"/>
                    <a:pt x="69" y="42"/>
                  </a:cubicBezTo>
                  <a:cubicBezTo>
                    <a:pt x="69" y="42"/>
                    <a:pt x="124" y="0"/>
                    <a:pt x="192" y="58"/>
                  </a:cubicBezTo>
                  <a:cubicBezTo>
                    <a:pt x="241" y="99"/>
                    <a:pt x="246" y="133"/>
                    <a:pt x="246" y="133"/>
                  </a:cubicBezTo>
                  <a:cubicBezTo>
                    <a:pt x="246" y="133"/>
                    <a:pt x="230" y="116"/>
                    <a:pt x="203" y="150"/>
                  </a:cubicBezTo>
                  <a:cubicBezTo>
                    <a:pt x="187" y="169"/>
                    <a:pt x="142" y="185"/>
                    <a:pt x="105" y="168"/>
                  </a:cubicBezTo>
                  <a:cubicBezTo>
                    <a:pt x="68" y="151"/>
                    <a:pt x="59" y="147"/>
                    <a:pt x="59" y="147"/>
                  </a:cubicBezTo>
                  <a:cubicBezTo>
                    <a:pt x="71" y="164"/>
                    <a:pt x="71" y="164"/>
                    <a:pt x="71" y="164"/>
                  </a:cubicBezTo>
                  <a:cubicBezTo>
                    <a:pt x="71" y="164"/>
                    <a:pt x="17" y="124"/>
                    <a:pt x="0" y="145"/>
                  </a:cubicBezTo>
                  <a:cubicBezTo>
                    <a:pt x="0" y="145"/>
                    <a:pt x="79" y="49"/>
                    <a:pt x="165" y="83"/>
                  </a:cubicBezTo>
                  <a:cubicBezTo>
                    <a:pt x="165" y="83"/>
                    <a:pt x="91" y="41"/>
                    <a:pt x="9" y="121"/>
                  </a:cubicBezTo>
                  <a:close/>
                </a:path>
              </a:pathLst>
            </a:custGeom>
            <a:solidFill>
              <a:srgbClr val="F39C10"/>
            </a:solidFill>
            <a:ln>
              <a:noFill/>
            </a:ln>
          </p:spPr>
          <p:txBody>
            <a:bodyPr lIns="51435" tIns="25718" rIns="51435" bIns="25718"/>
            <a:lstStyle>
              <a:defPPr>
                <a:defRPr lang="id-ID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013" b="0" i="0" u="none" strike="noStrike" kern="120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Freeform 51"/>
            <p:cNvSpPr>
              <a:spLocks/>
            </p:cNvSpPr>
            <p:nvPr/>
          </p:nvSpPr>
          <p:spPr bwMode="auto">
            <a:xfrm rot="20742510">
              <a:off x="6420353" y="960120"/>
              <a:ext cx="276225" cy="349250"/>
            </a:xfrm>
            <a:custGeom>
              <a:avLst/>
              <a:gdLst>
                <a:gd name="T0" fmla="*/ 4 w 79"/>
                <a:gd name="T1" fmla="*/ 55 h 101"/>
                <a:gd name="T2" fmla="*/ 37 w 79"/>
                <a:gd name="T3" fmla="*/ 10 h 101"/>
                <a:gd name="T4" fmla="*/ 77 w 79"/>
                <a:gd name="T5" fmla="*/ 5 h 101"/>
                <a:gd name="T6" fmla="*/ 75 w 79"/>
                <a:gd name="T7" fmla="*/ 25 h 101"/>
                <a:gd name="T8" fmla="*/ 61 w 79"/>
                <a:gd name="T9" fmla="*/ 67 h 101"/>
                <a:gd name="T10" fmla="*/ 43 w 79"/>
                <a:gd name="T11" fmla="*/ 81 h 101"/>
                <a:gd name="T12" fmla="*/ 52 w 79"/>
                <a:gd name="T13" fmla="*/ 80 h 101"/>
                <a:gd name="T14" fmla="*/ 30 w 79"/>
                <a:gd name="T15" fmla="*/ 101 h 101"/>
                <a:gd name="T16" fmla="*/ 27 w 79"/>
                <a:gd name="T17" fmla="*/ 87 h 101"/>
                <a:gd name="T18" fmla="*/ 48 w 79"/>
                <a:gd name="T19" fmla="*/ 20 h 101"/>
                <a:gd name="T20" fmla="*/ 18 w 79"/>
                <a:gd name="T21" fmla="*/ 91 h 101"/>
                <a:gd name="T22" fmla="*/ 1 w 79"/>
                <a:gd name="T23" fmla="*/ 51 h 101"/>
                <a:gd name="T24" fmla="*/ 4 w 79"/>
                <a:gd name="T25" fmla="*/ 55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9" h="101">
                  <a:moveTo>
                    <a:pt x="4" y="55"/>
                  </a:moveTo>
                  <a:cubicBezTo>
                    <a:pt x="4" y="55"/>
                    <a:pt x="0" y="25"/>
                    <a:pt x="37" y="10"/>
                  </a:cubicBezTo>
                  <a:cubicBezTo>
                    <a:pt x="63" y="0"/>
                    <a:pt x="77" y="5"/>
                    <a:pt x="77" y="5"/>
                  </a:cubicBezTo>
                  <a:cubicBezTo>
                    <a:pt x="77" y="5"/>
                    <a:pt x="67" y="7"/>
                    <a:pt x="75" y="25"/>
                  </a:cubicBezTo>
                  <a:cubicBezTo>
                    <a:pt x="79" y="35"/>
                    <a:pt x="76" y="57"/>
                    <a:pt x="61" y="67"/>
                  </a:cubicBezTo>
                  <a:cubicBezTo>
                    <a:pt x="47" y="78"/>
                    <a:pt x="43" y="81"/>
                    <a:pt x="43" y="81"/>
                  </a:cubicBezTo>
                  <a:cubicBezTo>
                    <a:pt x="52" y="80"/>
                    <a:pt x="52" y="80"/>
                    <a:pt x="52" y="80"/>
                  </a:cubicBezTo>
                  <a:cubicBezTo>
                    <a:pt x="52" y="80"/>
                    <a:pt x="29" y="91"/>
                    <a:pt x="30" y="101"/>
                  </a:cubicBezTo>
                  <a:cubicBezTo>
                    <a:pt x="28" y="97"/>
                    <a:pt x="28" y="92"/>
                    <a:pt x="27" y="87"/>
                  </a:cubicBezTo>
                  <a:cubicBezTo>
                    <a:pt x="24" y="59"/>
                    <a:pt x="33" y="34"/>
                    <a:pt x="48" y="20"/>
                  </a:cubicBezTo>
                  <a:cubicBezTo>
                    <a:pt x="30" y="31"/>
                    <a:pt x="14" y="52"/>
                    <a:pt x="18" y="91"/>
                  </a:cubicBezTo>
                  <a:cubicBezTo>
                    <a:pt x="11" y="85"/>
                    <a:pt x="0" y="71"/>
                    <a:pt x="1" y="51"/>
                  </a:cubicBezTo>
                  <a:lnTo>
                    <a:pt x="4" y="55"/>
                  </a:lnTo>
                  <a:close/>
                </a:path>
              </a:pathLst>
            </a:custGeom>
            <a:solidFill>
              <a:srgbClr val="144F7A"/>
            </a:solidFill>
            <a:ln>
              <a:noFill/>
            </a:ln>
          </p:spPr>
          <p:txBody>
            <a:bodyPr lIns="51435" tIns="25718" rIns="51435" bIns="25718"/>
            <a:lstStyle>
              <a:defPPr>
                <a:defRPr lang="id-ID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013" b="0" i="0" u="none" strike="noStrike" kern="120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Freeform 52"/>
            <p:cNvSpPr>
              <a:spLocks/>
            </p:cNvSpPr>
            <p:nvPr/>
          </p:nvSpPr>
          <p:spPr bwMode="auto">
            <a:xfrm rot="1801016" flipH="1">
              <a:off x="5894892" y="1796733"/>
              <a:ext cx="657225" cy="485775"/>
            </a:xfrm>
            <a:custGeom>
              <a:avLst/>
              <a:gdLst>
                <a:gd name="T0" fmla="*/ 9 w 246"/>
                <a:gd name="T1" fmla="*/ 121 h 185"/>
                <a:gd name="T2" fmla="*/ 73 w 246"/>
                <a:gd name="T3" fmla="*/ 31 h 185"/>
                <a:gd name="T4" fmla="*/ 69 w 246"/>
                <a:gd name="T5" fmla="*/ 42 h 185"/>
                <a:gd name="T6" fmla="*/ 192 w 246"/>
                <a:gd name="T7" fmla="*/ 58 h 185"/>
                <a:gd name="T8" fmla="*/ 246 w 246"/>
                <a:gd name="T9" fmla="*/ 133 h 185"/>
                <a:gd name="T10" fmla="*/ 203 w 246"/>
                <a:gd name="T11" fmla="*/ 150 h 185"/>
                <a:gd name="T12" fmla="*/ 105 w 246"/>
                <a:gd name="T13" fmla="*/ 168 h 185"/>
                <a:gd name="T14" fmla="*/ 59 w 246"/>
                <a:gd name="T15" fmla="*/ 147 h 185"/>
                <a:gd name="T16" fmla="*/ 71 w 246"/>
                <a:gd name="T17" fmla="*/ 164 h 185"/>
                <a:gd name="T18" fmla="*/ 0 w 246"/>
                <a:gd name="T19" fmla="*/ 145 h 185"/>
                <a:gd name="T20" fmla="*/ 165 w 246"/>
                <a:gd name="T21" fmla="*/ 83 h 185"/>
                <a:gd name="T22" fmla="*/ 9 w 246"/>
                <a:gd name="T23" fmla="*/ 121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6" h="185">
                  <a:moveTo>
                    <a:pt x="9" y="121"/>
                  </a:moveTo>
                  <a:cubicBezTo>
                    <a:pt x="9" y="121"/>
                    <a:pt x="14" y="59"/>
                    <a:pt x="73" y="31"/>
                  </a:cubicBezTo>
                  <a:cubicBezTo>
                    <a:pt x="69" y="42"/>
                    <a:pt x="69" y="42"/>
                    <a:pt x="69" y="42"/>
                  </a:cubicBezTo>
                  <a:cubicBezTo>
                    <a:pt x="69" y="42"/>
                    <a:pt x="124" y="0"/>
                    <a:pt x="192" y="58"/>
                  </a:cubicBezTo>
                  <a:cubicBezTo>
                    <a:pt x="241" y="99"/>
                    <a:pt x="246" y="133"/>
                    <a:pt x="246" y="133"/>
                  </a:cubicBezTo>
                  <a:cubicBezTo>
                    <a:pt x="246" y="133"/>
                    <a:pt x="230" y="116"/>
                    <a:pt x="203" y="150"/>
                  </a:cubicBezTo>
                  <a:cubicBezTo>
                    <a:pt x="187" y="169"/>
                    <a:pt x="142" y="185"/>
                    <a:pt x="105" y="168"/>
                  </a:cubicBezTo>
                  <a:cubicBezTo>
                    <a:pt x="68" y="151"/>
                    <a:pt x="59" y="147"/>
                    <a:pt x="59" y="147"/>
                  </a:cubicBezTo>
                  <a:cubicBezTo>
                    <a:pt x="71" y="164"/>
                    <a:pt x="71" y="164"/>
                    <a:pt x="71" y="164"/>
                  </a:cubicBezTo>
                  <a:cubicBezTo>
                    <a:pt x="71" y="164"/>
                    <a:pt x="17" y="124"/>
                    <a:pt x="0" y="145"/>
                  </a:cubicBezTo>
                  <a:cubicBezTo>
                    <a:pt x="0" y="145"/>
                    <a:pt x="79" y="49"/>
                    <a:pt x="165" y="83"/>
                  </a:cubicBezTo>
                  <a:cubicBezTo>
                    <a:pt x="165" y="83"/>
                    <a:pt x="91" y="41"/>
                    <a:pt x="9" y="121"/>
                  </a:cubicBezTo>
                  <a:close/>
                </a:path>
              </a:pathLst>
            </a:custGeom>
            <a:solidFill>
              <a:srgbClr val="16A085"/>
            </a:solidFill>
            <a:ln>
              <a:noFill/>
            </a:ln>
          </p:spPr>
          <p:txBody>
            <a:bodyPr lIns="51435" tIns="25718" rIns="51435" bIns="25718"/>
            <a:lstStyle>
              <a:defPPr>
                <a:defRPr lang="id-ID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013" b="0" i="0" u="none" strike="noStrike" kern="120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" name="Freeform 53"/>
            <p:cNvSpPr>
              <a:spLocks/>
            </p:cNvSpPr>
            <p:nvPr/>
          </p:nvSpPr>
          <p:spPr bwMode="auto">
            <a:xfrm>
              <a:off x="4910642" y="1549083"/>
              <a:ext cx="1157286" cy="1044575"/>
            </a:xfrm>
            <a:custGeom>
              <a:avLst/>
              <a:gdLst>
                <a:gd name="T0" fmla="*/ 105 w 164"/>
                <a:gd name="T1" fmla="*/ 85 h 151"/>
                <a:gd name="T2" fmla="*/ 149 w 164"/>
                <a:gd name="T3" fmla="*/ 140 h 151"/>
                <a:gd name="T4" fmla="*/ 60 w 164"/>
                <a:gd name="T5" fmla="*/ 126 h 151"/>
                <a:gd name="T6" fmla="*/ 33 w 164"/>
                <a:gd name="T7" fmla="*/ 0 h 151"/>
                <a:gd name="T8" fmla="*/ 126 w 164"/>
                <a:gd name="T9" fmla="*/ 54 h 151"/>
                <a:gd name="T10" fmla="*/ 164 w 164"/>
                <a:gd name="T11" fmla="*/ 127 h 151"/>
                <a:gd name="T12" fmla="*/ 105 w 164"/>
                <a:gd name="T13" fmla="*/ 85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4" h="151">
                  <a:moveTo>
                    <a:pt x="105" y="85"/>
                  </a:moveTo>
                  <a:cubicBezTo>
                    <a:pt x="105" y="85"/>
                    <a:pt x="156" y="110"/>
                    <a:pt x="149" y="140"/>
                  </a:cubicBezTo>
                  <a:cubicBezTo>
                    <a:pt x="134" y="131"/>
                    <a:pt x="88" y="151"/>
                    <a:pt x="60" y="126"/>
                  </a:cubicBezTo>
                  <a:cubicBezTo>
                    <a:pt x="0" y="69"/>
                    <a:pt x="33" y="0"/>
                    <a:pt x="33" y="0"/>
                  </a:cubicBezTo>
                  <a:cubicBezTo>
                    <a:pt x="39" y="49"/>
                    <a:pt x="90" y="22"/>
                    <a:pt x="126" y="54"/>
                  </a:cubicBezTo>
                  <a:cubicBezTo>
                    <a:pt x="159" y="83"/>
                    <a:pt x="162" y="111"/>
                    <a:pt x="164" y="127"/>
                  </a:cubicBezTo>
                  <a:cubicBezTo>
                    <a:pt x="162" y="121"/>
                    <a:pt x="142" y="91"/>
                    <a:pt x="105" y="85"/>
                  </a:cubicBezTo>
                  <a:close/>
                </a:path>
              </a:pathLst>
            </a:custGeom>
            <a:solidFill>
              <a:srgbClr val="2DA7E0"/>
            </a:solidFill>
            <a:ln>
              <a:noFill/>
            </a:ln>
          </p:spPr>
          <p:txBody>
            <a:bodyPr lIns="51435" tIns="25718" rIns="51435" bIns="25718"/>
            <a:lstStyle>
              <a:defPPr>
                <a:defRPr lang="id-ID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013" b="0" i="0" u="none" strike="noStrike" kern="120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Freeform 54"/>
            <p:cNvSpPr>
              <a:spLocks/>
            </p:cNvSpPr>
            <p:nvPr/>
          </p:nvSpPr>
          <p:spPr bwMode="auto">
            <a:xfrm>
              <a:off x="6947404" y="1261745"/>
              <a:ext cx="1128713" cy="833438"/>
            </a:xfrm>
            <a:custGeom>
              <a:avLst/>
              <a:gdLst>
                <a:gd name="T0" fmla="*/ 9 w 246"/>
                <a:gd name="T1" fmla="*/ 121 h 185"/>
                <a:gd name="T2" fmla="*/ 73 w 246"/>
                <a:gd name="T3" fmla="*/ 31 h 185"/>
                <a:gd name="T4" fmla="*/ 69 w 246"/>
                <a:gd name="T5" fmla="*/ 42 h 185"/>
                <a:gd name="T6" fmla="*/ 192 w 246"/>
                <a:gd name="T7" fmla="*/ 58 h 185"/>
                <a:gd name="T8" fmla="*/ 246 w 246"/>
                <a:gd name="T9" fmla="*/ 133 h 185"/>
                <a:gd name="T10" fmla="*/ 203 w 246"/>
                <a:gd name="T11" fmla="*/ 150 h 185"/>
                <a:gd name="T12" fmla="*/ 105 w 246"/>
                <a:gd name="T13" fmla="*/ 168 h 185"/>
                <a:gd name="T14" fmla="*/ 59 w 246"/>
                <a:gd name="T15" fmla="*/ 147 h 185"/>
                <a:gd name="T16" fmla="*/ 71 w 246"/>
                <a:gd name="T17" fmla="*/ 164 h 185"/>
                <a:gd name="T18" fmla="*/ 0 w 246"/>
                <a:gd name="T19" fmla="*/ 145 h 185"/>
                <a:gd name="T20" fmla="*/ 165 w 246"/>
                <a:gd name="T21" fmla="*/ 83 h 185"/>
                <a:gd name="T22" fmla="*/ 9 w 246"/>
                <a:gd name="T23" fmla="*/ 121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6" h="185">
                  <a:moveTo>
                    <a:pt x="9" y="121"/>
                  </a:moveTo>
                  <a:cubicBezTo>
                    <a:pt x="9" y="121"/>
                    <a:pt x="14" y="59"/>
                    <a:pt x="73" y="31"/>
                  </a:cubicBezTo>
                  <a:cubicBezTo>
                    <a:pt x="69" y="42"/>
                    <a:pt x="69" y="42"/>
                    <a:pt x="69" y="42"/>
                  </a:cubicBezTo>
                  <a:cubicBezTo>
                    <a:pt x="69" y="42"/>
                    <a:pt x="124" y="0"/>
                    <a:pt x="192" y="58"/>
                  </a:cubicBezTo>
                  <a:cubicBezTo>
                    <a:pt x="241" y="99"/>
                    <a:pt x="246" y="133"/>
                    <a:pt x="246" y="133"/>
                  </a:cubicBezTo>
                  <a:cubicBezTo>
                    <a:pt x="246" y="133"/>
                    <a:pt x="230" y="116"/>
                    <a:pt x="203" y="150"/>
                  </a:cubicBezTo>
                  <a:cubicBezTo>
                    <a:pt x="187" y="169"/>
                    <a:pt x="142" y="185"/>
                    <a:pt x="105" y="168"/>
                  </a:cubicBezTo>
                  <a:cubicBezTo>
                    <a:pt x="68" y="151"/>
                    <a:pt x="59" y="147"/>
                    <a:pt x="59" y="147"/>
                  </a:cubicBezTo>
                  <a:cubicBezTo>
                    <a:pt x="71" y="164"/>
                    <a:pt x="71" y="164"/>
                    <a:pt x="71" y="164"/>
                  </a:cubicBezTo>
                  <a:cubicBezTo>
                    <a:pt x="71" y="164"/>
                    <a:pt x="17" y="124"/>
                    <a:pt x="0" y="145"/>
                  </a:cubicBezTo>
                  <a:cubicBezTo>
                    <a:pt x="0" y="145"/>
                    <a:pt x="79" y="49"/>
                    <a:pt x="165" y="83"/>
                  </a:cubicBezTo>
                  <a:cubicBezTo>
                    <a:pt x="165" y="83"/>
                    <a:pt x="91" y="41"/>
                    <a:pt x="9" y="121"/>
                  </a:cubicBezTo>
                  <a:close/>
                </a:path>
              </a:pathLst>
            </a:custGeom>
            <a:solidFill>
              <a:srgbClr val="C0392B"/>
            </a:solidFill>
            <a:ln>
              <a:noFill/>
            </a:ln>
          </p:spPr>
          <p:txBody>
            <a:bodyPr lIns="51435" tIns="25718" rIns="51435" bIns="25718"/>
            <a:lstStyle>
              <a:defPPr>
                <a:defRPr lang="id-ID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013" b="0" i="0" u="none" strike="noStrike" kern="120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Freeform 55"/>
            <p:cNvSpPr>
              <a:spLocks/>
            </p:cNvSpPr>
            <p:nvPr/>
          </p:nvSpPr>
          <p:spPr bwMode="auto">
            <a:xfrm>
              <a:off x="6034592" y="1339533"/>
              <a:ext cx="693737" cy="565150"/>
            </a:xfrm>
            <a:custGeom>
              <a:avLst/>
              <a:gdLst>
                <a:gd name="T0" fmla="*/ 167 w 196"/>
                <a:gd name="T1" fmla="*/ 142 h 163"/>
                <a:gd name="T2" fmla="*/ 170 w 196"/>
                <a:gd name="T3" fmla="*/ 48 h 163"/>
                <a:gd name="T4" fmla="*/ 167 w 196"/>
                <a:gd name="T5" fmla="*/ 57 h 163"/>
                <a:gd name="T6" fmla="*/ 75 w 196"/>
                <a:gd name="T7" fmla="*/ 3 h 163"/>
                <a:gd name="T8" fmla="*/ 0 w 196"/>
                <a:gd name="T9" fmla="*/ 26 h 163"/>
                <a:gd name="T10" fmla="*/ 20 w 196"/>
                <a:gd name="T11" fmla="*/ 60 h 163"/>
                <a:gd name="T12" fmla="*/ 77 w 196"/>
                <a:gd name="T13" fmla="*/ 124 h 163"/>
                <a:gd name="T14" fmla="*/ 119 w 196"/>
                <a:gd name="T15" fmla="*/ 134 h 163"/>
                <a:gd name="T16" fmla="*/ 102 w 196"/>
                <a:gd name="T17" fmla="*/ 139 h 163"/>
                <a:gd name="T18" fmla="*/ 161 w 196"/>
                <a:gd name="T19" fmla="*/ 163 h 163"/>
                <a:gd name="T20" fmla="*/ 81 w 196"/>
                <a:gd name="T21" fmla="*/ 35 h 163"/>
                <a:gd name="T22" fmla="*/ 167 w 196"/>
                <a:gd name="T23" fmla="*/ 142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6" h="163">
                  <a:moveTo>
                    <a:pt x="167" y="142"/>
                  </a:moveTo>
                  <a:cubicBezTo>
                    <a:pt x="167" y="142"/>
                    <a:pt x="196" y="98"/>
                    <a:pt x="170" y="48"/>
                  </a:cubicBezTo>
                  <a:cubicBezTo>
                    <a:pt x="167" y="57"/>
                    <a:pt x="167" y="57"/>
                    <a:pt x="167" y="57"/>
                  </a:cubicBezTo>
                  <a:cubicBezTo>
                    <a:pt x="167" y="57"/>
                    <a:pt x="152" y="0"/>
                    <a:pt x="75" y="3"/>
                  </a:cubicBezTo>
                  <a:cubicBezTo>
                    <a:pt x="21" y="6"/>
                    <a:pt x="0" y="26"/>
                    <a:pt x="0" y="26"/>
                  </a:cubicBezTo>
                  <a:cubicBezTo>
                    <a:pt x="0" y="26"/>
                    <a:pt x="19" y="23"/>
                    <a:pt x="20" y="60"/>
                  </a:cubicBezTo>
                  <a:cubicBezTo>
                    <a:pt x="21" y="81"/>
                    <a:pt x="43" y="116"/>
                    <a:pt x="77" y="124"/>
                  </a:cubicBezTo>
                  <a:cubicBezTo>
                    <a:pt x="111" y="131"/>
                    <a:pt x="119" y="134"/>
                    <a:pt x="119" y="134"/>
                  </a:cubicBezTo>
                  <a:cubicBezTo>
                    <a:pt x="102" y="139"/>
                    <a:pt x="102" y="139"/>
                    <a:pt x="102" y="139"/>
                  </a:cubicBezTo>
                  <a:cubicBezTo>
                    <a:pt x="102" y="139"/>
                    <a:pt x="159" y="140"/>
                    <a:pt x="161" y="163"/>
                  </a:cubicBezTo>
                  <a:cubicBezTo>
                    <a:pt x="161" y="163"/>
                    <a:pt x="157" y="56"/>
                    <a:pt x="81" y="35"/>
                  </a:cubicBezTo>
                  <a:cubicBezTo>
                    <a:pt x="81" y="35"/>
                    <a:pt x="153" y="45"/>
                    <a:pt x="167" y="142"/>
                  </a:cubicBezTo>
                  <a:close/>
                </a:path>
              </a:pathLst>
            </a:custGeom>
            <a:solidFill>
              <a:srgbClr val="16A085"/>
            </a:solidFill>
            <a:ln>
              <a:noFill/>
            </a:ln>
          </p:spPr>
          <p:txBody>
            <a:bodyPr lIns="51435" tIns="25718" rIns="51435" bIns="25718"/>
            <a:lstStyle>
              <a:defPPr>
                <a:defRPr lang="id-ID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013" b="0" i="0" u="none" strike="noStrike" kern="120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" name="Freeform 56"/>
            <p:cNvSpPr>
              <a:spLocks/>
            </p:cNvSpPr>
            <p:nvPr/>
          </p:nvSpPr>
          <p:spPr bwMode="auto">
            <a:xfrm>
              <a:off x="5639304" y="809308"/>
              <a:ext cx="358775" cy="468312"/>
            </a:xfrm>
            <a:custGeom>
              <a:avLst/>
              <a:gdLst>
                <a:gd name="T0" fmla="*/ 23 w 78"/>
                <a:gd name="T1" fmla="*/ 85 h 104"/>
                <a:gd name="T2" fmla="*/ 18 w 78"/>
                <a:gd name="T3" fmla="*/ 31 h 104"/>
                <a:gd name="T4" fmla="*/ 45 w 78"/>
                <a:gd name="T5" fmla="*/ 0 h 104"/>
                <a:gd name="T6" fmla="*/ 57 w 78"/>
                <a:gd name="T7" fmla="*/ 17 h 104"/>
                <a:gd name="T8" fmla="*/ 75 w 78"/>
                <a:gd name="T9" fmla="*/ 57 h 104"/>
                <a:gd name="T10" fmla="*/ 70 w 78"/>
                <a:gd name="T11" fmla="*/ 79 h 104"/>
                <a:gd name="T12" fmla="*/ 76 w 78"/>
                <a:gd name="T13" fmla="*/ 72 h 104"/>
                <a:gd name="T14" fmla="*/ 73 w 78"/>
                <a:gd name="T15" fmla="*/ 104 h 104"/>
                <a:gd name="T16" fmla="*/ 62 w 78"/>
                <a:gd name="T17" fmla="*/ 95 h 104"/>
                <a:gd name="T18" fmla="*/ 33 w 78"/>
                <a:gd name="T19" fmla="*/ 30 h 104"/>
                <a:gd name="T20" fmla="*/ 57 w 78"/>
                <a:gd name="T21" fmla="*/ 104 h 104"/>
                <a:gd name="T22" fmla="*/ 19 w 78"/>
                <a:gd name="T23" fmla="*/ 85 h 104"/>
                <a:gd name="T24" fmla="*/ 23 w 78"/>
                <a:gd name="T25" fmla="*/ 85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" h="104">
                  <a:moveTo>
                    <a:pt x="23" y="85"/>
                  </a:moveTo>
                  <a:cubicBezTo>
                    <a:pt x="23" y="85"/>
                    <a:pt x="0" y="66"/>
                    <a:pt x="18" y="31"/>
                  </a:cubicBezTo>
                  <a:cubicBezTo>
                    <a:pt x="31" y="5"/>
                    <a:pt x="45" y="0"/>
                    <a:pt x="45" y="0"/>
                  </a:cubicBezTo>
                  <a:cubicBezTo>
                    <a:pt x="45" y="0"/>
                    <a:pt x="40" y="8"/>
                    <a:pt x="57" y="17"/>
                  </a:cubicBezTo>
                  <a:cubicBezTo>
                    <a:pt x="67" y="22"/>
                    <a:pt x="78" y="40"/>
                    <a:pt x="75" y="57"/>
                  </a:cubicBezTo>
                  <a:cubicBezTo>
                    <a:pt x="71" y="75"/>
                    <a:pt x="70" y="79"/>
                    <a:pt x="70" y="79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6" y="72"/>
                    <a:pt x="66" y="96"/>
                    <a:pt x="73" y="104"/>
                  </a:cubicBezTo>
                  <a:cubicBezTo>
                    <a:pt x="69" y="101"/>
                    <a:pt x="66" y="98"/>
                    <a:pt x="62" y="95"/>
                  </a:cubicBezTo>
                  <a:cubicBezTo>
                    <a:pt x="41" y="76"/>
                    <a:pt x="31" y="51"/>
                    <a:pt x="33" y="30"/>
                  </a:cubicBezTo>
                  <a:cubicBezTo>
                    <a:pt x="27" y="50"/>
                    <a:pt x="29" y="77"/>
                    <a:pt x="57" y="104"/>
                  </a:cubicBezTo>
                  <a:cubicBezTo>
                    <a:pt x="48" y="104"/>
                    <a:pt x="31" y="101"/>
                    <a:pt x="19" y="85"/>
                  </a:cubicBezTo>
                  <a:lnTo>
                    <a:pt x="23" y="85"/>
                  </a:lnTo>
                  <a:close/>
                </a:path>
              </a:pathLst>
            </a:custGeom>
            <a:solidFill>
              <a:srgbClr val="16A085"/>
            </a:solidFill>
            <a:ln>
              <a:noFill/>
            </a:ln>
          </p:spPr>
          <p:txBody>
            <a:bodyPr lIns="51435" tIns="25718" rIns="51435" bIns="25718"/>
            <a:lstStyle>
              <a:defPPr>
                <a:defRPr lang="id-ID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013" b="0" i="0" u="none" strike="noStrike" kern="120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Freeform 57"/>
            <p:cNvSpPr>
              <a:spLocks/>
            </p:cNvSpPr>
            <p:nvPr/>
          </p:nvSpPr>
          <p:spPr bwMode="auto">
            <a:xfrm>
              <a:off x="7218867" y="2153920"/>
              <a:ext cx="427037" cy="401638"/>
            </a:xfrm>
            <a:custGeom>
              <a:avLst/>
              <a:gdLst>
                <a:gd name="T0" fmla="*/ 9 w 93"/>
                <a:gd name="T1" fmla="*/ 37 h 89"/>
                <a:gd name="T2" fmla="*/ 52 w 93"/>
                <a:gd name="T3" fmla="*/ 3 h 89"/>
                <a:gd name="T4" fmla="*/ 93 w 93"/>
                <a:gd name="T5" fmla="*/ 9 h 89"/>
                <a:gd name="T6" fmla="*/ 85 w 93"/>
                <a:gd name="T7" fmla="*/ 28 h 89"/>
                <a:gd name="T8" fmla="*/ 60 w 93"/>
                <a:gd name="T9" fmla="*/ 65 h 89"/>
                <a:gd name="T10" fmla="*/ 40 w 93"/>
                <a:gd name="T11" fmla="*/ 73 h 89"/>
                <a:gd name="T12" fmla="*/ 49 w 93"/>
                <a:gd name="T13" fmla="*/ 74 h 89"/>
                <a:gd name="T14" fmla="*/ 21 w 93"/>
                <a:gd name="T15" fmla="*/ 89 h 89"/>
                <a:gd name="T16" fmla="*/ 22 w 93"/>
                <a:gd name="T17" fmla="*/ 74 h 89"/>
                <a:gd name="T18" fmla="*/ 60 w 93"/>
                <a:gd name="T19" fmla="*/ 15 h 89"/>
                <a:gd name="T20" fmla="*/ 12 w 93"/>
                <a:gd name="T21" fmla="*/ 76 h 89"/>
                <a:gd name="T22" fmla="*/ 7 w 93"/>
                <a:gd name="T23" fmla="*/ 33 h 89"/>
                <a:gd name="T24" fmla="*/ 9 w 93"/>
                <a:gd name="T25" fmla="*/ 37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3" h="89">
                  <a:moveTo>
                    <a:pt x="9" y="37"/>
                  </a:moveTo>
                  <a:cubicBezTo>
                    <a:pt x="9" y="37"/>
                    <a:pt x="13" y="7"/>
                    <a:pt x="52" y="3"/>
                  </a:cubicBezTo>
                  <a:cubicBezTo>
                    <a:pt x="80" y="0"/>
                    <a:pt x="93" y="9"/>
                    <a:pt x="93" y="9"/>
                  </a:cubicBezTo>
                  <a:cubicBezTo>
                    <a:pt x="93" y="9"/>
                    <a:pt x="83" y="9"/>
                    <a:pt x="85" y="28"/>
                  </a:cubicBezTo>
                  <a:cubicBezTo>
                    <a:pt x="86" y="39"/>
                    <a:pt x="77" y="58"/>
                    <a:pt x="60" y="65"/>
                  </a:cubicBezTo>
                  <a:cubicBezTo>
                    <a:pt x="44" y="71"/>
                    <a:pt x="40" y="73"/>
                    <a:pt x="40" y="73"/>
                  </a:cubicBezTo>
                  <a:cubicBezTo>
                    <a:pt x="49" y="74"/>
                    <a:pt x="49" y="74"/>
                    <a:pt x="49" y="74"/>
                  </a:cubicBezTo>
                  <a:cubicBezTo>
                    <a:pt x="49" y="74"/>
                    <a:pt x="23" y="78"/>
                    <a:pt x="21" y="89"/>
                  </a:cubicBezTo>
                  <a:cubicBezTo>
                    <a:pt x="21" y="84"/>
                    <a:pt x="21" y="79"/>
                    <a:pt x="22" y="74"/>
                  </a:cubicBezTo>
                  <a:cubicBezTo>
                    <a:pt x="27" y="47"/>
                    <a:pt x="42" y="25"/>
                    <a:pt x="60" y="15"/>
                  </a:cubicBezTo>
                  <a:cubicBezTo>
                    <a:pt x="41" y="21"/>
                    <a:pt x="19" y="37"/>
                    <a:pt x="12" y="76"/>
                  </a:cubicBezTo>
                  <a:cubicBezTo>
                    <a:pt x="7" y="68"/>
                    <a:pt x="0" y="52"/>
                    <a:pt x="7" y="33"/>
                  </a:cubicBezTo>
                  <a:lnTo>
                    <a:pt x="9" y="37"/>
                  </a:lnTo>
                  <a:close/>
                </a:path>
              </a:pathLst>
            </a:custGeom>
            <a:solidFill>
              <a:srgbClr val="C0392B"/>
            </a:solidFill>
            <a:ln>
              <a:noFill/>
            </a:ln>
          </p:spPr>
          <p:txBody>
            <a:bodyPr lIns="51435" tIns="25718" rIns="51435" bIns="25718"/>
            <a:lstStyle>
              <a:defPPr>
                <a:defRPr lang="id-ID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013" b="0" i="0" u="none" strike="noStrike" kern="120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Freeform 58"/>
            <p:cNvSpPr>
              <a:spLocks/>
            </p:cNvSpPr>
            <p:nvPr/>
          </p:nvSpPr>
          <p:spPr bwMode="auto">
            <a:xfrm>
              <a:off x="6653717" y="1682433"/>
              <a:ext cx="361950" cy="455612"/>
            </a:xfrm>
            <a:custGeom>
              <a:avLst/>
              <a:gdLst>
                <a:gd name="T0" fmla="*/ 4 w 79"/>
                <a:gd name="T1" fmla="*/ 55 h 101"/>
                <a:gd name="T2" fmla="*/ 37 w 79"/>
                <a:gd name="T3" fmla="*/ 10 h 101"/>
                <a:gd name="T4" fmla="*/ 77 w 79"/>
                <a:gd name="T5" fmla="*/ 5 h 101"/>
                <a:gd name="T6" fmla="*/ 75 w 79"/>
                <a:gd name="T7" fmla="*/ 25 h 101"/>
                <a:gd name="T8" fmla="*/ 61 w 79"/>
                <a:gd name="T9" fmla="*/ 67 h 101"/>
                <a:gd name="T10" fmla="*/ 43 w 79"/>
                <a:gd name="T11" fmla="*/ 81 h 101"/>
                <a:gd name="T12" fmla="*/ 52 w 79"/>
                <a:gd name="T13" fmla="*/ 80 h 101"/>
                <a:gd name="T14" fmla="*/ 30 w 79"/>
                <a:gd name="T15" fmla="*/ 101 h 101"/>
                <a:gd name="T16" fmla="*/ 27 w 79"/>
                <a:gd name="T17" fmla="*/ 87 h 101"/>
                <a:gd name="T18" fmla="*/ 48 w 79"/>
                <a:gd name="T19" fmla="*/ 20 h 101"/>
                <a:gd name="T20" fmla="*/ 18 w 79"/>
                <a:gd name="T21" fmla="*/ 91 h 101"/>
                <a:gd name="T22" fmla="*/ 1 w 79"/>
                <a:gd name="T23" fmla="*/ 51 h 101"/>
                <a:gd name="T24" fmla="*/ 4 w 79"/>
                <a:gd name="T25" fmla="*/ 55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9" h="101">
                  <a:moveTo>
                    <a:pt x="4" y="55"/>
                  </a:moveTo>
                  <a:cubicBezTo>
                    <a:pt x="4" y="55"/>
                    <a:pt x="0" y="25"/>
                    <a:pt x="37" y="10"/>
                  </a:cubicBezTo>
                  <a:cubicBezTo>
                    <a:pt x="63" y="0"/>
                    <a:pt x="77" y="5"/>
                    <a:pt x="77" y="5"/>
                  </a:cubicBezTo>
                  <a:cubicBezTo>
                    <a:pt x="77" y="5"/>
                    <a:pt x="67" y="7"/>
                    <a:pt x="75" y="25"/>
                  </a:cubicBezTo>
                  <a:cubicBezTo>
                    <a:pt x="79" y="35"/>
                    <a:pt x="76" y="57"/>
                    <a:pt x="61" y="67"/>
                  </a:cubicBezTo>
                  <a:cubicBezTo>
                    <a:pt x="47" y="78"/>
                    <a:pt x="43" y="81"/>
                    <a:pt x="43" y="81"/>
                  </a:cubicBezTo>
                  <a:cubicBezTo>
                    <a:pt x="52" y="80"/>
                    <a:pt x="52" y="80"/>
                    <a:pt x="52" y="80"/>
                  </a:cubicBezTo>
                  <a:cubicBezTo>
                    <a:pt x="52" y="80"/>
                    <a:pt x="29" y="91"/>
                    <a:pt x="30" y="101"/>
                  </a:cubicBezTo>
                  <a:cubicBezTo>
                    <a:pt x="28" y="97"/>
                    <a:pt x="28" y="92"/>
                    <a:pt x="27" y="87"/>
                  </a:cubicBezTo>
                  <a:cubicBezTo>
                    <a:pt x="24" y="59"/>
                    <a:pt x="33" y="34"/>
                    <a:pt x="48" y="20"/>
                  </a:cubicBezTo>
                  <a:cubicBezTo>
                    <a:pt x="30" y="31"/>
                    <a:pt x="14" y="52"/>
                    <a:pt x="18" y="91"/>
                  </a:cubicBezTo>
                  <a:cubicBezTo>
                    <a:pt x="11" y="85"/>
                    <a:pt x="0" y="71"/>
                    <a:pt x="1" y="51"/>
                  </a:cubicBezTo>
                  <a:lnTo>
                    <a:pt x="4" y="55"/>
                  </a:lnTo>
                  <a:close/>
                </a:path>
              </a:pathLst>
            </a:custGeom>
            <a:solidFill>
              <a:srgbClr val="F39C10"/>
            </a:solidFill>
            <a:ln>
              <a:noFill/>
            </a:ln>
          </p:spPr>
          <p:txBody>
            <a:bodyPr lIns="51435" tIns="25718" rIns="51435" bIns="25718"/>
            <a:lstStyle>
              <a:defPPr>
                <a:defRPr lang="id-ID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013" b="0" i="0" u="none" strike="noStrike" kern="120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Freeform 59"/>
            <p:cNvSpPr>
              <a:spLocks/>
            </p:cNvSpPr>
            <p:nvPr/>
          </p:nvSpPr>
          <p:spPr bwMode="auto">
            <a:xfrm>
              <a:off x="5982204" y="602933"/>
              <a:ext cx="509588" cy="652462"/>
            </a:xfrm>
            <a:custGeom>
              <a:avLst/>
              <a:gdLst>
                <a:gd name="T0" fmla="*/ 15 w 111"/>
                <a:gd name="T1" fmla="*/ 90 h 145"/>
                <a:gd name="T2" fmla="*/ 45 w 111"/>
                <a:gd name="T3" fmla="*/ 21 h 145"/>
                <a:gd name="T4" fmla="*/ 98 w 111"/>
                <a:gd name="T5" fmla="*/ 2 h 145"/>
                <a:gd name="T6" fmla="*/ 101 w 111"/>
                <a:gd name="T7" fmla="*/ 31 h 145"/>
                <a:gd name="T8" fmla="*/ 94 w 111"/>
                <a:gd name="T9" fmla="*/ 91 h 145"/>
                <a:gd name="T10" fmla="*/ 74 w 111"/>
                <a:gd name="T11" fmla="*/ 114 h 145"/>
                <a:gd name="T12" fmla="*/ 86 w 111"/>
                <a:gd name="T13" fmla="*/ 110 h 145"/>
                <a:gd name="T14" fmla="*/ 61 w 111"/>
                <a:gd name="T15" fmla="*/ 145 h 145"/>
                <a:gd name="T16" fmla="*/ 54 w 111"/>
                <a:gd name="T17" fmla="*/ 126 h 145"/>
                <a:gd name="T18" fmla="*/ 63 w 111"/>
                <a:gd name="T19" fmla="*/ 30 h 145"/>
                <a:gd name="T20" fmla="*/ 42 w 111"/>
                <a:gd name="T21" fmla="*/ 134 h 145"/>
                <a:gd name="T22" fmla="*/ 9 w 111"/>
                <a:gd name="T23" fmla="*/ 86 h 145"/>
                <a:gd name="T24" fmla="*/ 15 w 111"/>
                <a:gd name="T25" fmla="*/ 90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" h="145">
                  <a:moveTo>
                    <a:pt x="15" y="90"/>
                  </a:moveTo>
                  <a:cubicBezTo>
                    <a:pt x="15" y="90"/>
                    <a:pt x="0" y="50"/>
                    <a:pt x="45" y="21"/>
                  </a:cubicBezTo>
                  <a:cubicBezTo>
                    <a:pt x="78" y="0"/>
                    <a:pt x="98" y="2"/>
                    <a:pt x="98" y="2"/>
                  </a:cubicBezTo>
                  <a:cubicBezTo>
                    <a:pt x="98" y="2"/>
                    <a:pt x="86" y="9"/>
                    <a:pt x="101" y="31"/>
                  </a:cubicBezTo>
                  <a:cubicBezTo>
                    <a:pt x="109" y="43"/>
                    <a:pt x="111" y="72"/>
                    <a:pt x="94" y="91"/>
                  </a:cubicBezTo>
                  <a:cubicBezTo>
                    <a:pt x="78" y="109"/>
                    <a:pt x="74" y="114"/>
                    <a:pt x="74" y="114"/>
                  </a:cubicBezTo>
                  <a:cubicBezTo>
                    <a:pt x="86" y="110"/>
                    <a:pt x="86" y="110"/>
                    <a:pt x="86" y="110"/>
                  </a:cubicBezTo>
                  <a:cubicBezTo>
                    <a:pt x="86" y="110"/>
                    <a:pt x="58" y="131"/>
                    <a:pt x="61" y="145"/>
                  </a:cubicBezTo>
                  <a:cubicBezTo>
                    <a:pt x="59" y="139"/>
                    <a:pt x="56" y="133"/>
                    <a:pt x="54" y="126"/>
                  </a:cubicBezTo>
                  <a:cubicBezTo>
                    <a:pt x="42" y="90"/>
                    <a:pt x="47" y="53"/>
                    <a:pt x="63" y="30"/>
                  </a:cubicBezTo>
                  <a:cubicBezTo>
                    <a:pt x="43" y="50"/>
                    <a:pt x="27" y="84"/>
                    <a:pt x="42" y="134"/>
                  </a:cubicBezTo>
                  <a:cubicBezTo>
                    <a:pt x="32" y="128"/>
                    <a:pt x="14" y="113"/>
                    <a:pt x="9" y="86"/>
                  </a:cubicBezTo>
                  <a:lnTo>
                    <a:pt x="15" y="90"/>
                  </a:lnTo>
                  <a:close/>
                </a:path>
              </a:pathLst>
            </a:custGeom>
            <a:solidFill>
              <a:srgbClr val="144F7A"/>
            </a:solidFill>
            <a:ln>
              <a:noFill/>
            </a:ln>
          </p:spPr>
          <p:txBody>
            <a:bodyPr lIns="51435" tIns="25718" rIns="51435" bIns="25718"/>
            <a:lstStyle>
              <a:defPPr>
                <a:defRPr lang="id-ID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013" b="0" i="0" u="none" strike="noStrike" kern="120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" name="Freeform 60"/>
            <p:cNvSpPr>
              <a:spLocks/>
            </p:cNvSpPr>
            <p:nvPr/>
          </p:nvSpPr>
          <p:spPr bwMode="auto">
            <a:xfrm>
              <a:off x="5250366" y="1053783"/>
              <a:ext cx="511175" cy="417512"/>
            </a:xfrm>
            <a:custGeom>
              <a:avLst/>
              <a:gdLst>
                <a:gd name="T0" fmla="*/ 167 w 196"/>
                <a:gd name="T1" fmla="*/ 142 h 163"/>
                <a:gd name="T2" fmla="*/ 170 w 196"/>
                <a:gd name="T3" fmla="*/ 48 h 163"/>
                <a:gd name="T4" fmla="*/ 167 w 196"/>
                <a:gd name="T5" fmla="*/ 57 h 163"/>
                <a:gd name="T6" fmla="*/ 75 w 196"/>
                <a:gd name="T7" fmla="*/ 3 h 163"/>
                <a:gd name="T8" fmla="*/ 0 w 196"/>
                <a:gd name="T9" fmla="*/ 26 h 163"/>
                <a:gd name="T10" fmla="*/ 20 w 196"/>
                <a:gd name="T11" fmla="*/ 60 h 163"/>
                <a:gd name="T12" fmla="*/ 77 w 196"/>
                <a:gd name="T13" fmla="*/ 124 h 163"/>
                <a:gd name="T14" fmla="*/ 119 w 196"/>
                <a:gd name="T15" fmla="*/ 134 h 163"/>
                <a:gd name="T16" fmla="*/ 102 w 196"/>
                <a:gd name="T17" fmla="*/ 139 h 163"/>
                <a:gd name="T18" fmla="*/ 161 w 196"/>
                <a:gd name="T19" fmla="*/ 163 h 163"/>
                <a:gd name="T20" fmla="*/ 81 w 196"/>
                <a:gd name="T21" fmla="*/ 35 h 163"/>
                <a:gd name="T22" fmla="*/ 167 w 196"/>
                <a:gd name="T23" fmla="*/ 142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6" h="163">
                  <a:moveTo>
                    <a:pt x="167" y="142"/>
                  </a:moveTo>
                  <a:cubicBezTo>
                    <a:pt x="167" y="142"/>
                    <a:pt x="196" y="98"/>
                    <a:pt x="170" y="48"/>
                  </a:cubicBezTo>
                  <a:cubicBezTo>
                    <a:pt x="167" y="57"/>
                    <a:pt x="167" y="57"/>
                    <a:pt x="167" y="57"/>
                  </a:cubicBezTo>
                  <a:cubicBezTo>
                    <a:pt x="167" y="57"/>
                    <a:pt x="152" y="0"/>
                    <a:pt x="75" y="3"/>
                  </a:cubicBezTo>
                  <a:cubicBezTo>
                    <a:pt x="21" y="6"/>
                    <a:pt x="0" y="26"/>
                    <a:pt x="0" y="26"/>
                  </a:cubicBezTo>
                  <a:cubicBezTo>
                    <a:pt x="0" y="26"/>
                    <a:pt x="19" y="23"/>
                    <a:pt x="20" y="60"/>
                  </a:cubicBezTo>
                  <a:cubicBezTo>
                    <a:pt x="21" y="81"/>
                    <a:pt x="43" y="116"/>
                    <a:pt x="77" y="124"/>
                  </a:cubicBezTo>
                  <a:cubicBezTo>
                    <a:pt x="111" y="131"/>
                    <a:pt x="119" y="134"/>
                    <a:pt x="119" y="134"/>
                  </a:cubicBezTo>
                  <a:cubicBezTo>
                    <a:pt x="102" y="139"/>
                    <a:pt x="102" y="139"/>
                    <a:pt x="102" y="139"/>
                  </a:cubicBezTo>
                  <a:cubicBezTo>
                    <a:pt x="102" y="139"/>
                    <a:pt x="159" y="140"/>
                    <a:pt x="161" y="163"/>
                  </a:cubicBezTo>
                  <a:cubicBezTo>
                    <a:pt x="161" y="163"/>
                    <a:pt x="157" y="56"/>
                    <a:pt x="81" y="35"/>
                  </a:cubicBezTo>
                  <a:cubicBezTo>
                    <a:pt x="81" y="35"/>
                    <a:pt x="153" y="45"/>
                    <a:pt x="167" y="142"/>
                  </a:cubicBezTo>
                  <a:close/>
                </a:path>
              </a:pathLst>
            </a:custGeom>
            <a:solidFill>
              <a:srgbClr val="2DA7E0"/>
            </a:solidFill>
            <a:ln>
              <a:noFill/>
            </a:ln>
          </p:spPr>
          <p:txBody>
            <a:bodyPr lIns="51435" tIns="25718" rIns="51435" bIns="25718"/>
            <a:lstStyle>
              <a:defPPr>
                <a:defRPr lang="id-ID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013" b="0" i="0" u="none" strike="noStrike" kern="120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" name="Freeform 61"/>
            <p:cNvSpPr>
              <a:spLocks/>
            </p:cNvSpPr>
            <p:nvPr/>
          </p:nvSpPr>
          <p:spPr bwMode="auto">
            <a:xfrm rot="1695130">
              <a:off x="6907715" y="1947546"/>
              <a:ext cx="276225" cy="349250"/>
            </a:xfrm>
            <a:custGeom>
              <a:avLst/>
              <a:gdLst>
                <a:gd name="T0" fmla="*/ 4 w 79"/>
                <a:gd name="T1" fmla="*/ 55 h 101"/>
                <a:gd name="T2" fmla="*/ 37 w 79"/>
                <a:gd name="T3" fmla="*/ 10 h 101"/>
                <a:gd name="T4" fmla="*/ 77 w 79"/>
                <a:gd name="T5" fmla="*/ 5 h 101"/>
                <a:gd name="T6" fmla="*/ 75 w 79"/>
                <a:gd name="T7" fmla="*/ 25 h 101"/>
                <a:gd name="T8" fmla="*/ 61 w 79"/>
                <a:gd name="T9" fmla="*/ 67 h 101"/>
                <a:gd name="T10" fmla="*/ 43 w 79"/>
                <a:gd name="T11" fmla="*/ 81 h 101"/>
                <a:gd name="T12" fmla="*/ 52 w 79"/>
                <a:gd name="T13" fmla="*/ 80 h 101"/>
                <a:gd name="T14" fmla="*/ 30 w 79"/>
                <a:gd name="T15" fmla="*/ 101 h 101"/>
                <a:gd name="T16" fmla="*/ 27 w 79"/>
                <a:gd name="T17" fmla="*/ 87 h 101"/>
                <a:gd name="T18" fmla="*/ 48 w 79"/>
                <a:gd name="T19" fmla="*/ 20 h 101"/>
                <a:gd name="T20" fmla="*/ 18 w 79"/>
                <a:gd name="T21" fmla="*/ 91 h 101"/>
                <a:gd name="T22" fmla="*/ 1 w 79"/>
                <a:gd name="T23" fmla="*/ 51 h 101"/>
                <a:gd name="T24" fmla="*/ 4 w 79"/>
                <a:gd name="T25" fmla="*/ 55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9" h="101">
                  <a:moveTo>
                    <a:pt x="4" y="55"/>
                  </a:moveTo>
                  <a:cubicBezTo>
                    <a:pt x="4" y="55"/>
                    <a:pt x="0" y="25"/>
                    <a:pt x="37" y="10"/>
                  </a:cubicBezTo>
                  <a:cubicBezTo>
                    <a:pt x="63" y="0"/>
                    <a:pt x="77" y="5"/>
                    <a:pt x="77" y="5"/>
                  </a:cubicBezTo>
                  <a:cubicBezTo>
                    <a:pt x="77" y="5"/>
                    <a:pt x="67" y="7"/>
                    <a:pt x="75" y="25"/>
                  </a:cubicBezTo>
                  <a:cubicBezTo>
                    <a:pt x="79" y="35"/>
                    <a:pt x="76" y="57"/>
                    <a:pt x="61" y="67"/>
                  </a:cubicBezTo>
                  <a:cubicBezTo>
                    <a:pt x="47" y="78"/>
                    <a:pt x="43" y="81"/>
                    <a:pt x="43" y="81"/>
                  </a:cubicBezTo>
                  <a:cubicBezTo>
                    <a:pt x="52" y="80"/>
                    <a:pt x="52" y="80"/>
                    <a:pt x="52" y="80"/>
                  </a:cubicBezTo>
                  <a:cubicBezTo>
                    <a:pt x="52" y="80"/>
                    <a:pt x="29" y="91"/>
                    <a:pt x="30" y="101"/>
                  </a:cubicBezTo>
                  <a:cubicBezTo>
                    <a:pt x="28" y="97"/>
                    <a:pt x="28" y="92"/>
                    <a:pt x="27" y="87"/>
                  </a:cubicBezTo>
                  <a:cubicBezTo>
                    <a:pt x="24" y="59"/>
                    <a:pt x="33" y="34"/>
                    <a:pt x="48" y="20"/>
                  </a:cubicBezTo>
                  <a:cubicBezTo>
                    <a:pt x="30" y="31"/>
                    <a:pt x="14" y="52"/>
                    <a:pt x="18" y="91"/>
                  </a:cubicBezTo>
                  <a:cubicBezTo>
                    <a:pt x="11" y="85"/>
                    <a:pt x="0" y="71"/>
                    <a:pt x="1" y="51"/>
                  </a:cubicBezTo>
                  <a:lnTo>
                    <a:pt x="4" y="55"/>
                  </a:lnTo>
                  <a:close/>
                </a:path>
              </a:pathLst>
            </a:custGeom>
            <a:solidFill>
              <a:srgbClr val="C0392B"/>
            </a:solidFill>
            <a:ln>
              <a:noFill/>
            </a:ln>
          </p:spPr>
          <p:txBody>
            <a:bodyPr lIns="51435" tIns="25718" rIns="51435" bIns="25718"/>
            <a:lstStyle>
              <a:defPPr>
                <a:defRPr lang="id-ID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013" b="0" i="0" u="none" strike="noStrike" kern="120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Freeform 62"/>
            <p:cNvSpPr>
              <a:spLocks/>
            </p:cNvSpPr>
            <p:nvPr/>
          </p:nvSpPr>
          <p:spPr bwMode="auto">
            <a:xfrm rot="797170" flipH="1">
              <a:off x="5278940" y="1260159"/>
              <a:ext cx="888999" cy="622300"/>
            </a:xfrm>
            <a:custGeom>
              <a:avLst/>
              <a:gdLst>
                <a:gd name="T0" fmla="*/ 9 w 246"/>
                <a:gd name="T1" fmla="*/ 121 h 185"/>
                <a:gd name="T2" fmla="*/ 73 w 246"/>
                <a:gd name="T3" fmla="*/ 31 h 185"/>
                <a:gd name="T4" fmla="*/ 69 w 246"/>
                <a:gd name="T5" fmla="*/ 42 h 185"/>
                <a:gd name="T6" fmla="*/ 192 w 246"/>
                <a:gd name="T7" fmla="*/ 58 h 185"/>
                <a:gd name="T8" fmla="*/ 246 w 246"/>
                <a:gd name="T9" fmla="*/ 133 h 185"/>
                <a:gd name="T10" fmla="*/ 203 w 246"/>
                <a:gd name="T11" fmla="*/ 150 h 185"/>
                <a:gd name="T12" fmla="*/ 105 w 246"/>
                <a:gd name="T13" fmla="*/ 168 h 185"/>
                <a:gd name="T14" fmla="*/ 59 w 246"/>
                <a:gd name="T15" fmla="*/ 147 h 185"/>
                <a:gd name="T16" fmla="*/ 71 w 246"/>
                <a:gd name="T17" fmla="*/ 164 h 185"/>
                <a:gd name="T18" fmla="*/ 0 w 246"/>
                <a:gd name="T19" fmla="*/ 145 h 185"/>
                <a:gd name="T20" fmla="*/ 165 w 246"/>
                <a:gd name="T21" fmla="*/ 83 h 185"/>
                <a:gd name="T22" fmla="*/ 9 w 246"/>
                <a:gd name="T23" fmla="*/ 121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6" h="185">
                  <a:moveTo>
                    <a:pt x="9" y="121"/>
                  </a:moveTo>
                  <a:cubicBezTo>
                    <a:pt x="9" y="121"/>
                    <a:pt x="14" y="59"/>
                    <a:pt x="73" y="31"/>
                  </a:cubicBezTo>
                  <a:cubicBezTo>
                    <a:pt x="69" y="42"/>
                    <a:pt x="69" y="42"/>
                    <a:pt x="69" y="42"/>
                  </a:cubicBezTo>
                  <a:cubicBezTo>
                    <a:pt x="69" y="42"/>
                    <a:pt x="124" y="0"/>
                    <a:pt x="192" y="58"/>
                  </a:cubicBezTo>
                  <a:cubicBezTo>
                    <a:pt x="241" y="99"/>
                    <a:pt x="246" y="133"/>
                    <a:pt x="246" y="133"/>
                  </a:cubicBezTo>
                  <a:cubicBezTo>
                    <a:pt x="246" y="133"/>
                    <a:pt x="230" y="116"/>
                    <a:pt x="203" y="150"/>
                  </a:cubicBezTo>
                  <a:cubicBezTo>
                    <a:pt x="187" y="169"/>
                    <a:pt x="142" y="185"/>
                    <a:pt x="105" y="168"/>
                  </a:cubicBezTo>
                  <a:cubicBezTo>
                    <a:pt x="68" y="151"/>
                    <a:pt x="59" y="147"/>
                    <a:pt x="59" y="147"/>
                  </a:cubicBezTo>
                  <a:cubicBezTo>
                    <a:pt x="71" y="164"/>
                    <a:pt x="71" y="164"/>
                    <a:pt x="71" y="164"/>
                  </a:cubicBezTo>
                  <a:cubicBezTo>
                    <a:pt x="71" y="164"/>
                    <a:pt x="17" y="124"/>
                    <a:pt x="0" y="145"/>
                  </a:cubicBezTo>
                  <a:cubicBezTo>
                    <a:pt x="0" y="145"/>
                    <a:pt x="79" y="49"/>
                    <a:pt x="165" y="83"/>
                  </a:cubicBezTo>
                  <a:cubicBezTo>
                    <a:pt x="165" y="83"/>
                    <a:pt x="91" y="41"/>
                    <a:pt x="9" y="121"/>
                  </a:cubicBezTo>
                  <a:close/>
                </a:path>
              </a:pathLst>
            </a:custGeom>
            <a:solidFill>
              <a:srgbClr val="2DA7E0"/>
            </a:solidFill>
            <a:ln>
              <a:noFill/>
            </a:ln>
          </p:spPr>
          <p:txBody>
            <a:bodyPr lIns="51435" tIns="25718" rIns="51435" bIns="25718"/>
            <a:lstStyle>
              <a:defPPr>
                <a:defRPr lang="id-ID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013" b="0" i="0" u="none" strike="noStrike" kern="120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Freeform 63"/>
            <p:cNvSpPr>
              <a:spLocks/>
            </p:cNvSpPr>
            <p:nvPr/>
          </p:nvSpPr>
          <p:spPr bwMode="auto">
            <a:xfrm>
              <a:off x="5899653" y="2280923"/>
              <a:ext cx="512762" cy="415926"/>
            </a:xfrm>
            <a:custGeom>
              <a:avLst/>
              <a:gdLst>
                <a:gd name="T0" fmla="*/ 167 w 196"/>
                <a:gd name="T1" fmla="*/ 142 h 163"/>
                <a:gd name="T2" fmla="*/ 170 w 196"/>
                <a:gd name="T3" fmla="*/ 48 h 163"/>
                <a:gd name="T4" fmla="*/ 167 w 196"/>
                <a:gd name="T5" fmla="*/ 57 h 163"/>
                <a:gd name="T6" fmla="*/ 75 w 196"/>
                <a:gd name="T7" fmla="*/ 3 h 163"/>
                <a:gd name="T8" fmla="*/ 0 w 196"/>
                <a:gd name="T9" fmla="*/ 26 h 163"/>
                <a:gd name="T10" fmla="*/ 20 w 196"/>
                <a:gd name="T11" fmla="*/ 60 h 163"/>
                <a:gd name="T12" fmla="*/ 77 w 196"/>
                <a:gd name="T13" fmla="*/ 124 h 163"/>
                <a:gd name="T14" fmla="*/ 119 w 196"/>
                <a:gd name="T15" fmla="*/ 134 h 163"/>
                <a:gd name="T16" fmla="*/ 102 w 196"/>
                <a:gd name="T17" fmla="*/ 139 h 163"/>
                <a:gd name="T18" fmla="*/ 161 w 196"/>
                <a:gd name="T19" fmla="*/ 163 h 163"/>
                <a:gd name="T20" fmla="*/ 81 w 196"/>
                <a:gd name="T21" fmla="*/ 35 h 163"/>
                <a:gd name="T22" fmla="*/ 167 w 196"/>
                <a:gd name="T23" fmla="*/ 142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6" h="163">
                  <a:moveTo>
                    <a:pt x="167" y="142"/>
                  </a:moveTo>
                  <a:cubicBezTo>
                    <a:pt x="167" y="142"/>
                    <a:pt x="196" y="98"/>
                    <a:pt x="170" y="48"/>
                  </a:cubicBezTo>
                  <a:cubicBezTo>
                    <a:pt x="167" y="57"/>
                    <a:pt x="167" y="57"/>
                    <a:pt x="167" y="57"/>
                  </a:cubicBezTo>
                  <a:cubicBezTo>
                    <a:pt x="167" y="57"/>
                    <a:pt x="152" y="0"/>
                    <a:pt x="75" y="3"/>
                  </a:cubicBezTo>
                  <a:cubicBezTo>
                    <a:pt x="21" y="6"/>
                    <a:pt x="0" y="26"/>
                    <a:pt x="0" y="26"/>
                  </a:cubicBezTo>
                  <a:cubicBezTo>
                    <a:pt x="0" y="26"/>
                    <a:pt x="19" y="23"/>
                    <a:pt x="20" y="60"/>
                  </a:cubicBezTo>
                  <a:cubicBezTo>
                    <a:pt x="21" y="81"/>
                    <a:pt x="43" y="116"/>
                    <a:pt x="77" y="124"/>
                  </a:cubicBezTo>
                  <a:cubicBezTo>
                    <a:pt x="111" y="131"/>
                    <a:pt x="119" y="134"/>
                    <a:pt x="119" y="134"/>
                  </a:cubicBezTo>
                  <a:cubicBezTo>
                    <a:pt x="102" y="139"/>
                    <a:pt x="102" y="139"/>
                    <a:pt x="102" y="139"/>
                  </a:cubicBezTo>
                  <a:cubicBezTo>
                    <a:pt x="102" y="139"/>
                    <a:pt x="159" y="140"/>
                    <a:pt x="161" y="163"/>
                  </a:cubicBezTo>
                  <a:cubicBezTo>
                    <a:pt x="161" y="163"/>
                    <a:pt x="157" y="56"/>
                    <a:pt x="81" y="35"/>
                  </a:cubicBezTo>
                  <a:cubicBezTo>
                    <a:pt x="81" y="35"/>
                    <a:pt x="153" y="45"/>
                    <a:pt x="167" y="142"/>
                  </a:cubicBezTo>
                  <a:close/>
                </a:path>
              </a:pathLst>
            </a:custGeom>
            <a:solidFill>
              <a:srgbClr val="16A085"/>
            </a:solidFill>
            <a:ln>
              <a:noFill/>
            </a:ln>
          </p:spPr>
          <p:txBody>
            <a:bodyPr lIns="51435" tIns="25718" rIns="51435" bIns="25718"/>
            <a:lstStyle>
              <a:defPPr>
                <a:defRPr lang="id-ID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013" b="0" i="0" u="none" strike="noStrike" kern="120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Freeform 64"/>
            <p:cNvSpPr>
              <a:spLocks/>
            </p:cNvSpPr>
            <p:nvPr/>
          </p:nvSpPr>
          <p:spPr bwMode="auto">
            <a:xfrm rot="1224812">
              <a:off x="6845807" y="2258695"/>
              <a:ext cx="276225" cy="347663"/>
            </a:xfrm>
            <a:custGeom>
              <a:avLst/>
              <a:gdLst>
                <a:gd name="T0" fmla="*/ 4 w 79"/>
                <a:gd name="T1" fmla="*/ 55 h 101"/>
                <a:gd name="T2" fmla="*/ 37 w 79"/>
                <a:gd name="T3" fmla="*/ 10 h 101"/>
                <a:gd name="T4" fmla="*/ 77 w 79"/>
                <a:gd name="T5" fmla="*/ 5 h 101"/>
                <a:gd name="T6" fmla="*/ 75 w 79"/>
                <a:gd name="T7" fmla="*/ 25 h 101"/>
                <a:gd name="T8" fmla="*/ 61 w 79"/>
                <a:gd name="T9" fmla="*/ 67 h 101"/>
                <a:gd name="T10" fmla="*/ 43 w 79"/>
                <a:gd name="T11" fmla="*/ 81 h 101"/>
                <a:gd name="T12" fmla="*/ 52 w 79"/>
                <a:gd name="T13" fmla="*/ 80 h 101"/>
                <a:gd name="T14" fmla="*/ 30 w 79"/>
                <a:gd name="T15" fmla="*/ 101 h 101"/>
                <a:gd name="T16" fmla="*/ 27 w 79"/>
                <a:gd name="T17" fmla="*/ 87 h 101"/>
                <a:gd name="T18" fmla="*/ 48 w 79"/>
                <a:gd name="T19" fmla="*/ 20 h 101"/>
                <a:gd name="T20" fmla="*/ 18 w 79"/>
                <a:gd name="T21" fmla="*/ 91 h 101"/>
                <a:gd name="T22" fmla="*/ 1 w 79"/>
                <a:gd name="T23" fmla="*/ 51 h 101"/>
                <a:gd name="T24" fmla="*/ 4 w 79"/>
                <a:gd name="T25" fmla="*/ 55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9" h="101">
                  <a:moveTo>
                    <a:pt x="4" y="55"/>
                  </a:moveTo>
                  <a:cubicBezTo>
                    <a:pt x="4" y="55"/>
                    <a:pt x="0" y="25"/>
                    <a:pt x="37" y="10"/>
                  </a:cubicBezTo>
                  <a:cubicBezTo>
                    <a:pt x="63" y="0"/>
                    <a:pt x="77" y="5"/>
                    <a:pt x="77" y="5"/>
                  </a:cubicBezTo>
                  <a:cubicBezTo>
                    <a:pt x="77" y="5"/>
                    <a:pt x="67" y="7"/>
                    <a:pt x="75" y="25"/>
                  </a:cubicBezTo>
                  <a:cubicBezTo>
                    <a:pt x="79" y="35"/>
                    <a:pt x="76" y="57"/>
                    <a:pt x="61" y="67"/>
                  </a:cubicBezTo>
                  <a:cubicBezTo>
                    <a:pt x="47" y="78"/>
                    <a:pt x="43" y="81"/>
                    <a:pt x="43" y="81"/>
                  </a:cubicBezTo>
                  <a:cubicBezTo>
                    <a:pt x="52" y="80"/>
                    <a:pt x="52" y="80"/>
                    <a:pt x="52" y="80"/>
                  </a:cubicBezTo>
                  <a:cubicBezTo>
                    <a:pt x="52" y="80"/>
                    <a:pt x="29" y="91"/>
                    <a:pt x="30" y="101"/>
                  </a:cubicBezTo>
                  <a:cubicBezTo>
                    <a:pt x="28" y="97"/>
                    <a:pt x="28" y="92"/>
                    <a:pt x="27" y="87"/>
                  </a:cubicBezTo>
                  <a:cubicBezTo>
                    <a:pt x="24" y="59"/>
                    <a:pt x="33" y="34"/>
                    <a:pt x="48" y="20"/>
                  </a:cubicBezTo>
                  <a:cubicBezTo>
                    <a:pt x="30" y="31"/>
                    <a:pt x="14" y="52"/>
                    <a:pt x="18" y="91"/>
                  </a:cubicBezTo>
                  <a:cubicBezTo>
                    <a:pt x="11" y="85"/>
                    <a:pt x="0" y="71"/>
                    <a:pt x="1" y="51"/>
                  </a:cubicBezTo>
                  <a:lnTo>
                    <a:pt x="4" y="55"/>
                  </a:lnTo>
                  <a:close/>
                </a:path>
              </a:pathLst>
            </a:custGeom>
            <a:solidFill>
              <a:srgbClr val="F39C10"/>
            </a:solidFill>
            <a:ln>
              <a:noFill/>
            </a:ln>
          </p:spPr>
          <p:txBody>
            <a:bodyPr lIns="51435" tIns="25718" rIns="51435" bIns="25718"/>
            <a:lstStyle>
              <a:defPPr>
                <a:defRPr lang="id-ID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013" b="0" i="0" u="none" strike="noStrike" kern="120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90" name="Rectangle 89"/>
          <p:cNvSpPr/>
          <p:nvPr/>
        </p:nvSpPr>
        <p:spPr>
          <a:xfrm>
            <a:off x="5426079" y="1339786"/>
            <a:ext cx="6096000" cy="865173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Устойчивое развитие нефтегазовой отрасли и современные вызовы декарбонизации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01" name="Group 100"/>
          <p:cNvGrpSpPr>
            <a:grpSpLocks/>
          </p:cNvGrpSpPr>
          <p:nvPr/>
        </p:nvGrpSpPr>
        <p:grpSpPr bwMode="auto">
          <a:xfrm>
            <a:off x="7934329" y="2235980"/>
            <a:ext cx="1079500" cy="44450"/>
            <a:chOff x="4616262" y="2307771"/>
            <a:chExt cx="2349876" cy="58058"/>
          </a:xfrm>
        </p:grpSpPr>
        <p:sp>
          <p:nvSpPr>
            <p:cNvPr id="102" name="Rectangle 101"/>
            <p:cNvSpPr/>
            <p:nvPr/>
          </p:nvSpPr>
          <p:spPr>
            <a:xfrm>
              <a:off x="4616262" y="2307771"/>
              <a:ext cx="1174938" cy="58058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3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" name="Rectangle 102"/>
            <p:cNvSpPr/>
            <p:nvPr/>
          </p:nvSpPr>
          <p:spPr>
            <a:xfrm>
              <a:off x="5791200" y="2307771"/>
              <a:ext cx="1174938" cy="58058"/>
            </a:xfrm>
            <a:prstGeom prst="rect">
              <a:avLst/>
            </a:prstGeom>
            <a:solidFill>
              <a:schemeClr val="accent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3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49" name="TextBox 2048"/>
          <p:cNvSpPr txBox="1"/>
          <p:nvPr/>
        </p:nvSpPr>
        <p:spPr>
          <a:xfrm>
            <a:off x="5355929" y="2589519"/>
            <a:ext cx="6475445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16A085"/>
                </a:solidFill>
                <a:latin typeface="+mj-lt"/>
              </a:rPr>
              <a:t>Изменение климата в условиях индустрии 4.0</a:t>
            </a:r>
          </a:p>
          <a:p>
            <a:endParaRPr lang="ru-RU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pPr>
              <a:lnSpc>
                <a:spcPct val="150000"/>
              </a:lnSpc>
            </a:pPr>
            <a:endParaRPr lang="ru-RU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pPr algn="r">
              <a:lnSpc>
                <a:spcPct val="150000"/>
              </a:lnSpc>
            </a:pP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Гулиев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Игбал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Адиль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Оглы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  </a:t>
            </a:r>
            <a:r>
              <a:rPr lang="ru-RU" b="1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к.экон.н</a:t>
            </a:r>
            <a:r>
              <a:rPr lang="ru-RU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., доцент</a:t>
            </a:r>
          </a:p>
          <a:p>
            <a:pPr algn="r">
              <a:lnSpc>
                <a:spcPct val="150000"/>
              </a:lnSpc>
            </a:pP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Киселев Владислав Игоревич   </a:t>
            </a:r>
            <a:r>
              <a:rPr lang="ru-RU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аспирант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</a:p>
          <a:p>
            <a:pPr algn="r">
              <a:lnSpc>
                <a:spcPct val="150000"/>
              </a:lnSpc>
            </a:pP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Сорокин Виктор Викторович   </a:t>
            </a:r>
            <a:r>
              <a:rPr lang="ru-RU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аспирант</a:t>
            </a:r>
          </a:p>
          <a:p>
            <a:endParaRPr lang="ru-RU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endParaRPr lang="ru-RU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108" name="Oval 107"/>
          <p:cNvSpPr/>
          <p:nvPr/>
        </p:nvSpPr>
        <p:spPr>
          <a:xfrm>
            <a:off x="10561642" y="5467828"/>
            <a:ext cx="3033771" cy="3015645"/>
          </a:xfrm>
          <a:prstGeom prst="ellipse">
            <a:avLst/>
          </a:prstGeom>
          <a:pattFill prst="dashUpDiag">
            <a:fgClr>
              <a:srgbClr val="92D050"/>
            </a:fgClr>
            <a:bgClr>
              <a:schemeClr val="bg1"/>
            </a:bgClr>
          </a:patt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3625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Group 103"/>
          <p:cNvGrpSpPr/>
          <p:nvPr/>
        </p:nvGrpSpPr>
        <p:grpSpPr>
          <a:xfrm>
            <a:off x="9297977" y="1363814"/>
            <a:ext cx="2495917" cy="316539"/>
            <a:chOff x="5203681" y="1222998"/>
            <a:chExt cx="2321526" cy="1095591"/>
          </a:xfrm>
          <a:solidFill>
            <a:srgbClr val="2DA7E0"/>
          </a:solidFill>
        </p:grpSpPr>
        <p:sp>
          <p:nvSpPr>
            <p:cNvPr id="105" name="Pentagon 104"/>
            <p:cNvSpPr/>
            <p:nvPr/>
          </p:nvSpPr>
          <p:spPr>
            <a:xfrm>
              <a:off x="5203681" y="1222998"/>
              <a:ext cx="2321526" cy="1095591"/>
            </a:xfrm>
            <a:prstGeom prst="homePlate">
              <a:avLst/>
            </a:prstGeom>
            <a:grpFill/>
            <a:ln>
              <a:noFill/>
            </a:ln>
          </p:spPr>
          <p:style>
            <a:lnRef idx="2">
              <a:scrgbClr r="0" g="0" b="0"/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6" name="Pentagon 4"/>
            <p:cNvSpPr txBox="1"/>
            <p:nvPr/>
          </p:nvSpPr>
          <p:spPr>
            <a:xfrm>
              <a:off x="5203681" y="1222998"/>
              <a:ext cx="2047628" cy="1095591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40000" tIns="60960" rIns="254000" bIns="173925" numCol="1" spcCol="1270" anchor="ctr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600" b="1" kern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01" name="Group 100"/>
          <p:cNvGrpSpPr/>
          <p:nvPr/>
        </p:nvGrpSpPr>
        <p:grpSpPr>
          <a:xfrm>
            <a:off x="96259" y="5066884"/>
            <a:ext cx="2152419" cy="316539"/>
            <a:chOff x="5203681" y="1222998"/>
            <a:chExt cx="2321526" cy="1095591"/>
          </a:xfrm>
          <a:solidFill>
            <a:srgbClr val="2DA7E0"/>
          </a:solidFill>
        </p:grpSpPr>
        <p:sp>
          <p:nvSpPr>
            <p:cNvPr id="102" name="Pentagon 101"/>
            <p:cNvSpPr/>
            <p:nvPr/>
          </p:nvSpPr>
          <p:spPr>
            <a:xfrm>
              <a:off x="5203681" y="1222998"/>
              <a:ext cx="2321526" cy="1095591"/>
            </a:xfrm>
            <a:prstGeom prst="homePlate">
              <a:avLst/>
            </a:prstGeom>
            <a:grpFill/>
            <a:ln>
              <a:noFill/>
            </a:ln>
          </p:spPr>
          <p:style>
            <a:lnRef idx="2">
              <a:scrgbClr r="0" g="0" b="0"/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3" name="Pentagon 4"/>
            <p:cNvSpPr txBox="1"/>
            <p:nvPr/>
          </p:nvSpPr>
          <p:spPr>
            <a:xfrm>
              <a:off x="5203681" y="1222998"/>
              <a:ext cx="2047628" cy="1095591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40000" tIns="60960" rIns="254000" bIns="173925" numCol="1" spcCol="1270" anchor="ctr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600" b="1" kern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94" name="Group 93"/>
          <p:cNvGrpSpPr/>
          <p:nvPr/>
        </p:nvGrpSpPr>
        <p:grpSpPr>
          <a:xfrm>
            <a:off x="87302" y="2301466"/>
            <a:ext cx="1871661" cy="316539"/>
            <a:chOff x="5203681" y="1222998"/>
            <a:chExt cx="2321526" cy="1095591"/>
          </a:xfrm>
          <a:solidFill>
            <a:srgbClr val="2DA7E0"/>
          </a:solidFill>
        </p:grpSpPr>
        <p:sp>
          <p:nvSpPr>
            <p:cNvPr id="95" name="Pentagon 94"/>
            <p:cNvSpPr/>
            <p:nvPr/>
          </p:nvSpPr>
          <p:spPr>
            <a:xfrm>
              <a:off x="5203681" y="1222998"/>
              <a:ext cx="2321526" cy="1095591"/>
            </a:xfrm>
            <a:prstGeom prst="homePlate">
              <a:avLst/>
            </a:prstGeom>
            <a:grpFill/>
            <a:ln>
              <a:noFill/>
            </a:ln>
          </p:spPr>
          <p:style>
            <a:lnRef idx="2">
              <a:scrgbClr r="0" g="0" b="0"/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6" name="Pentagon 4"/>
            <p:cNvSpPr txBox="1"/>
            <p:nvPr/>
          </p:nvSpPr>
          <p:spPr>
            <a:xfrm>
              <a:off x="5203681" y="1222998"/>
              <a:ext cx="2047628" cy="1095591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40000" tIns="60960" rIns="254000" bIns="173925" numCol="1" spcCol="1270" anchor="ctr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600" b="1" kern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90" name="Group 89"/>
          <p:cNvGrpSpPr/>
          <p:nvPr/>
        </p:nvGrpSpPr>
        <p:grpSpPr>
          <a:xfrm>
            <a:off x="82296" y="1362426"/>
            <a:ext cx="1871661" cy="316539"/>
            <a:chOff x="5203681" y="1222998"/>
            <a:chExt cx="2321526" cy="1095591"/>
          </a:xfrm>
          <a:solidFill>
            <a:srgbClr val="2DA7E0"/>
          </a:solidFill>
        </p:grpSpPr>
        <p:sp>
          <p:nvSpPr>
            <p:cNvPr id="91" name="Pentagon 90"/>
            <p:cNvSpPr/>
            <p:nvPr/>
          </p:nvSpPr>
          <p:spPr>
            <a:xfrm>
              <a:off x="5203681" y="1222998"/>
              <a:ext cx="2321526" cy="1095591"/>
            </a:xfrm>
            <a:prstGeom prst="homePlate">
              <a:avLst/>
            </a:prstGeom>
            <a:grpFill/>
            <a:ln>
              <a:noFill/>
            </a:ln>
          </p:spPr>
          <p:style>
            <a:lnRef idx="2">
              <a:scrgbClr r="0" g="0" b="0"/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2" name="Pentagon 4"/>
            <p:cNvSpPr txBox="1"/>
            <p:nvPr/>
          </p:nvSpPr>
          <p:spPr>
            <a:xfrm>
              <a:off x="5203681" y="1222998"/>
              <a:ext cx="2047628" cy="1095591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40000" tIns="60960" rIns="254000" bIns="173925" numCol="1" spcCol="1270" anchor="ctr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600" b="1" kern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88" name="Oval 87"/>
          <p:cNvSpPr/>
          <p:nvPr/>
        </p:nvSpPr>
        <p:spPr>
          <a:xfrm>
            <a:off x="10360980" y="5119003"/>
            <a:ext cx="4636918" cy="4660304"/>
          </a:xfrm>
          <a:prstGeom prst="ellipse">
            <a:avLst/>
          </a:prstGeom>
          <a:pattFill prst="divot">
            <a:fgClr>
              <a:srgbClr val="92D050"/>
            </a:fgClr>
            <a:bgClr>
              <a:schemeClr val="bg1"/>
            </a:bgClr>
          </a:patt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0" y="123318"/>
            <a:ext cx="27797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Основные вызовы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современной декарбонизации: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2520" y="5058857"/>
            <a:ext cx="27797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+mj-lt"/>
              </a:rPr>
              <a:t>…Рост выбросов СО</a:t>
            </a:r>
            <a:r>
              <a:rPr lang="ru-RU" b="1" baseline="-25000" dirty="0">
                <a:solidFill>
                  <a:schemeClr val="bg1"/>
                </a:solidFill>
                <a:latin typeface="+mj-lt"/>
              </a:rPr>
              <a:t>2</a:t>
            </a:r>
          </a:p>
          <a:p>
            <a:r>
              <a:rPr lang="ru-RU" b="0" i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j-lt"/>
              </a:rPr>
              <a:t>Сегодня уровень CO</a:t>
            </a:r>
            <a:r>
              <a:rPr lang="ru-RU" b="0" i="1" baseline="-25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j-lt"/>
              </a:rPr>
              <a:t>2</a:t>
            </a:r>
            <a:r>
              <a:rPr lang="ru-RU" b="0" i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j-lt"/>
              </a:rPr>
              <a:t> в атмосфере рекордно выше, чем 23 миллиона лет назад (Университет Луизианы, США 2020)</a:t>
            </a:r>
            <a:endParaRPr lang="ru-RU" i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82296" y="1219454"/>
            <a:ext cx="2697480" cy="0"/>
          </a:xfrm>
          <a:prstGeom prst="line">
            <a:avLst/>
          </a:prstGeom>
          <a:ln w="19050">
            <a:solidFill>
              <a:srgbClr val="2DA7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2520" y="2256681"/>
            <a:ext cx="277977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+mj-lt"/>
              </a:rPr>
              <a:t>…Выброс метана</a:t>
            </a:r>
          </a:p>
          <a:p>
            <a:r>
              <a:rPr lang="ru-RU" b="0" i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j-lt"/>
              </a:rPr>
              <a:t>По спутниковым данным, наибольшее кол-во вредных выбросов сконцентрировано на территории РФ. </a:t>
            </a:r>
          </a:p>
          <a:p>
            <a:r>
              <a:rPr lang="ru-RU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75-120 </a:t>
            </a:r>
            <a:r>
              <a:rPr lang="ru-RU" i="1" baseline="-25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т/ч</a:t>
            </a:r>
            <a:r>
              <a:rPr lang="ru-RU" b="0" i="1" baseline="-25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j-lt"/>
              </a:rPr>
              <a:t>  </a:t>
            </a:r>
            <a:r>
              <a:rPr lang="ru-RU" b="0" i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j-lt"/>
              </a:rPr>
              <a:t>(Международное энергетическое агентство, 2020)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0" y="1333351"/>
            <a:ext cx="27797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+mj-lt"/>
              </a:rPr>
              <a:t>…Доклад МГЭИК</a:t>
            </a:r>
          </a:p>
          <a:p>
            <a:r>
              <a:rPr lang="ru-RU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Оценка глобального потепления на 1.5 </a:t>
            </a:r>
            <a:r>
              <a:rPr lang="ru-RU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Calibri" panose="020F0502020204030204" pitchFamily="34" charset="0"/>
              </a:rPr>
              <a:t>°C</a:t>
            </a:r>
            <a:endParaRPr lang="ru-RU" i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pic>
        <p:nvPicPr>
          <p:cNvPr id="4100" name="Picture 4" descr="https://ane4bf-datap1.s3-eu-west-1.amazonaws.com/wmocms/s3fs-public/ckeditor/files/1233_Fig1.jpg?VQLx4PBkTsJseZtfXUjjyM7K6XSm06ys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9" t="8505" r="8018" b="9324"/>
          <a:stretch/>
        </p:blipFill>
        <p:spPr bwMode="auto">
          <a:xfrm>
            <a:off x="3410713" y="176528"/>
            <a:ext cx="5530087" cy="3236976"/>
          </a:xfrm>
          <a:prstGeom prst="rect">
            <a:avLst/>
          </a:prstGeom>
          <a:noFill/>
          <a:ln w="12700">
            <a:solidFill>
              <a:srgbClr val="2DA7E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7" name="Elbow Connector 76"/>
          <p:cNvCxnSpPr/>
          <p:nvPr/>
        </p:nvCxnSpPr>
        <p:spPr>
          <a:xfrm>
            <a:off x="1857375" y="2447925"/>
            <a:ext cx="2675268" cy="2671078"/>
          </a:xfrm>
          <a:prstGeom prst="bentConnector3">
            <a:avLst>
              <a:gd name="adj1" fmla="val 50000"/>
            </a:avLst>
          </a:prstGeom>
          <a:ln>
            <a:solidFill>
              <a:srgbClr val="81CAE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06" name="Elbow Connector 4105"/>
          <p:cNvCxnSpPr>
            <a:endCxn id="4100" idx="1"/>
          </p:cNvCxnSpPr>
          <p:nvPr/>
        </p:nvCxnSpPr>
        <p:spPr>
          <a:xfrm>
            <a:off x="1953957" y="1520695"/>
            <a:ext cx="1456756" cy="274321"/>
          </a:xfrm>
          <a:prstGeom prst="bentConnector3">
            <a:avLst/>
          </a:prstGeom>
          <a:ln>
            <a:solidFill>
              <a:srgbClr val="81CAE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3" name="Рисунок 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0713" y="3521682"/>
            <a:ext cx="5530087" cy="31946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86" name="TextBox 85"/>
          <p:cNvSpPr txBox="1"/>
          <p:nvPr/>
        </p:nvSpPr>
        <p:spPr>
          <a:xfrm>
            <a:off x="9190904" y="1333351"/>
            <a:ext cx="290965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+mj-lt"/>
              </a:rPr>
              <a:t>…Рост спроса на энергию</a:t>
            </a:r>
          </a:p>
          <a:p>
            <a:r>
              <a:rPr lang="ru-RU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Ежегодно происходит рост спроса на энергию, в частности на нефть и газ. Так как нефтегазовый сектор занимает порядка 20-30 % от мировой промышленности, при росте спроса на нефтепродукты, растет нагрузка на климат и окружающую среду в целом (</a:t>
            </a:r>
            <a:r>
              <a:rPr lang="en-US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Environmental rating of oil and gas companies in Russia</a:t>
            </a:r>
            <a:r>
              <a:rPr lang="ru-RU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, 2018) </a:t>
            </a:r>
          </a:p>
        </p:txBody>
      </p:sp>
      <p:sp>
        <p:nvSpPr>
          <p:cNvPr id="89" name="Oval 88"/>
          <p:cNvSpPr/>
          <p:nvPr/>
        </p:nvSpPr>
        <p:spPr>
          <a:xfrm>
            <a:off x="11169638" y="-1647639"/>
            <a:ext cx="2385382" cy="2506056"/>
          </a:xfrm>
          <a:prstGeom prst="ellipse">
            <a:avLst/>
          </a:prstGeom>
          <a:pattFill prst="weave">
            <a:fgClr>
              <a:srgbClr val="92D050"/>
            </a:fgClr>
            <a:bgClr>
              <a:schemeClr val="bg1"/>
            </a:bgClr>
          </a:patt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59191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3610557" y="109728"/>
            <a:ext cx="5062709" cy="576072"/>
          </a:xfrm>
          <a:prstGeom prst="rect">
            <a:avLst/>
          </a:prstGeom>
          <a:solidFill>
            <a:srgbClr val="16A0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TextBox 26"/>
          <p:cNvSpPr txBox="1"/>
          <p:nvPr/>
        </p:nvSpPr>
        <p:spPr>
          <a:xfrm>
            <a:off x="0" y="3758"/>
            <a:ext cx="27797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Устойчивое развитие в нефтегазодобывающем комплексе…</a:t>
            </a:r>
          </a:p>
        </p:txBody>
      </p:sp>
      <p:cxnSp>
        <p:nvCxnSpPr>
          <p:cNvPr id="28" name="Straight Connector 27"/>
          <p:cNvCxnSpPr/>
          <p:nvPr/>
        </p:nvCxnSpPr>
        <p:spPr>
          <a:xfrm>
            <a:off x="82296" y="951726"/>
            <a:ext cx="2697480" cy="0"/>
          </a:xfrm>
          <a:prstGeom prst="line">
            <a:avLst/>
          </a:prstGeom>
          <a:ln w="19050">
            <a:solidFill>
              <a:srgbClr val="16A0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82" name="Picture 10" descr="https://gp.by/upload/iblock/af0/af0051329f201eeedcc7a08890c47c4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2248" y="261705"/>
            <a:ext cx="3172968" cy="632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ЛУКОЙЛ готовится начать обратный выкуп акций компании с открытого рынка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22" r="15989"/>
          <a:stretch/>
        </p:blipFill>
        <p:spPr bwMode="auto">
          <a:xfrm>
            <a:off x="118872" y="1248842"/>
            <a:ext cx="989046" cy="987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НК РОСНЕФТЬ - YouTub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8887" y="1248842"/>
            <a:ext cx="987228" cy="987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Газпром нефть - YouTube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4418" b="7644"/>
          <a:stretch/>
        </p:blipFill>
        <p:spPr bwMode="auto">
          <a:xfrm>
            <a:off x="2317084" y="1248842"/>
            <a:ext cx="1021716" cy="987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0" name="Picture 18" descr="Exxon Mobil | Brands of the World™ | Download vector logos and logotypes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10" b="21626"/>
          <a:stretch/>
        </p:blipFill>
        <p:spPr bwMode="auto">
          <a:xfrm>
            <a:off x="1837665" y="2594313"/>
            <a:ext cx="1336093" cy="765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2" name="Picture 20" descr="Shell, АЗС в Новосибирске на Советское шоссе, 1в — отзывы, адрес, телефон,  фото — Фламп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2062" y="3677250"/>
            <a:ext cx="1007297" cy="987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4" name="Picture 22" descr="BP — Википедия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677" y="5007937"/>
            <a:ext cx="1369860" cy="1369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6" name="Picture 24" descr="Фундаментальный анализ акций Chevron Corp (CVX) — FTInvest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47" r="27776"/>
          <a:stretch/>
        </p:blipFill>
        <p:spPr bwMode="auto">
          <a:xfrm>
            <a:off x="457955" y="2401434"/>
            <a:ext cx="995157" cy="1150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8" name="Picture 26" descr="Статьи Гараж (Garage) интернет-магазин с доставкой по Украине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42" t="10731" r="9072" b="9059"/>
          <a:stretch/>
        </p:blipFill>
        <p:spPr bwMode="auto">
          <a:xfrm>
            <a:off x="1957063" y="5277169"/>
            <a:ext cx="1093434" cy="1100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2" name="Picture 30" descr="Equinor | Sponsor - Oil and Gas council | Oil &amp; Gas Council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7" t="13810" r="16426" b="16015"/>
          <a:stretch/>
        </p:blipFill>
        <p:spPr bwMode="auto">
          <a:xfrm>
            <a:off x="147486" y="3744010"/>
            <a:ext cx="1340235" cy="1045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TextBox 51"/>
          <p:cNvSpPr txBox="1"/>
          <p:nvPr/>
        </p:nvSpPr>
        <p:spPr>
          <a:xfrm>
            <a:off x="3564838" y="-218114"/>
            <a:ext cx="5154149" cy="8125301"/>
          </a:xfrm>
          <a:prstGeom prst="rect">
            <a:avLst/>
          </a:prstGeom>
          <a:noFill/>
          <a:ln w="12700">
            <a:solidFill>
              <a:srgbClr val="16A085"/>
            </a:solidFill>
          </a:ln>
        </p:spPr>
        <p:txBody>
          <a:bodyPr wrap="square" rtlCol="0">
            <a:spAutoFit/>
          </a:bodyPr>
          <a:lstStyle/>
          <a:p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r>
              <a:rPr lang="ru-RU" b="1" dirty="0">
                <a:solidFill>
                  <a:schemeClr val="bg1"/>
                </a:solidFill>
                <a:latin typeface="+mj-lt"/>
              </a:rPr>
              <a:t>…Приоритетные цели устойчивого развития ООН в нефтегазовых компаниях (</a:t>
            </a:r>
            <a:r>
              <a:rPr lang="en-US" b="1" dirty="0">
                <a:solidFill>
                  <a:schemeClr val="bg1"/>
                </a:solidFill>
                <a:latin typeface="+mj-lt"/>
              </a:rPr>
              <a:t>IPIECA)</a:t>
            </a:r>
            <a:endParaRPr lang="ru-RU" b="1" dirty="0">
              <a:solidFill>
                <a:schemeClr val="bg1"/>
              </a:solidFill>
              <a:latin typeface="+mj-lt"/>
            </a:endParaRP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i="1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Недорогостоящая и чистая энергия</a:t>
            </a:r>
          </a:p>
          <a:p>
            <a:pPr algn="ctr"/>
            <a:r>
              <a:rPr lang="ru-RU" sz="2000" b="1" dirty="0">
                <a:solidFill>
                  <a:srgbClr val="FBC412"/>
                </a:solidFill>
                <a:latin typeface="+mj-lt"/>
              </a:rPr>
              <a:t>Роснефть Газпром Нефть </a:t>
            </a:r>
            <a:r>
              <a:rPr lang="en-US" sz="2000" b="1" dirty="0">
                <a:solidFill>
                  <a:srgbClr val="FBC412"/>
                </a:solidFill>
                <a:latin typeface="+mj-lt"/>
              </a:rPr>
              <a:t>Exxon BP Total Chevron</a:t>
            </a:r>
            <a:r>
              <a:rPr lang="ru-RU" sz="2000" b="1" dirty="0">
                <a:solidFill>
                  <a:srgbClr val="FBC412"/>
                </a:solidFill>
                <a:latin typeface="+mj-lt"/>
              </a:rPr>
              <a:t> Лукойл </a:t>
            </a:r>
            <a:r>
              <a:rPr lang="en-US" sz="2000" b="1" dirty="0" err="1">
                <a:solidFill>
                  <a:srgbClr val="FBC412"/>
                </a:solidFill>
                <a:latin typeface="+mj-lt"/>
              </a:rPr>
              <a:t>Equinor</a:t>
            </a:r>
            <a:r>
              <a:rPr lang="en-US" sz="2000" b="1" dirty="0">
                <a:solidFill>
                  <a:srgbClr val="FBC412"/>
                </a:solidFill>
                <a:latin typeface="+mj-lt"/>
              </a:rPr>
              <a:t> Shell</a:t>
            </a:r>
            <a:endParaRPr lang="ru-RU" sz="2000" b="1" dirty="0">
              <a:solidFill>
                <a:srgbClr val="FBC412"/>
              </a:solidFill>
              <a:latin typeface="+mj-lt"/>
            </a:endParaRP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i="1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Достойная работа и экономический рост</a:t>
            </a:r>
            <a:endParaRPr lang="en-US" i="1" u="sng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pPr algn="ctr"/>
            <a:r>
              <a:rPr lang="ru-RU" sz="2000" b="1" dirty="0">
                <a:solidFill>
                  <a:srgbClr val="A31C44"/>
                </a:solidFill>
                <a:latin typeface="+mj-lt"/>
              </a:rPr>
              <a:t>Роснефть Газпром Нефть </a:t>
            </a:r>
            <a:r>
              <a:rPr lang="en-US" sz="2000" b="1" dirty="0">
                <a:solidFill>
                  <a:srgbClr val="A31C44"/>
                </a:solidFill>
                <a:latin typeface="+mj-lt"/>
              </a:rPr>
              <a:t>Exxon BP Total Chevron</a:t>
            </a:r>
            <a:r>
              <a:rPr lang="ru-RU" sz="2000" b="1" dirty="0">
                <a:solidFill>
                  <a:srgbClr val="A31C44"/>
                </a:solidFill>
                <a:latin typeface="+mj-lt"/>
              </a:rPr>
              <a:t> Лукойл </a:t>
            </a:r>
            <a:r>
              <a:rPr lang="en-US" sz="2000" b="1" dirty="0" err="1">
                <a:solidFill>
                  <a:srgbClr val="A31C44"/>
                </a:solidFill>
                <a:latin typeface="+mj-lt"/>
              </a:rPr>
              <a:t>Equinor</a:t>
            </a:r>
            <a:r>
              <a:rPr lang="en-US" sz="2000" b="1" dirty="0">
                <a:solidFill>
                  <a:srgbClr val="A31C44"/>
                </a:solidFill>
                <a:latin typeface="+mj-lt"/>
              </a:rPr>
              <a:t> Shell</a:t>
            </a:r>
            <a:endParaRPr lang="ru-RU" sz="2000" b="1" dirty="0">
              <a:solidFill>
                <a:srgbClr val="A31C44"/>
              </a:solidFill>
              <a:latin typeface="+mj-lt"/>
            </a:endParaRP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i="1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Индустриализация, инновации и инфраструктура</a:t>
            </a:r>
            <a:endParaRPr lang="en-US" i="1" u="sng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pPr algn="ctr"/>
            <a:r>
              <a:rPr lang="ru-RU" sz="2000" b="1" dirty="0">
                <a:solidFill>
                  <a:srgbClr val="F26A2E"/>
                </a:solidFill>
                <a:latin typeface="+mj-lt"/>
              </a:rPr>
              <a:t>Лукойл Газпром Нефть</a:t>
            </a:r>
            <a:r>
              <a:rPr lang="en-US" sz="2000" b="1" dirty="0">
                <a:solidFill>
                  <a:srgbClr val="F26A2E"/>
                </a:solidFill>
                <a:latin typeface="+mj-lt"/>
              </a:rPr>
              <a:t> BP, Total</a:t>
            </a:r>
            <a:endParaRPr lang="ru-RU" sz="2000" b="1" dirty="0">
              <a:solidFill>
                <a:srgbClr val="F26A2E"/>
              </a:solidFill>
              <a:latin typeface="+mj-lt"/>
            </a:endParaRP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i="1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Борьба с изменением климата</a:t>
            </a:r>
            <a:endParaRPr lang="en-US" i="1" u="sng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sz="2000" b="1" dirty="0">
                <a:solidFill>
                  <a:srgbClr val="407F46"/>
                </a:solidFill>
                <a:latin typeface="+mj-lt"/>
              </a:rPr>
              <a:t>Роснефть Газпром Нефть </a:t>
            </a:r>
            <a:r>
              <a:rPr lang="en-US" sz="2000" b="1" dirty="0">
                <a:solidFill>
                  <a:srgbClr val="407F46"/>
                </a:solidFill>
                <a:latin typeface="+mj-lt"/>
              </a:rPr>
              <a:t>Exxon BP Total </a:t>
            </a:r>
            <a:r>
              <a:rPr lang="ru-RU" sz="2000" b="1" dirty="0">
                <a:solidFill>
                  <a:srgbClr val="407F46"/>
                </a:solidFill>
                <a:latin typeface="+mj-lt"/>
              </a:rPr>
              <a:t>Лукойл </a:t>
            </a:r>
            <a:r>
              <a:rPr lang="en-US" sz="2000" b="1" dirty="0" err="1">
                <a:solidFill>
                  <a:srgbClr val="407F46"/>
                </a:solidFill>
                <a:latin typeface="+mj-lt"/>
              </a:rPr>
              <a:t>Equino</a:t>
            </a:r>
            <a:r>
              <a:rPr lang="en-US" sz="2000" b="1" dirty="0">
                <a:solidFill>
                  <a:srgbClr val="407F46"/>
                </a:solidFill>
                <a:latin typeface="+mj-lt"/>
              </a:rPr>
              <a:t> Shell</a:t>
            </a:r>
            <a:endParaRPr lang="ru-RU" sz="2000" b="1" dirty="0">
              <a:solidFill>
                <a:srgbClr val="407F46"/>
              </a:solidFill>
              <a:latin typeface="+mj-lt"/>
            </a:endParaRP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i="1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Сохранение морских экосистем</a:t>
            </a:r>
            <a:endParaRPr lang="en-US" i="1" u="sng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pPr algn="ctr"/>
            <a:r>
              <a:rPr lang="en-US" sz="2000" b="1" dirty="0">
                <a:solidFill>
                  <a:srgbClr val="1F97D4"/>
                </a:solidFill>
                <a:latin typeface="+mj-lt"/>
              </a:rPr>
              <a:t>BP Total</a:t>
            </a:r>
            <a:r>
              <a:rPr lang="ru-RU" sz="2000" b="1" dirty="0">
                <a:solidFill>
                  <a:srgbClr val="1F97D4"/>
                </a:solidFill>
                <a:latin typeface="+mj-lt"/>
              </a:rPr>
              <a:t> Лукойл Газпром Нефть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i="1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Сохранение экосистем суши</a:t>
            </a:r>
            <a:endParaRPr lang="en-US" i="1" u="sng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n-US" sz="2000" b="1" dirty="0">
                <a:solidFill>
                  <a:srgbClr val="59BA47"/>
                </a:solidFill>
                <a:latin typeface="+mj-lt"/>
              </a:rPr>
              <a:t>BP Total</a:t>
            </a:r>
            <a:r>
              <a:rPr lang="ru-RU" sz="2000" b="1" dirty="0">
                <a:solidFill>
                  <a:srgbClr val="59BA47"/>
                </a:solidFill>
                <a:latin typeface="+mj-lt"/>
              </a:rPr>
              <a:t> Лукойл Газпром</a:t>
            </a:r>
            <a:r>
              <a:rPr lang="en-US" sz="2000" b="1" dirty="0">
                <a:solidFill>
                  <a:srgbClr val="59BA47"/>
                </a:solidFill>
                <a:latin typeface="+mj-lt"/>
              </a:rPr>
              <a:t> </a:t>
            </a:r>
            <a:r>
              <a:rPr lang="ru-RU" sz="2000" b="1" dirty="0">
                <a:solidFill>
                  <a:srgbClr val="59BA47"/>
                </a:solidFill>
                <a:latin typeface="+mj-lt"/>
              </a:rPr>
              <a:t>Нефть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sz="2000" i="1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Чистые питьевые ресурсы</a:t>
            </a:r>
            <a:endParaRPr lang="en-US" sz="2000" i="1" u="sng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pPr algn="ctr"/>
            <a:r>
              <a:rPr lang="en-US" sz="2400" b="1" dirty="0">
                <a:solidFill>
                  <a:srgbClr val="27BFE6"/>
                </a:solidFill>
                <a:latin typeface="+mj-lt"/>
              </a:rPr>
              <a:t>BP</a:t>
            </a:r>
            <a:r>
              <a:rPr lang="ru-RU" sz="2400" b="1" dirty="0">
                <a:solidFill>
                  <a:srgbClr val="27BFE6"/>
                </a:solidFill>
                <a:latin typeface="+mj-lt"/>
              </a:rPr>
              <a:t> Лукойл Газпром Нефть</a:t>
            </a:r>
            <a:endParaRPr lang="ru-RU" sz="2000" b="1" dirty="0">
              <a:solidFill>
                <a:srgbClr val="59BA47"/>
              </a:solidFill>
              <a:latin typeface="+mj-lt"/>
            </a:endParaRP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sz="2000" i="1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Здоровье и благосостояние общества</a:t>
            </a:r>
          </a:p>
          <a:p>
            <a:pPr algn="ctr"/>
            <a:r>
              <a:rPr lang="ru-RU" sz="2000" b="1" dirty="0">
                <a:solidFill>
                  <a:srgbClr val="4CA146"/>
                </a:solidFill>
                <a:latin typeface="+mj-lt"/>
              </a:rPr>
              <a:t>Роснефть Газпром Нефть </a:t>
            </a:r>
            <a:r>
              <a:rPr lang="en-US" sz="2000" b="1" dirty="0">
                <a:solidFill>
                  <a:srgbClr val="4CA146"/>
                </a:solidFill>
                <a:latin typeface="+mj-lt"/>
              </a:rPr>
              <a:t>Exxon BP Total Chevron</a:t>
            </a:r>
            <a:endParaRPr lang="ru-RU" sz="2000" b="1" dirty="0">
              <a:solidFill>
                <a:srgbClr val="407F46"/>
              </a:solidFill>
              <a:latin typeface="+mj-lt"/>
            </a:endParaRPr>
          </a:p>
          <a:p>
            <a:pPr algn="ctr"/>
            <a:endParaRPr lang="ru-RU" sz="2000" b="1" dirty="0">
              <a:solidFill>
                <a:srgbClr val="59BA47"/>
              </a:solidFill>
              <a:latin typeface="+mj-lt"/>
            </a:endParaRPr>
          </a:p>
          <a:p>
            <a:endParaRPr lang="ru-RU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200946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82296" y="826290"/>
            <a:ext cx="2041779" cy="371970"/>
            <a:chOff x="5203681" y="1222998"/>
            <a:chExt cx="2321526" cy="1095591"/>
          </a:xfrm>
          <a:solidFill>
            <a:srgbClr val="144F7A"/>
          </a:solidFill>
        </p:grpSpPr>
        <p:sp>
          <p:nvSpPr>
            <p:cNvPr id="75" name="Pentagon 74"/>
            <p:cNvSpPr/>
            <p:nvPr/>
          </p:nvSpPr>
          <p:spPr>
            <a:xfrm>
              <a:off x="5203681" y="1222998"/>
              <a:ext cx="2321526" cy="1095591"/>
            </a:xfrm>
            <a:prstGeom prst="homePlate">
              <a:avLst/>
            </a:prstGeom>
            <a:grpFill/>
            <a:ln>
              <a:noFill/>
            </a:ln>
          </p:spPr>
          <p:style>
            <a:lnRef idx="2">
              <a:scrgbClr r="0" g="0" b="0"/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6" name="Pentagon 4"/>
            <p:cNvSpPr txBox="1"/>
            <p:nvPr/>
          </p:nvSpPr>
          <p:spPr>
            <a:xfrm>
              <a:off x="5203681" y="1222998"/>
              <a:ext cx="2047628" cy="1095591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40000" tIns="60960" rIns="254000" bIns="173925" numCol="1" spcCol="1270" anchor="ctr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600" b="1" kern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0" y="3758"/>
            <a:ext cx="2779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Спрос на энергию в будущем…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82296" y="650839"/>
            <a:ext cx="2697480" cy="0"/>
          </a:xfrm>
          <a:prstGeom prst="line">
            <a:avLst/>
          </a:prstGeom>
          <a:ln w="19050">
            <a:solidFill>
              <a:srgbClr val="144F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 descr="https://ru.arctic.ru/images/33/84/338463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571"/>
          <a:stretch/>
        </p:blipFill>
        <p:spPr bwMode="auto">
          <a:xfrm>
            <a:off x="5221225" y="153034"/>
            <a:ext cx="6821424" cy="6576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8" name="Rectangle 7"/>
          <p:cNvSpPr/>
          <p:nvPr/>
        </p:nvSpPr>
        <p:spPr>
          <a:xfrm>
            <a:off x="0" y="827041"/>
            <a:ext cx="5129784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+mj-lt"/>
              </a:rPr>
              <a:t>...Ресурсы Арктики</a:t>
            </a:r>
            <a:endParaRPr lang="ru-RU" b="1" dirty="0">
              <a:solidFill>
                <a:schemeClr val="bg1"/>
              </a:solidFill>
              <a:effectLst/>
              <a:latin typeface="+mj-lt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b="0" i="1" dirty="0">
                <a:solidFill>
                  <a:srgbClr val="144F7A"/>
                </a:solidFill>
                <a:effectLst/>
                <a:latin typeface="+mj-lt"/>
              </a:rPr>
              <a:t> </a:t>
            </a:r>
            <a:r>
              <a:rPr lang="ru-RU" sz="2000" b="1" i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j-lt"/>
              </a:rPr>
              <a:t>90</a:t>
            </a:r>
            <a:r>
              <a:rPr lang="ru-RU" b="0" i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j-lt"/>
              </a:rPr>
              <a:t> миллиардов баррелей неразведанной нефти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i="1" dirty="0">
                <a:solidFill>
                  <a:srgbClr val="144F7A"/>
                </a:solidFill>
                <a:latin typeface="+mj-lt"/>
              </a:rPr>
              <a:t> </a:t>
            </a:r>
            <a:r>
              <a:rPr lang="ru-RU" sz="20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7.7</a:t>
            </a:r>
            <a:r>
              <a:rPr lang="ru-RU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млрд тонн разведанных запасов нефти в русской арктической зоне</a:t>
            </a:r>
            <a:endParaRPr lang="ru-RU" b="0" i="1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+mj-lt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b="0" i="1" dirty="0">
                <a:solidFill>
                  <a:srgbClr val="144F7A"/>
                </a:solidFill>
                <a:effectLst/>
                <a:latin typeface="+mj-lt"/>
              </a:rPr>
              <a:t> </a:t>
            </a:r>
            <a:r>
              <a:rPr lang="ru-RU" sz="2000" b="1" i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j-lt"/>
              </a:rPr>
              <a:t>17</a:t>
            </a:r>
            <a:r>
              <a:rPr lang="ru-RU" b="0" i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j-lt"/>
              </a:rPr>
              <a:t> триллионов кубических футов неразведанного газа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b="0" i="1" dirty="0">
                <a:solidFill>
                  <a:srgbClr val="144F7A"/>
                </a:solidFill>
                <a:effectLst/>
                <a:latin typeface="+mj-lt"/>
              </a:rPr>
              <a:t> </a:t>
            </a:r>
            <a:r>
              <a:rPr lang="ru-RU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О</a:t>
            </a:r>
            <a:r>
              <a:rPr lang="ru-RU" b="0" i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j-lt"/>
              </a:rPr>
              <a:t>коло </a:t>
            </a:r>
            <a:r>
              <a:rPr lang="ru-RU" sz="2000" b="1" i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j-lt"/>
              </a:rPr>
              <a:t>84 %</a:t>
            </a:r>
            <a:r>
              <a:rPr lang="ru-RU" b="0" i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j-lt"/>
              </a:rPr>
              <a:t> неразведанных ресурсов Арктики будут обнаружены на шельфе</a:t>
            </a:r>
            <a:endParaRPr lang="ru-RU" i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grpSp>
        <p:nvGrpSpPr>
          <p:cNvPr id="71" name="Group 70"/>
          <p:cNvGrpSpPr>
            <a:grpSpLocks noChangeAspect="1"/>
          </p:cNvGrpSpPr>
          <p:nvPr/>
        </p:nvGrpSpPr>
        <p:grpSpPr>
          <a:xfrm>
            <a:off x="299754" y="3711676"/>
            <a:ext cx="4530276" cy="3018308"/>
            <a:chOff x="4902000" y="0"/>
            <a:chExt cx="2402066" cy="2753557"/>
          </a:xfrm>
          <a:solidFill>
            <a:srgbClr val="144F7A"/>
          </a:solidFill>
        </p:grpSpPr>
        <p:sp>
          <p:nvSpPr>
            <p:cNvPr id="72" name="Rectangle 71"/>
            <p:cNvSpPr>
              <a:spLocks noChangeAspect="1"/>
            </p:cNvSpPr>
            <p:nvPr/>
          </p:nvSpPr>
          <p:spPr>
            <a:xfrm>
              <a:off x="4902000" y="0"/>
              <a:ext cx="2402066" cy="2430000"/>
            </a:xfrm>
            <a:prstGeom prst="rec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lvl="0" algn="ctr">
                <a:defRPr/>
              </a:pPr>
              <a:r>
                <a:rPr lang="ru-RU" sz="1400" dirty="0">
                  <a:solidFill>
                    <a:schemeClr val="bg1"/>
                  </a:solidFill>
                  <a:latin typeface="+mj-lt"/>
                </a:rPr>
                <a:t>Будущее бурения нефтяных и газовых скважин в Арктике - это проблема со многими неопределенностями. Несмотря на то, что с высокой степенью уверенности он содержит большое количество природных ресурсов, их фактическое восстановление зависит от многих трудно прогнозируемых факторов, от изменения климата и развития мировой экономики до политической ситуации в отдельных странах с доступ к ресурсам. Однако это является вызовом для будущего отрасли!</a:t>
              </a:r>
              <a:endParaRPr kumimoji="0" lang="id-ID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73" name="Isosceles Triangle 72"/>
            <p:cNvSpPr/>
            <p:nvPr/>
          </p:nvSpPr>
          <p:spPr>
            <a:xfrm rot="10800000">
              <a:off x="5955423" y="2430000"/>
              <a:ext cx="267286" cy="323557"/>
            </a:xfrm>
            <a:prstGeom prst="triangl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77" name="Oval 76"/>
          <p:cNvSpPr/>
          <p:nvPr/>
        </p:nvSpPr>
        <p:spPr>
          <a:xfrm>
            <a:off x="-1610270" y="6194234"/>
            <a:ext cx="2348196" cy="2387791"/>
          </a:xfrm>
          <a:prstGeom prst="ellipse">
            <a:avLst/>
          </a:prstGeom>
          <a:pattFill prst="dashHorz">
            <a:fgClr>
              <a:srgbClr val="92D050"/>
            </a:fgClr>
            <a:bgClr>
              <a:schemeClr val="bg1"/>
            </a:bgClr>
          </a:patt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Oval 77"/>
          <p:cNvSpPr/>
          <p:nvPr/>
        </p:nvSpPr>
        <p:spPr>
          <a:xfrm>
            <a:off x="3153180" y="-1498297"/>
            <a:ext cx="1872448" cy="1929497"/>
          </a:xfrm>
          <a:prstGeom prst="ellipse">
            <a:avLst/>
          </a:prstGeom>
          <a:pattFill prst="divot">
            <a:fgClr>
              <a:srgbClr val="92D050"/>
            </a:fgClr>
            <a:bgClr>
              <a:schemeClr val="bg1"/>
            </a:bgClr>
          </a:patt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3044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82296" y="533399"/>
            <a:ext cx="2784729" cy="866776"/>
            <a:chOff x="3469120" y="858020"/>
            <a:chExt cx="4056087" cy="1095591"/>
          </a:xfrm>
        </p:grpSpPr>
        <p:sp>
          <p:nvSpPr>
            <p:cNvPr id="12" name="Pentagon 11"/>
            <p:cNvSpPr/>
            <p:nvPr/>
          </p:nvSpPr>
          <p:spPr>
            <a:xfrm>
              <a:off x="3469120" y="858020"/>
              <a:ext cx="4056087" cy="1095591"/>
            </a:xfrm>
            <a:prstGeom prst="homePlate">
              <a:avLst/>
            </a:prstGeom>
            <a:solidFill>
              <a:srgbClr val="F39C10">
                <a:hueOff val="0"/>
                <a:satOff val="0"/>
                <a:lumOff val="0"/>
                <a:alphaOff val="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</p:sp>
        <p:sp>
          <p:nvSpPr>
            <p:cNvPr id="13" name="Pentagon 4"/>
            <p:cNvSpPr txBox="1"/>
            <p:nvPr/>
          </p:nvSpPr>
          <p:spPr>
            <a:xfrm>
              <a:off x="3469120" y="858020"/>
              <a:ext cx="3782189" cy="109559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540000" tIns="60960" rIns="254000" bIns="173925" numCol="1" spcCol="1270" anchor="ctr" anchorCtr="0">
              <a:noAutofit/>
            </a:bodyPr>
            <a:lstStyle/>
            <a:p>
              <a:pPr marL="0" marR="0" lvl="0" indent="0" algn="l" defTabSz="7112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0" y="3758"/>
            <a:ext cx="2779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Решения и технологии…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82296" y="373090"/>
            <a:ext cx="2697480" cy="0"/>
          </a:xfrm>
          <a:prstGeom prst="line">
            <a:avLst/>
          </a:prstGeom>
          <a:ln w="19050">
            <a:solidFill>
              <a:srgbClr val="F39C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82296" y="533400"/>
            <a:ext cx="290855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+mj-lt"/>
              </a:rPr>
              <a:t>…Варианты по производству и хранению водорода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i="1" dirty="0">
                <a:solidFill>
                  <a:srgbClr val="F39C10"/>
                </a:solidFill>
                <a:latin typeface="+mj-lt"/>
              </a:rPr>
              <a:t> </a:t>
            </a:r>
            <a:r>
              <a:rPr lang="ru-RU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Низко углеродные решения (</a:t>
            </a:r>
            <a:r>
              <a:rPr lang="en-US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Low carbon</a:t>
            </a:r>
            <a:r>
              <a:rPr lang="ru-RU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i="1" dirty="0">
                <a:solidFill>
                  <a:srgbClr val="F39C10"/>
                </a:solidFill>
                <a:latin typeface="+mj-lt"/>
                <a:ea typeface="Times New Roman" panose="02020603050405020304" pitchFamily="18" charset="0"/>
              </a:rPr>
              <a:t> </a:t>
            </a:r>
            <a:r>
              <a:rPr lang="ru-RU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Times New Roman" panose="02020603050405020304" pitchFamily="18" charset="0"/>
              </a:rPr>
              <a:t>Решения с нулевым содержанием углерода (</a:t>
            </a:r>
            <a:r>
              <a:rPr lang="en-US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Times New Roman" panose="02020603050405020304" pitchFamily="18" charset="0"/>
              </a:rPr>
              <a:t>Zero carbon</a:t>
            </a:r>
            <a:r>
              <a:rPr lang="ru-RU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Times New Roman" panose="02020603050405020304" pitchFamily="18" charset="0"/>
              </a:rPr>
              <a:t>)</a:t>
            </a:r>
            <a:endParaRPr lang="ru-RU" i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803548" y="533399"/>
            <a:ext cx="2143125" cy="714375"/>
          </a:xfrm>
          <a:prstGeom prst="rect">
            <a:avLst/>
          </a:prstGeom>
          <a:solidFill>
            <a:srgbClr val="F39C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+mj-lt"/>
              </a:rPr>
              <a:t>Технологии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49223" y="4630624"/>
            <a:ext cx="493333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Times New Roman" panose="02020603050405020304" pitchFamily="18" charset="0"/>
              </a:rPr>
              <a:t>Использование метана в качестве исходного сырья и применение микроволновой плазмы для получения водорода и высококачественного </a:t>
            </a:r>
            <a:r>
              <a:rPr lang="ru-RU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Times New Roman" panose="02020603050405020304" pitchFamily="18" charset="0"/>
              </a:rPr>
              <a:t>графена</a:t>
            </a:r>
            <a:r>
              <a:rPr lang="ru-RU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Times New Roman" panose="02020603050405020304" pitchFamily="18" charset="0"/>
              </a:rPr>
              <a:t>. В настоящее время технология находится на стадии тестировании, был разработан рабочий прототип</a:t>
            </a:r>
            <a:endParaRPr lang="ru-RU" i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8270023" y="4705350"/>
            <a:ext cx="402182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Times New Roman" panose="02020603050405020304" pitchFamily="18" charset="0"/>
              </a:rPr>
              <a:t>Модульный паровой </a:t>
            </a:r>
            <a:r>
              <a:rPr lang="ru-RU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Times New Roman" panose="02020603050405020304" pitchFamily="18" charset="0"/>
              </a:rPr>
              <a:t>риформинг</a:t>
            </a:r>
            <a:r>
              <a:rPr lang="ru-RU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Times New Roman" panose="02020603050405020304" pitchFamily="18" charset="0"/>
              </a:rPr>
              <a:t> метана (SMR - </a:t>
            </a:r>
            <a:r>
              <a:rPr lang="en-US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Times New Roman" panose="02020603050405020304" pitchFamily="18" charset="0"/>
              </a:rPr>
              <a:t>modular steam methane reforming</a:t>
            </a:r>
            <a:r>
              <a:rPr lang="ru-RU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Times New Roman" panose="02020603050405020304" pitchFamily="18" charset="0"/>
              </a:rPr>
              <a:t>) и автоматический термический </a:t>
            </a:r>
            <a:r>
              <a:rPr lang="ru-RU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Times New Roman" panose="02020603050405020304" pitchFamily="18" charset="0"/>
              </a:rPr>
              <a:t>риформинг</a:t>
            </a:r>
            <a:r>
              <a:rPr lang="ru-RU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Times New Roman" panose="02020603050405020304" pitchFamily="18" charset="0"/>
              </a:rPr>
              <a:t> (</a:t>
            </a:r>
            <a:r>
              <a:rPr lang="en-US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Times New Roman" panose="02020603050405020304" pitchFamily="18" charset="0"/>
              </a:rPr>
              <a:t>ATR</a:t>
            </a:r>
            <a:r>
              <a:rPr lang="ru-RU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Times New Roman" panose="02020603050405020304" pitchFamily="18" charset="0"/>
              </a:rPr>
              <a:t> - </a:t>
            </a:r>
            <a:r>
              <a:rPr lang="en-US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Times New Roman" panose="02020603050405020304" pitchFamily="18" charset="0"/>
              </a:rPr>
              <a:t>auto thermal reforming</a:t>
            </a:r>
            <a:r>
              <a:rPr lang="ru-RU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Times New Roman" panose="02020603050405020304" pitchFamily="18" charset="0"/>
              </a:rPr>
              <a:t>)</a:t>
            </a:r>
            <a:endParaRPr lang="ru-RU" i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1547690" y="3299341"/>
            <a:ext cx="2638669" cy="1102965"/>
            <a:chOff x="1504950" y="3204373"/>
            <a:chExt cx="2638669" cy="1102965"/>
          </a:xfrm>
        </p:grpSpPr>
        <p:sp>
          <p:nvSpPr>
            <p:cNvPr id="14" name="Rectangle 13"/>
            <p:cNvSpPr/>
            <p:nvPr/>
          </p:nvSpPr>
          <p:spPr>
            <a:xfrm>
              <a:off x="1590431" y="3432691"/>
              <a:ext cx="255318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Times New Roman" panose="02020603050405020304" pitchFamily="18" charset="0"/>
                </a:rPr>
                <a:t>Производство водорода и </a:t>
              </a:r>
              <a:r>
                <a:rPr lang="ru-RU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Times New Roman" panose="02020603050405020304" pitchFamily="18" charset="0"/>
                </a:rPr>
                <a:t>графена</a:t>
              </a:r>
              <a:r>
                <a:rPr lang="ru-RU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Times New Roman" panose="02020603050405020304" pitchFamily="18" charset="0"/>
                </a:rPr>
                <a:t> из метана</a:t>
              </a:r>
              <a:endPara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26" name="Oval 25"/>
            <p:cNvSpPr/>
            <p:nvPr/>
          </p:nvSpPr>
          <p:spPr>
            <a:xfrm>
              <a:off x="1504950" y="3204373"/>
              <a:ext cx="2638669" cy="1102965"/>
            </a:xfrm>
            <a:prstGeom prst="ellipse">
              <a:avLst/>
            </a:prstGeom>
            <a:noFill/>
            <a:ln>
              <a:solidFill>
                <a:srgbClr val="F39C1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4781298" y="110784"/>
            <a:ext cx="3231802" cy="1329849"/>
            <a:chOff x="5582562" y="1742160"/>
            <a:chExt cx="3231802" cy="1329849"/>
          </a:xfrm>
        </p:grpSpPr>
        <p:sp>
          <p:nvSpPr>
            <p:cNvPr id="16" name="Rectangle 15"/>
            <p:cNvSpPr/>
            <p:nvPr/>
          </p:nvSpPr>
          <p:spPr>
            <a:xfrm>
              <a:off x="5582562" y="2083920"/>
              <a:ext cx="323180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Times New Roman" panose="02020603050405020304" pitchFamily="18" charset="0"/>
                </a:rPr>
                <a:t>Улавливание, утилизация и хранение углерода (</a:t>
              </a:r>
              <a:r>
                <a: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Times New Roman" panose="02020603050405020304" pitchFamily="18" charset="0"/>
                </a:rPr>
                <a:t>CCU</a:t>
              </a:r>
              <a:r>
                <a:rPr lang="ru-RU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Times New Roman" panose="02020603050405020304" pitchFamily="18" charset="0"/>
                </a:rPr>
                <a:t>)</a:t>
              </a:r>
              <a:endPara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30" name="Oval 29"/>
            <p:cNvSpPr/>
            <p:nvPr/>
          </p:nvSpPr>
          <p:spPr>
            <a:xfrm>
              <a:off x="5745899" y="1742160"/>
              <a:ext cx="2905125" cy="1329849"/>
            </a:xfrm>
            <a:prstGeom prst="ellipse">
              <a:avLst/>
            </a:prstGeom>
            <a:noFill/>
            <a:ln>
              <a:solidFill>
                <a:srgbClr val="F39C1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9090587" y="3220530"/>
            <a:ext cx="2929008" cy="1181775"/>
            <a:chOff x="8814362" y="3164967"/>
            <a:chExt cx="2929008" cy="1181775"/>
          </a:xfrm>
        </p:grpSpPr>
        <p:sp>
          <p:nvSpPr>
            <p:cNvPr id="15" name="Rectangle 14"/>
            <p:cNvSpPr/>
            <p:nvPr/>
          </p:nvSpPr>
          <p:spPr>
            <a:xfrm>
              <a:off x="8814363" y="3571190"/>
              <a:ext cx="292900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Times New Roman" panose="02020603050405020304" pitchFamily="18" charset="0"/>
                </a:rPr>
                <a:t>Паровой </a:t>
              </a:r>
              <a:r>
                <a:rPr lang="ru-RU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Times New Roman" panose="02020603050405020304" pitchFamily="18" charset="0"/>
                </a:rPr>
                <a:t>риформинг</a:t>
              </a:r>
              <a:r>
                <a:rPr lang="ru-RU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Times New Roman" panose="02020603050405020304" pitchFamily="18" charset="0"/>
                </a:rPr>
                <a:t> метана</a:t>
              </a:r>
              <a:endPara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31" name="Oval 30"/>
            <p:cNvSpPr/>
            <p:nvPr/>
          </p:nvSpPr>
          <p:spPr>
            <a:xfrm>
              <a:off x="8814362" y="3164967"/>
              <a:ext cx="2929007" cy="1181775"/>
            </a:xfrm>
            <a:prstGeom prst="ellipse">
              <a:avLst/>
            </a:prstGeom>
            <a:noFill/>
            <a:ln>
              <a:solidFill>
                <a:srgbClr val="F39C1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36" name="Elbow Connector 35"/>
          <p:cNvCxnSpPr>
            <a:stCxn id="26" idx="4"/>
            <a:endCxn id="18" idx="1"/>
          </p:cNvCxnSpPr>
          <p:nvPr/>
        </p:nvCxnSpPr>
        <p:spPr>
          <a:xfrm rot="5400000">
            <a:off x="1205384" y="3846145"/>
            <a:ext cx="1105481" cy="2217802"/>
          </a:xfrm>
          <a:prstGeom prst="bentConnector4">
            <a:avLst>
              <a:gd name="adj1" fmla="val 10327"/>
              <a:gd name="adj2" fmla="val 110308"/>
            </a:avLst>
          </a:prstGeom>
          <a:ln>
            <a:solidFill>
              <a:srgbClr val="F39C1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649223" y="4714875"/>
            <a:ext cx="0" cy="1571625"/>
          </a:xfrm>
          <a:prstGeom prst="line">
            <a:avLst/>
          </a:prstGeom>
          <a:ln>
            <a:solidFill>
              <a:srgbClr val="F39C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Elbow Connector 39"/>
          <p:cNvCxnSpPr>
            <a:stCxn id="31" idx="4"/>
            <a:endCxn id="19" idx="1"/>
          </p:cNvCxnSpPr>
          <p:nvPr/>
        </p:nvCxnSpPr>
        <p:spPr>
          <a:xfrm rot="5400000">
            <a:off x="8891703" y="3780625"/>
            <a:ext cx="1041709" cy="2285068"/>
          </a:xfrm>
          <a:prstGeom prst="bentConnector4">
            <a:avLst>
              <a:gd name="adj1" fmla="val 14546"/>
              <a:gd name="adj2" fmla="val 110004"/>
            </a:avLst>
          </a:prstGeom>
          <a:ln>
            <a:solidFill>
              <a:srgbClr val="F39C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>
            <a:off x="8270023" y="4714875"/>
            <a:ext cx="20573" cy="1571625"/>
          </a:xfrm>
          <a:prstGeom prst="line">
            <a:avLst/>
          </a:prstGeom>
          <a:ln>
            <a:solidFill>
              <a:srgbClr val="F39C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Elbow Connector 43"/>
          <p:cNvCxnSpPr>
            <a:stCxn id="17" idx="2"/>
            <a:endCxn id="31" idx="0"/>
          </p:cNvCxnSpPr>
          <p:nvPr/>
        </p:nvCxnSpPr>
        <p:spPr>
          <a:xfrm rot="5400000">
            <a:off x="9728723" y="2074142"/>
            <a:ext cx="1972756" cy="320020"/>
          </a:xfrm>
          <a:prstGeom prst="bentConnector3">
            <a:avLst/>
          </a:prstGeom>
          <a:ln>
            <a:solidFill>
              <a:srgbClr val="F39C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Elbow Connector 44"/>
          <p:cNvCxnSpPr>
            <a:stCxn id="17" idx="1"/>
            <a:endCxn id="30" idx="6"/>
          </p:cNvCxnSpPr>
          <p:nvPr/>
        </p:nvCxnSpPr>
        <p:spPr>
          <a:xfrm rot="10800000">
            <a:off x="7849760" y="775709"/>
            <a:ext cx="1953788" cy="114878"/>
          </a:xfrm>
          <a:prstGeom prst="bentConnector3">
            <a:avLst>
              <a:gd name="adj1" fmla="val 50000"/>
            </a:avLst>
          </a:prstGeom>
          <a:ln>
            <a:solidFill>
              <a:srgbClr val="F39C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Elbow Connector 47"/>
          <p:cNvCxnSpPr>
            <a:stCxn id="17" idx="1"/>
            <a:endCxn id="26" idx="6"/>
          </p:cNvCxnSpPr>
          <p:nvPr/>
        </p:nvCxnSpPr>
        <p:spPr>
          <a:xfrm rot="10800000" flipV="1">
            <a:off x="4186360" y="890586"/>
            <a:ext cx="5617189" cy="2960237"/>
          </a:xfrm>
          <a:prstGeom prst="bentConnector3">
            <a:avLst>
              <a:gd name="adj1" fmla="val 17443"/>
            </a:avLst>
          </a:prstGeom>
          <a:ln>
            <a:solidFill>
              <a:srgbClr val="F39C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tangle 53"/>
          <p:cNvSpPr/>
          <p:nvPr/>
        </p:nvSpPr>
        <p:spPr>
          <a:xfrm>
            <a:off x="4083320" y="1634832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i="1" dirty="0">
                <a:solidFill>
                  <a:prstClr val="black">
                    <a:lumMod val="65000"/>
                    <a:lumOff val="35000"/>
                  </a:prstClr>
                </a:solidFill>
                <a:latin typeface="Calibri Light" panose="020F0302020204030204"/>
                <a:ea typeface="Times New Roman" panose="02020603050405020304" pitchFamily="18" charset="0"/>
              </a:rPr>
              <a:t>Химическая конверсия в другое соединение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i="1" dirty="0">
                <a:solidFill>
                  <a:prstClr val="black">
                    <a:lumMod val="65000"/>
                    <a:lumOff val="35000"/>
                  </a:prstClr>
                </a:solidFill>
                <a:latin typeface="Calibri Light" panose="020F0302020204030204"/>
              </a:rPr>
              <a:t>Адсорбция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i="1" dirty="0">
                <a:solidFill>
                  <a:prstClr val="black">
                    <a:lumMod val="65000"/>
                    <a:lumOff val="35000"/>
                  </a:prstClr>
                </a:solidFill>
                <a:latin typeface="Calibri Light" panose="020F0302020204030204"/>
                <a:ea typeface="Times New Roman" panose="02020603050405020304" pitchFamily="18" charset="0"/>
              </a:rPr>
              <a:t>Абсорбция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i="1" dirty="0">
                <a:solidFill>
                  <a:prstClr val="black">
                    <a:lumMod val="65000"/>
                    <a:lumOff val="35000"/>
                  </a:prstClr>
                </a:solidFill>
                <a:latin typeface="Calibri Light" panose="020F0302020204030204"/>
                <a:ea typeface="Times New Roman" panose="02020603050405020304" pitchFamily="18" charset="0"/>
              </a:rPr>
              <a:t>Разделение компонентов </a:t>
            </a:r>
            <a:endParaRPr lang="ru-RU" i="1" dirty="0">
              <a:solidFill>
                <a:prstClr val="black">
                  <a:lumMod val="65000"/>
                  <a:lumOff val="35000"/>
                </a:prstClr>
              </a:solidFill>
              <a:latin typeface="Calibri Light" panose="020F0302020204030204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i="1" dirty="0">
                <a:solidFill>
                  <a:prstClr val="black">
                    <a:lumMod val="65000"/>
                    <a:lumOff val="35000"/>
                  </a:prstClr>
                </a:solidFill>
                <a:latin typeface="Calibri Light" panose="020F0302020204030204"/>
                <a:ea typeface="Times New Roman" panose="02020603050405020304" pitchFamily="18" charset="0"/>
              </a:rPr>
              <a:t>Создание фазы путем теплопередачи</a:t>
            </a:r>
            <a:endParaRPr lang="ru-RU" i="1" dirty="0">
              <a:solidFill>
                <a:prstClr val="black">
                  <a:lumMod val="65000"/>
                  <a:lumOff val="35000"/>
                </a:prstClr>
              </a:solidFill>
              <a:latin typeface="Calibri Light" panose="020F0302020204030204"/>
            </a:endParaRPr>
          </a:p>
        </p:txBody>
      </p:sp>
      <p:cxnSp>
        <p:nvCxnSpPr>
          <p:cNvPr id="55" name="Elbow Connector 54"/>
          <p:cNvCxnSpPr>
            <a:stCxn id="54" idx="1"/>
            <a:endCxn id="30" idx="4"/>
          </p:cNvCxnSpPr>
          <p:nvPr/>
        </p:nvCxnSpPr>
        <p:spPr>
          <a:xfrm rot="10800000" flipH="1">
            <a:off x="4083320" y="1440634"/>
            <a:ext cx="2313878" cy="932863"/>
          </a:xfrm>
          <a:prstGeom prst="bentConnector4">
            <a:avLst>
              <a:gd name="adj1" fmla="val -9880"/>
              <a:gd name="adj2" fmla="val 89591"/>
            </a:avLst>
          </a:prstGeom>
          <a:ln>
            <a:solidFill>
              <a:srgbClr val="F39C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4083320" y="1634832"/>
            <a:ext cx="0" cy="1571625"/>
          </a:xfrm>
          <a:prstGeom prst="line">
            <a:avLst/>
          </a:prstGeom>
          <a:ln>
            <a:solidFill>
              <a:srgbClr val="F39C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Oval 58"/>
          <p:cNvSpPr/>
          <p:nvPr/>
        </p:nvSpPr>
        <p:spPr>
          <a:xfrm>
            <a:off x="2949850" y="-1428813"/>
            <a:ext cx="1872448" cy="1929497"/>
          </a:xfrm>
          <a:prstGeom prst="ellipse">
            <a:avLst/>
          </a:prstGeom>
          <a:pattFill prst="lgConfetti">
            <a:fgClr>
              <a:srgbClr val="92D05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Oval 59"/>
          <p:cNvSpPr/>
          <p:nvPr/>
        </p:nvSpPr>
        <p:spPr>
          <a:xfrm>
            <a:off x="-1417128" y="2657266"/>
            <a:ext cx="1872448" cy="2048084"/>
          </a:xfrm>
          <a:prstGeom prst="ellipse">
            <a:avLst/>
          </a:prstGeom>
          <a:pattFill prst="smConfetti">
            <a:fgClr>
              <a:srgbClr val="92D050"/>
            </a:fgClr>
            <a:bgClr>
              <a:schemeClr val="bg1"/>
            </a:bgClr>
          </a:patt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Oval 60"/>
          <p:cNvSpPr/>
          <p:nvPr/>
        </p:nvSpPr>
        <p:spPr>
          <a:xfrm>
            <a:off x="5272752" y="6129466"/>
            <a:ext cx="3017844" cy="1929497"/>
          </a:xfrm>
          <a:prstGeom prst="ellipse">
            <a:avLst/>
          </a:prstGeom>
          <a:pattFill prst="lgConfetti">
            <a:fgClr>
              <a:srgbClr val="92D05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68817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Oval 165"/>
          <p:cNvSpPr/>
          <p:nvPr/>
        </p:nvSpPr>
        <p:spPr>
          <a:xfrm>
            <a:off x="-2121465" y="-413291"/>
            <a:ext cx="5745012" cy="7619999"/>
          </a:xfrm>
          <a:prstGeom prst="ellipse">
            <a:avLst/>
          </a:prstGeom>
          <a:pattFill prst="zigZag">
            <a:fgClr>
              <a:srgbClr val="92D050"/>
            </a:fgClr>
            <a:bgClr>
              <a:schemeClr val="bg1"/>
            </a:bgClr>
          </a:patt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73" name="Group 72"/>
          <p:cNvGrpSpPr/>
          <p:nvPr/>
        </p:nvGrpSpPr>
        <p:grpSpPr>
          <a:xfrm>
            <a:off x="4937370" y="3892723"/>
            <a:ext cx="7255412" cy="2965277"/>
            <a:chOff x="2518117" y="2912012"/>
            <a:chExt cx="9673883" cy="3953703"/>
          </a:xfrm>
          <a:solidFill>
            <a:srgbClr val="144F7A">
              <a:lumMod val="50000"/>
            </a:srgbClr>
          </a:solidFill>
        </p:grpSpPr>
        <p:sp>
          <p:nvSpPr>
            <p:cNvPr id="74" name="Rectangle 73"/>
            <p:cNvSpPr/>
            <p:nvPr/>
          </p:nvSpPr>
          <p:spPr>
            <a:xfrm>
              <a:off x="9584919" y="2912012"/>
              <a:ext cx="2607081" cy="3953702"/>
            </a:xfrm>
            <a:prstGeom prst="rec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3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5" name="Rectangle 74"/>
            <p:cNvSpPr/>
            <p:nvPr/>
          </p:nvSpPr>
          <p:spPr>
            <a:xfrm>
              <a:off x="6970401" y="3953021"/>
              <a:ext cx="2672977" cy="2912693"/>
            </a:xfrm>
            <a:prstGeom prst="rec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3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" name="Rectangle 75"/>
            <p:cNvSpPr/>
            <p:nvPr/>
          </p:nvSpPr>
          <p:spPr>
            <a:xfrm>
              <a:off x="4413688" y="4575344"/>
              <a:ext cx="2672977" cy="2290371"/>
            </a:xfrm>
            <a:prstGeom prst="rec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3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7" name="Rectangle 76"/>
            <p:cNvSpPr/>
            <p:nvPr/>
          </p:nvSpPr>
          <p:spPr>
            <a:xfrm>
              <a:off x="2518117" y="5489055"/>
              <a:ext cx="2349305" cy="1376659"/>
            </a:xfrm>
            <a:prstGeom prst="rec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3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78" name="Group 77"/>
          <p:cNvGrpSpPr>
            <a:grpSpLocks/>
          </p:cNvGrpSpPr>
          <p:nvPr/>
        </p:nvGrpSpPr>
        <p:grpSpPr bwMode="auto">
          <a:xfrm>
            <a:off x="4354512" y="5482741"/>
            <a:ext cx="2641600" cy="1374775"/>
            <a:chOff x="1741171" y="5032199"/>
            <a:chExt cx="3521682" cy="1833517"/>
          </a:xfrm>
        </p:grpSpPr>
        <p:sp>
          <p:nvSpPr>
            <p:cNvPr id="79" name="Round Single Corner Rectangle 78"/>
            <p:cNvSpPr/>
            <p:nvPr/>
          </p:nvSpPr>
          <p:spPr>
            <a:xfrm flipV="1">
              <a:off x="4348570" y="5036433"/>
              <a:ext cx="914283" cy="912523"/>
            </a:xfrm>
            <a:prstGeom prst="round1Rect">
              <a:avLst>
                <a:gd name="adj" fmla="val 50000"/>
              </a:avLst>
            </a:prstGeom>
            <a:solidFill>
              <a:srgbClr val="16A08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0" name="Round Single Corner Rectangle 79"/>
            <p:cNvSpPr/>
            <p:nvPr/>
          </p:nvSpPr>
          <p:spPr>
            <a:xfrm flipH="1">
              <a:off x="1741171" y="5032199"/>
              <a:ext cx="950262" cy="914641"/>
            </a:xfrm>
            <a:prstGeom prst="round1Rect">
              <a:avLst>
                <a:gd name="adj" fmla="val 50000"/>
              </a:avLst>
            </a:prstGeom>
            <a:solidFill>
              <a:srgbClr val="16A08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1" name="Rectangle 80"/>
            <p:cNvSpPr/>
            <p:nvPr/>
          </p:nvSpPr>
          <p:spPr>
            <a:xfrm rot="5400000">
              <a:off x="1751572" y="5934322"/>
              <a:ext cx="920994" cy="941797"/>
            </a:xfrm>
            <a:prstGeom prst="rect">
              <a:avLst/>
            </a:prstGeom>
            <a:solidFill>
              <a:srgbClr val="16A08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2" name="Rectangle 81"/>
            <p:cNvSpPr/>
            <p:nvPr/>
          </p:nvSpPr>
          <p:spPr>
            <a:xfrm rot="5400000">
              <a:off x="3070089" y="4657777"/>
              <a:ext cx="914641" cy="1671952"/>
            </a:xfrm>
            <a:prstGeom prst="rect">
              <a:avLst/>
            </a:prstGeom>
            <a:solidFill>
              <a:srgbClr val="16A08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83" name="Group 82"/>
          <p:cNvGrpSpPr>
            <a:grpSpLocks/>
          </p:cNvGrpSpPr>
          <p:nvPr/>
        </p:nvGrpSpPr>
        <p:grpSpPr bwMode="auto">
          <a:xfrm>
            <a:off x="6310312" y="4796941"/>
            <a:ext cx="2635250" cy="687387"/>
            <a:chOff x="4349143" y="4118490"/>
            <a:chExt cx="3513851" cy="916281"/>
          </a:xfrm>
        </p:grpSpPr>
        <p:sp>
          <p:nvSpPr>
            <p:cNvPr id="84" name="Round Single Corner Rectangle 83"/>
            <p:cNvSpPr/>
            <p:nvPr/>
          </p:nvSpPr>
          <p:spPr>
            <a:xfrm flipH="1">
              <a:off x="4349143" y="4126954"/>
              <a:ext cx="914448" cy="907817"/>
            </a:xfrm>
            <a:prstGeom prst="round1Rect">
              <a:avLst>
                <a:gd name="adj" fmla="val 50000"/>
              </a:avLst>
            </a:prstGeom>
            <a:solidFill>
              <a:srgbClr val="144F7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5" name="Round Single Corner Rectangle 84"/>
            <p:cNvSpPr/>
            <p:nvPr/>
          </p:nvSpPr>
          <p:spPr>
            <a:xfrm flipV="1">
              <a:off x="6948546" y="4120605"/>
              <a:ext cx="914448" cy="912050"/>
            </a:xfrm>
            <a:prstGeom prst="round1Rect">
              <a:avLst>
                <a:gd name="adj" fmla="val 50000"/>
              </a:avLst>
            </a:prstGeom>
            <a:solidFill>
              <a:srgbClr val="144F7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6" name="Rectangle 85"/>
            <p:cNvSpPr/>
            <p:nvPr/>
          </p:nvSpPr>
          <p:spPr>
            <a:xfrm rot="5400000">
              <a:off x="5653219" y="3728862"/>
              <a:ext cx="914166" cy="1693422"/>
            </a:xfrm>
            <a:prstGeom prst="rect">
              <a:avLst/>
            </a:prstGeom>
            <a:solidFill>
              <a:srgbClr val="144F7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87" name="Group 86"/>
          <p:cNvGrpSpPr>
            <a:grpSpLocks/>
          </p:cNvGrpSpPr>
          <p:nvPr/>
        </p:nvGrpSpPr>
        <p:grpSpPr bwMode="auto">
          <a:xfrm>
            <a:off x="8277225" y="4111141"/>
            <a:ext cx="2628900" cy="688975"/>
            <a:chOff x="6970401" y="3202285"/>
            <a:chExt cx="3507111" cy="918773"/>
          </a:xfrm>
        </p:grpSpPr>
        <p:sp>
          <p:nvSpPr>
            <p:cNvPr id="88" name="Round Single Corner Rectangle 87"/>
            <p:cNvSpPr/>
            <p:nvPr/>
          </p:nvSpPr>
          <p:spPr>
            <a:xfrm flipH="1">
              <a:off x="6970401" y="3212869"/>
              <a:ext cx="912780" cy="908189"/>
            </a:xfrm>
            <a:prstGeom prst="round1Rect">
              <a:avLst>
                <a:gd name="adj" fmla="val 50000"/>
              </a:avLst>
            </a:prstGeom>
            <a:solidFill>
              <a:srgbClr val="F39C1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9" name="Round Single Corner Rectangle 88"/>
            <p:cNvSpPr/>
            <p:nvPr/>
          </p:nvSpPr>
          <p:spPr>
            <a:xfrm flipV="1">
              <a:off x="9564731" y="3210753"/>
              <a:ext cx="912781" cy="910305"/>
            </a:xfrm>
            <a:prstGeom prst="round1Rect">
              <a:avLst>
                <a:gd name="adj" fmla="val 50000"/>
              </a:avLst>
            </a:prstGeom>
            <a:solidFill>
              <a:srgbClr val="F39C1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0" name="Rectangle 89"/>
            <p:cNvSpPr/>
            <p:nvPr/>
          </p:nvSpPr>
          <p:spPr>
            <a:xfrm rot="5400000">
              <a:off x="8274099" y="2811367"/>
              <a:ext cx="914539" cy="1696375"/>
            </a:xfrm>
            <a:prstGeom prst="rect">
              <a:avLst/>
            </a:prstGeom>
            <a:solidFill>
              <a:srgbClr val="F39C1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1" name="Group 90"/>
          <p:cNvGrpSpPr>
            <a:grpSpLocks/>
          </p:cNvGrpSpPr>
          <p:nvPr/>
        </p:nvGrpSpPr>
        <p:grpSpPr bwMode="auto">
          <a:xfrm>
            <a:off x="10221912" y="3434866"/>
            <a:ext cx="1970088" cy="685800"/>
            <a:chOff x="9563802" y="2301350"/>
            <a:chExt cx="2628198" cy="913711"/>
          </a:xfrm>
        </p:grpSpPr>
        <p:sp>
          <p:nvSpPr>
            <p:cNvPr id="92" name="Round Single Corner Rectangle 91"/>
            <p:cNvSpPr/>
            <p:nvPr/>
          </p:nvSpPr>
          <p:spPr>
            <a:xfrm flipH="1">
              <a:off x="9563802" y="2301350"/>
              <a:ext cx="912775" cy="909481"/>
            </a:xfrm>
            <a:prstGeom prst="round1Rect">
              <a:avLst>
                <a:gd name="adj" fmla="val 50000"/>
              </a:avLst>
            </a:prstGeom>
            <a:solidFill>
              <a:srgbClr val="C0392B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3" name="Rectangle 92"/>
            <p:cNvSpPr/>
            <p:nvPr/>
          </p:nvSpPr>
          <p:spPr>
            <a:xfrm rot="5400000">
              <a:off x="10877434" y="1900493"/>
              <a:ext cx="913711" cy="1715423"/>
            </a:xfrm>
            <a:prstGeom prst="rect">
              <a:avLst/>
            </a:prstGeom>
            <a:solidFill>
              <a:srgbClr val="C0392B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4" name="Group 93"/>
          <p:cNvGrpSpPr>
            <a:grpSpLocks/>
          </p:cNvGrpSpPr>
          <p:nvPr/>
        </p:nvGrpSpPr>
        <p:grpSpPr bwMode="auto">
          <a:xfrm>
            <a:off x="3843654" y="4514366"/>
            <a:ext cx="1539875" cy="825838"/>
            <a:chOff x="5209593" y="1671344"/>
            <a:chExt cx="658283" cy="244541"/>
          </a:xfrm>
        </p:grpSpPr>
        <p:cxnSp>
          <p:nvCxnSpPr>
            <p:cNvPr id="95" name="Straight Connector 94"/>
            <p:cNvCxnSpPr/>
            <p:nvPr/>
          </p:nvCxnSpPr>
          <p:spPr>
            <a:xfrm flipH="1">
              <a:off x="5209593" y="1671344"/>
              <a:ext cx="653532" cy="0"/>
            </a:xfrm>
            <a:prstGeom prst="line">
              <a:avLst/>
            </a:prstGeom>
            <a:noFill/>
            <a:ln w="12700" cap="flat" cmpd="sng" algn="ctr">
              <a:solidFill>
                <a:sysClr val="window" lastClr="FFFFFF">
                  <a:lumMod val="75000"/>
                </a:sysClr>
              </a:solidFill>
              <a:prstDash val="sysDash"/>
              <a:miter lim="800000"/>
              <a:headEnd type="none"/>
              <a:tailEnd type="oval" w="med" len="med"/>
            </a:ln>
            <a:effectLst/>
          </p:spPr>
        </p:cxnSp>
        <p:cxnSp>
          <p:nvCxnSpPr>
            <p:cNvPr id="96" name="Straight Connector 95"/>
            <p:cNvCxnSpPr/>
            <p:nvPr/>
          </p:nvCxnSpPr>
          <p:spPr>
            <a:xfrm>
              <a:off x="5867876" y="1671344"/>
              <a:ext cx="0" cy="244541"/>
            </a:xfrm>
            <a:prstGeom prst="line">
              <a:avLst/>
            </a:prstGeom>
            <a:noFill/>
            <a:ln w="12700" cap="flat" cmpd="sng" algn="ctr">
              <a:solidFill>
                <a:sysClr val="window" lastClr="FFFFFF">
                  <a:lumMod val="75000"/>
                </a:sysClr>
              </a:solidFill>
              <a:prstDash val="sysDash"/>
              <a:miter lim="800000"/>
              <a:tailEnd w="med" len="med"/>
            </a:ln>
            <a:effectLst/>
          </p:spPr>
        </p:cxnSp>
      </p:grpSp>
      <p:grpSp>
        <p:nvGrpSpPr>
          <p:cNvPr id="97" name="Group 96"/>
          <p:cNvGrpSpPr>
            <a:grpSpLocks/>
          </p:cNvGrpSpPr>
          <p:nvPr/>
        </p:nvGrpSpPr>
        <p:grpSpPr bwMode="auto">
          <a:xfrm>
            <a:off x="5761037" y="3853965"/>
            <a:ext cx="1539875" cy="798513"/>
            <a:chOff x="5209593" y="1548441"/>
            <a:chExt cx="658283" cy="234227"/>
          </a:xfrm>
        </p:grpSpPr>
        <p:cxnSp>
          <p:nvCxnSpPr>
            <p:cNvPr id="98" name="Straight Connector 97"/>
            <p:cNvCxnSpPr/>
            <p:nvPr/>
          </p:nvCxnSpPr>
          <p:spPr>
            <a:xfrm flipH="1">
              <a:off x="5209593" y="1548441"/>
              <a:ext cx="653533" cy="0"/>
            </a:xfrm>
            <a:prstGeom prst="line">
              <a:avLst/>
            </a:prstGeom>
            <a:noFill/>
            <a:ln w="12700" cap="flat" cmpd="sng" algn="ctr">
              <a:solidFill>
                <a:sysClr val="window" lastClr="FFFFFF">
                  <a:lumMod val="75000"/>
                </a:sysClr>
              </a:solidFill>
              <a:prstDash val="sysDash"/>
              <a:miter lim="800000"/>
              <a:headEnd type="none"/>
              <a:tailEnd type="oval" w="med" len="med"/>
            </a:ln>
            <a:effectLst/>
          </p:spPr>
        </p:cxnSp>
        <p:cxnSp>
          <p:nvCxnSpPr>
            <p:cNvPr id="99" name="Straight Connector 98"/>
            <p:cNvCxnSpPr/>
            <p:nvPr/>
          </p:nvCxnSpPr>
          <p:spPr>
            <a:xfrm>
              <a:off x="5867876" y="1549501"/>
              <a:ext cx="0" cy="233167"/>
            </a:xfrm>
            <a:prstGeom prst="line">
              <a:avLst/>
            </a:prstGeom>
            <a:noFill/>
            <a:ln w="12700" cap="flat" cmpd="sng" algn="ctr">
              <a:solidFill>
                <a:sysClr val="window" lastClr="FFFFFF">
                  <a:lumMod val="75000"/>
                </a:sysClr>
              </a:solidFill>
              <a:prstDash val="sysDash"/>
              <a:miter lim="800000"/>
              <a:tailEnd w="med" len="med"/>
            </a:ln>
            <a:effectLst/>
          </p:spPr>
        </p:cxnSp>
      </p:grpSp>
      <p:grpSp>
        <p:nvGrpSpPr>
          <p:cNvPr id="100" name="Group 99"/>
          <p:cNvGrpSpPr>
            <a:grpSpLocks/>
          </p:cNvGrpSpPr>
          <p:nvPr/>
        </p:nvGrpSpPr>
        <p:grpSpPr bwMode="auto">
          <a:xfrm>
            <a:off x="7472364" y="3284053"/>
            <a:ext cx="1801812" cy="703263"/>
            <a:chOff x="5209593" y="1548441"/>
            <a:chExt cx="658283" cy="234227"/>
          </a:xfrm>
        </p:grpSpPr>
        <p:cxnSp>
          <p:nvCxnSpPr>
            <p:cNvPr id="101" name="Straight Connector 100"/>
            <p:cNvCxnSpPr/>
            <p:nvPr/>
          </p:nvCxnSpPr>
          <p:spPr>
            <a:xfrm flipH="1">
              <a:off x="5209593" y="1548441"/>
              <a:ext cx="653537" cy="0"/>
            </a:xfrm>
            <a:prstGeom prst="line">
              <a:avLst/>
            </a:prstGeom>
            <a:noFill/>
            <a:ln w="12700" cap="flat" cmpd="sng" algn="ctr">
              <a:solidFill>
                <a:sysClr val="window" lastClr="FFFFFF">
                  <a:lumMod val="75000"/>
                </a:sysClr>
              </a:solidFill>
              <a:prstDash val="sysDash"/>
              <a:miter lim="800000"/>
              <a:headEnd type="none"/>
              <a:tailEnd type="oval" w="med" len="med"/>
            </a:ln>
            <a:effectLst/>
          </p:spPr>
        </p:cxnSp>
        <p:cxnSp>
          <p:nvCxnSpPr>
            <p:cNvPr id="102" name="Straight Connector 101"/>
            <p:cNvCxnSpPr/>
            <p:nvPr/>
          </p:nvCxnSpPr>
          <p:spPr>
            <a:xfrm>
              <a:off x="5867876" y="1549498"/>
              <a:ext cx="0" cy="233170"/>
            </a:xfrm>
            <a:prstGeom prst="line">
              <a:avLst/>
            </a:prstGeom>
            <a:noFill/>
            <a:ln w="12700" cap="flat" cmpd="sng" algn="ctr">
              <a:solidFill>
                <a:sysClr val="window" lastClr="FFFFFF">
                  <a:lumMod val="75000"/>
                </a:sysClr>
              </a:solidFill>
              <a:prstDash val="sysDash"/>
              <a:miter lim="800000"/>
              <a:tailEnd w="med" len="med"/>
            </a:ln>
            <a:effectLst/>
          </p:spPr>
        </p:cxnSp>
      </p:grpSp>
      <p:grpSp>
        <p:nvGrpSpPr>
          <p:cNvPr id="103" name="Group 102"/>
          <p:cNvGrpSpPr>
            <a:grpSpLocks/>
          </p:cNvGrpSpPr>
          <p:nvPr/>
        </p:nvGrpSpPr>
        <p:grpSpPr bwMode="auto">
          <a:xfrm>
            <a:off x="9075737" y="2623653"/>
            <a:ext cx="2151063" cy="703263"/>
            <a:chOff x="5209593" y="1548441"/>
            <a:chExt cx="658283" cy="234227"/>
          </a:xfrm>
        </p:grpSpPr>
        <p:cxnSp>
          <p:nvCxnSpPr>
            <p:cNvPr id="104" name="Straight Connector 103"/>
            <p:cNvCxnSpPr/>
            <p:nvPr/>
          </p:nvCxnSpPr>
          <p:spPr>
            <a:xfrm flipH="1">
              <a:off x="5209593" y="1548441"/>
              <a:ext cx="653532" cy="0"/>
            </a:xfrm>
            <a:prstGeom prst="line">
              <a:avLst/>
            </a:prstGeom>
            <a:noFill/>
            <a:ln w="12700" cap="flat" cmpd="sng" algn="ctr">
              <a:solidFill>
                <a:sysClr val="window" lastClr="FFFFFF">
                  <a:lumMod val="75000"/>
                </a:sysClr>
              </a:solidFill>
              <a:prstDash val="sysDash"/>
              <a:miter lim="800000"/>
              <a:headEnd type="none"/>
              <a:tailEnd type="oval" w="med" len="med"/>
            </a:ln>
            <a:effectLst/>
          </p:spPr>
        </p:cxnSp>
        <p:cxnSp>
          <p:nvCxnSpPr>
            <p:cNvPr id="105" name="Straight Connector 104"/>
            <p:cNvCxnSpPr/>
            <p:nvPr/>
          </p:nvCxnSpPr>
          <p:spPr>
            <a:xfrm>
              <a:off x="5867876" y="1549498"/>
              <a:ext cx="0" cy="233170"/>
            </a:xfrm>
            <a:prstGeom prst="line">
              <a:avLst/>
            </a:prstGeom>
            <a:noFill/>
            <a:ln w="12700" cap="flat" cmpd="sng" algn="ctr">
              <a:solidFill>
                <a:sysClr val="window" lastClr="FFFFFF">
                  <a:lumMod val="75000"/>
                </a:sysClr>
              </a:solidFill>
              <a:prstDash val="sysDash"/>
              <a:miter lim="800000"/>
              <a:tailEnd w="med" len="med"/>
            </a:ln>
            <a:effectLst/>
          </p:spPr>
        </p:cxnSp>
      </p:grpSp>
      <p:sp>
        <p:nvSpPr>
          <p:cNvPr id="109" name="Title 13"/>
          <p:cNvSpPr txBox="1">
            <a:spLocks/>
          </p:cNvSpPr>
          <p:nvPr/>
        </p:nvSpPr>
        <p:spPr>
          <a:xfrm>
            <a:off x="3998912" y="4620728"/>
            <a:ext cx="1350963" cy="577850"/>
          </a:xfrm>
          <a:prstGeom prst="rect">
            <a:avLst/>
          </a:prstGeom>
        </p:spPr>
        <p:txBody>
          <a:bodyPr lIns="68580" tIns="34290" rIns="68580" bIns="3429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ru-RU" sz="1800" dirty="0">
                <a:latin typeface="+mj-lt"/>
                <a:ea typeface="Roboto" panose="02000000000000000000" pitchFamily="2" charset="0"/>
              </a:rPr>
              <a:t>Участие в Парижском соглашении</a:t>
            </a:r>
            <a:endParaRPr lang="en-US" sz="1800" dirty="0">
              <a:latin typeface="+mj-lt"/>
              <a:ea typeface="Roboto" panose="02000000000000000000" pitchFamily="2" charset="0"/>
            </a:endParaRPr>
          </a:p>
        </p:txBody>
      </p:sp>
      <p:sp>
        <p:nvSpPr>
          <p:cNvPr id="110" name="Title 13"/>
          <p:cNvSpPr txBox="1">
            <a:spLocks/>
          </p:cNvSpPr>
          <p:nvPr/>
        </p:nvSpPr>
        <p:spPr>
          <a:xfrm>
            <a:off x="5233547" y="3987316"/>
            <a:ext cx="2135187" cy="576263"/>
          </a:xfrm>
          <a:prstGeom prst="rect">
            <a:avLst/>
          </a:prstGeom>
        </p:spPr>
        <p:txBody>
          <a:bodyPr lIns="68580" tIns="34290" rIns="68580" bIns="3429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ru-RU" sz="1800" dirty="0">
                <a:latin typeface="+mj-lt"/>
                <a:ea typeface="Roboto" panose="02000000000000000000" pitchFamily="2" charset="0"/>
              </a:rPr>
              <a:t>Развитие политики устойчивого развития</a:t>
            </a:r>
            <a:endParaRPr lang="en-US" sz="1800" dirty="0">
              <a:latin typeface="+mj-lt"/>
              <a:ea typeface="Roboto" panose="02000000000000000000" pitchFamily="2" charset="0"/>
            </a:endParaRPr>
          </a:p>
        </p:txBody>
      </p:sp>
      <p:sp>
        <p:nvSpPr>
          <p:cNvPr id="111" name="Title 13"/>
          <p:cNvSpPr txBox="1">
            <a:spLocks/>
          </p:cNvSpPr>
          <p:nvPr/>
        </p:nvSpPr>
        <p:spPr>
          <a:xfrm>
            <a:off x="7487797" y="3350728"/>
            <a:ext cx="1850589" cy="665356"/>
          </a:xfrm>
          <a:prstGeom prst="rect">
            <a:avLst/>
          </a:prstGeom>
        </p:spPr>
        <p:txBody>
          <a:bodyPr lIns="68580" tIns="34290" rIns="68580" bIns="3429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ru-RU" sz="1800" dirty="0">
                <a:latin typeface="+mj-lt"/>
                <a:ea typeface="Roboto" panose="02000000000000000000" pitchFamily="2" charset="0"/>
              </a:rPr>
              <a:t>Использование технологий декарбонизации</a:t>
            </a:r>
            <a:endParaRPr lang="en-US" sz="1800" dirty="0">
              <a:latin typeface="+mj-lt"/>
              <a:ea typeface="Roboto" panose="02000000000000000000" pitchFamily="2" charset="0"/>
            </a:endParaRPr>
          </a:p>
        </p:txBody>
      </p:sp>
      <p:sp>
        <p:nvSpPr>
          <p:cNvPr id="112" name="Title 13"/>
          <p:cNvSpPr txBox="1">
            <a:spLocks/>
          </p:cNvSpPr>
          <p:nvPr/>
        </p:nvSpPr>
        <p:spPr>
          <a:xfrm>
            <a:off x="9161462" y="2752938"/>
            <a:ext cx="2120900" cy="577850"/>
          </a:xfrm>
          <a:prstGeom prst="rect">
            <a:avLst/>
          </a:prstGeom>
        </p:spPr>
        <p:txBody>
          <a:bodyPr lIns="68580" tIns="34290" rIns="68580" bIns="3429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ru-RU" sz="1800" dirty="0">
                <a:latin typeface="+mj-lt"/>
                <a:ea typeface="Roboto" panose="02000000000000000000" pitchFamily="2" charset="0"/>
              </a:rPr>
              <a:t>Совершенствование нефтегазовой отрасли</a:t>
            </a:r>
            <a:endParaRPr lang="en-US" sz="1800" dirty="0">
              <a:latin typeface="+mj-lt"/>
              <a:ea typeface="Roboto" panose="02000000000000000000" pitchFamily="2" charset="0"/>
            </a:endParaRPr>
          </a:p>
        </p:txBody>
      </p:sp>
      <p:sp>
        <p:nvSpPr>
          <p:cNvPr id="113" name="Content Placeholder 2"/>
          <p:cNvSpPr txBox="1">
            <a:spLocks/>
          </p:cNvSpPr>
          <p:nvPr/>
        </p:nvSpPr>
        <p:spPr>
          <a:xfrm>
            <a:off x="7033734" y="5074754"/>
            <a:ext cx="4735447" cy="1127125"/>
          </a:xfrm>
          <a:prstGeom prst="rect">
            <a:avLst/>
          </a:prstGeom>
        </p:spPr>
        <p:txBody>
          <a:bodyPr lIns="68580" tIns="34290" rIns="68580" bIns="34290"/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2DA7E0">
                  <a:lumMod val="75000"/>
                </a:srgbClr>
              </a:buClr>
              <a:defRPr/>
            </a:pPr>
            <a:r>
              <a:rPr lang="ru-RU" sz="1800" dirty="0">
                <a:solidFill>
                  <a:prstClr val="white"/>
                </a:solidFill>
                <a:latin typeface="+mj-lt"/>
                <a:ea typeface="Roboto" panose="02000000000000000000" pitchFamily="2" charset="0"/>
              </a:rPr>
              <a:t>Заключение</a:t>
            </a:r>
            <a:endParaRPr lang="id-ID" sz="1600" dirty="0">
              <a:solidFill>
                <a:prstClr val="white"/>
              </a:solidFill>
              <a:latin typeface="+mj-lt"/>
              <a:ea typeface="Roboto" panose="02000000000000000000" pitchFamily="2" charset="0"/>
            </a:endParaRPr>
          </a:p>
          <a:p>
            <a:pPr>
              <a:buClr>
                <a:srgbClr val="2DA7E0">
                  <a:lumMod val="75000"/>
                </a:srgbClr>
              </a:buClr>
              <a:defRPr/>
            </a:pPr>
            <a:r>
              <a:rPr lang="ru-RU" sz="1400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</a:rPr>
              <a:t>Используя технологии декарбонизации сокращаются выбросы CO</a:t>
            </a:r>
            <a:r>
              <a:rPr lang="ru-RU" sz="1400" baseline="-25000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</a:rPr>
              <a:t>2</a:t>
            </a:r>
            <a:r>
              <a:rPr lang="ru-RU" sz="1400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</a:rPr>
              <a:t> в атмосферу, снижается рост глобальной температуры, уменьшается воздействие на окружающую среду. Это способствует</a:t>
            </a:r>
            <a:r>
              <a:rPr lang="ru-RU" sz="14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</a:rPr>
              <a:t>успешному развитию бизнеса и дает возможности осваивать безопасно новые территории, в частности арктический шельф</a:t>
            </a:r>
            <a:endParaRPr lang="en-US" sz="1400" dirty="0">
              <a:solidFill>
                <a:schemeClr val="bg1"/>
              </a:solidFill>
              <a:latin typeface="+mj-lt"/>
              <a:ea typeface="Roboto" panose="02000000000000000000" pitchFamily="2" charset="0"/>
            </a:endParaRPr>
          </a:p>
        </p:txBody>
      </p:sp>
      <p:grpSp>
        <p:nvGrpSpPr>
          <p:cNvPr id="114" name="Group 113"/>
          <p:cNvGrpSpPr>
            <a:grpSpLocks/>
          </p:cNvGrpSpPr>
          <p:nvPr/>
        </p:nvGrpSpPr>
        <p:grpSpPr bwMode="auto">
          <a:xfrm>
            <a:off x="5060950" y="5392252"/>
            <a:ext cx="638175" cy="818465"/>
            <a:chOff x="2683009" y="4910733"/>
            <a:chExt cx="850209" cy="1092268"/>
          </a:xfrm>
        </p:grpSpPr>
        <p:grpSp>
          <p:nvGrpSpPr>
            <p:cNvPr id="115" name="Group 114"/>
            <p:cNvGrpSpPr/>
            <p:nvPr/>
          </p:nvGrpSpPr>
          <p:grpSpPr>
            <a:xfrm rot="16200000">
              <a:off x="2591183" y="5002559"/>
              <a:ext cx="1033862" cy="850209"/>
              <a:chOff x="917661" y="2671968"/>
              <a:chExt cx="1033862" cy="850209"/>
            </a:xfrm>
            <a:solidFill>
              <a:srgbClr val="2DA7E0">
                <a:lumMod val="50000"/>
              </a:srgbClr>
            </a:solidFill>
          </p:grpSpPr>
          <p:sp>
            <p:nvSpPr>
              <p:cNvPr id="119" name="Rectangle 118"/>
              <p:cNvSpPr/>
              <p:nvPr/>
            </p:nvSpPr>
            <p:spPr>
              <a:xfrm>
                <a:off x="917661" y="2671968"/>
                <a:ext cx="913710" cy="850209"/>
              </a:xfrm>
              <a:prstGeom prst="rect">
                <a:avLst/>
              </a:prstGeom>
              <a:solidFill>
                <a:srgbClr val="16A085">
                  <a:lumMod val="75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0" name="Isosceles Triangle 119"/>
              <p:cNvSpPr/>
              <p:nvPr/>
            </p:nvSpPr>
            <p:spPr>
              <a:xfrm rot="5400000">
                <a:off x="1785948" y="3035711"/>
                <a:ext cx="208428" cy="122723"/>
              </a:xfrm>
              <a:prstGeom prst="triangle">
                <a:avLst/>
              </a:prstGeom>
              <a:solidFill>
                <a:srgbClr val="16A085">
                  <a:lumMod val="75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16" name="Group 111"/>
            <p:cNvGrpSpPr>
              <a:grpSpLocks/>
            </p:cNvGrpSpPr>
            <p:nvPr/>
          </p:nvGrpSpPr>
          <p:grpSpPr bwMode="auto">
            <a:xfrm>
              <a:off x="2941646" y="5355634"/>
              <a:ext cx="325702" cy="647367"/>
              <a:chOff x="1210448" y="2960168"/>
              <a:chExt cx="325702" cy="647367"/>
            </a:xfrm>
          </p:grpSpPr>
          <p:sp>
            <p:nvSpPr>
              <p:cNvPr id="117" name="Freeform 16"/>
              <p:cNvSpPr>
                <a:spLocks noEditPoints="1"/>
              </p:cNvSpPr>
              <p:nvPr/>
            </p:nvSpPr>
            <p:spPr bwMode="auto">
              <a:xfrm>
                <a:off x="1210448" y="2960168"/>
                <a:ext cx="325702" cy="326260"/>
              </a:xfrm>
              <a:custGeom>
                <a:avLst/>
                <a:gdLst>
                  <a:gd name="T0" fmla="*/ 136 w 360"/>
                  <a:gd name="T1" fmla="*/ 226 h 361"/>
                  <a:gd name="T2" fmla="*/ 56 w 360"/>
                  <a:gd name="T3" fmla="*/ 194 h 361"/>
                  <a:gd name="T4" fmla="*/ 56 w 360"/>
                  <a:gd name="T5" fmla="*/ 221 h 361"/>
                  <a:gd name="T6" fmla="*/ 136 w 360"/>
                  <a:gd name="T7" fmla="*/ 253 h 361"/>
                  <a:gd name="T8" fmla="*/ 136 w 360"/>
                  <a:gd name="T9" fmla="*/ 226 h 361"/>
                  <a:gd name="T10" fmla="*/ 136 w 360"/>
                  <a:gd name="T11" fmla="*/ 143 h 361"/>
                  <a:gd name="T12" fmla="*/ 56 w 360"/>
                  <a:gd name="T13" fmla="*/ 111 h 361"/>
                  <a:gd name="T14" fmla="*/ 56 w 360"/>
                  <a:gd name="T15" fmla="*/ 138 h 361"/>
                  <a:gd name="T16" fmla="*/ 136 w 360"/>
                  <a:gd name="T17" fmla="*/ 170 h 361"/>
                  <a:gd name="T18" fmla="*/ 136 w 360"/>
                  <a:gd name="T19" fmla="*/ 143 h 361"/>
                  <a:gd name="T20" fmla="*/ 351 w 360"/>
                  <a:gd name="T21" fmla="*/ 4 h 361"/>
                  <a:gd name="T22" fmla="*/ 332 w 360"/>
                  <a:gd name="T23" fmla="*/ 2 h 361"/>
                  <a:gd name="T24" fmla="*/ 180 w 360"/>
                  <a:gd name="T25" fmla="*/ 63 h 361"/>
                  <a:gd name="T26" fmla="*/ 27 w 360"/>
                  <a:gd name="T27" fmla="*/ 2 h 361"/>
                  <a:gd name="T28" fmla="*/ 8 w 360"/>
                  <a:gd name="T29" fmla="*/ 4 h 361"/>
                  <a:gd name="T30" fmla="*/ 0 w 360"/>
                  <a:gd name="T31" fmla="*/ 21 h 361"/>
                  <a:gd name="T32" fmla="*/ 0 w 360"/>
                  <a:gd name="T33" fmla="*/ 277 h 361"/>
                  <a:gd name="T34" fmla="*/ 12 w 360"/>
                  <a:gd name="T35" fmla="*/ 295 h 361"/>
                  <a:gd name="T36" fmla="*/ 172 w 360"/>
                  <a:gd name="T37" fmla="*/ 359 h 361"/>
                  <a:gd name="T38" fmla="*/ 176 w 360"/>
                  <a:gd name="T39" fmla="*/ 361 h 361"/>
                  <a:gd name="T40" fmla="*/ 180 w 360"/>
                  <a:gd name="T41" fmla="*/ 361 h 361"/>
                  <a:gd name="T42" fmla="*/ 184 w 360"/>
                  <a:gd name="T43" fmla="*/ 361 h 361"/>
                  <a:gd name="T44" fmla="*/ 187 w 360"/>
                  <a:gd name="T45" fmla="*/ 359 h 361"/>
                  <a:gd name="T46" fmla="*/ 347 w 360"/>
                  <a:gd name="T47" fmla="*/ 295 h 361"/>
                  <a:gd name="T48" fmla="*/ 360 w 360"/>
                  <a:gd name="T49" fmla="*/ 277 h 361"/>
                  <a:gd name="T50" fmla="*/ 360 w 360"/>
                  <a:gd name="T51" fmla="*/ 21 h 361"/>
                  <a:gd name="T52" fmla="*/ 351 w 360"/>
                  <a:gd name="T53" fmla="*/ 4 h 361"/>
                  <a:gd name="T54" fmla="*/ 160 w 360"/>
                  <a:gd name="T55" fmla="*/ 320 h 361"/>
                  <a:gd name="T56" fmla="*/ 32 w 360"/>
                  <a:gd name="T57" fmla="*/ 269 h 361"/>
                  <a:gd name="T58" fmla="*/ 32 w 360"/>
                  <a:gd name="T59" fmla="*/ 45 h 361"/>
                  <a:gd name="T60" fmla="*/ 160 w 360"/>
                  <a:gd name="T61" fmla="*/ 96 h 361"/>
                  <a:gd name="T62" fmla="*/ 160 w 360"/>
                  <a:gd name="T63" fmla="*/ 320 h 361"/>
                  <a:gd name="T64" fmla="*/ 328 w 360"/>
                  <a:gd name="T65" fmla="*/ 269 h 361"/>
                  <a:gd name="T66" fmla="*/ 200 w 360"/>
                  <a:gd name="T67" fmla="*/ 320 h 361"/>
                  <a:gd name="T68" fmla="*/ 200 w 360"/>
                  <a:gd name="T69" fmla="*/ 96 h 361"/>
                  <a:gd name="T70" fmla="*/ 328 w 360"/>
                  <a:gd name="T71" fmla="*/ 45 h 361"/>
                  <a:gd name="T72" fmla="*/ 328 w 360"/>
                  <a:gd name="T73" fmla="*/ 269 h 361"/>
                  <a:gd name="T74" fmla="*/ 304 w 360"/>
                  <a:gd name="T75" fmla="*/ 194 h 361"/>
                  <a:gd name="T76" fmla="*/ 224 w 360"/>
                  <a:gd name="T77" fmla="*/ 226 h 361"/>
                  <a:gd name="T78" fmla="*/ 224 w 360"/>
                  <a:gd name="T79" fmla="*/ 253 h 361"/>
                  <a:gd name="T80" fmla="*/ 304 w 360"/>
                  <a:gd name="T81" fmla="*/ 221 h 361"/>
                  <a:gd name="T82" fmla="*/ 304 w 360"/>
                  <a:gd name="T83" fmla="*/ 194 h 361"/>
                  <a:gd name="T84" fmla="*/ 304 w 360"/>
                  <a:gd name="T85" fmla="*/ 111 h 361"/>
                  <a:gd name="T86" fmla="*/ 224 w 360"/>
                  <a:gd name="T87" fmla="*/ 143 h 361"/>
                  <a:gd name="T88" fmla="*/ 224 w 360"/>
                  <a:gd name="T89" fmla="*/ 170 h 361"/>
                  <a:gd name="T90" fmla="*/ 304 w 360"/>
                  <a:gd name="T91" fmla="*/ 138 h 361"/>
                  <a:gd name="T92" fmla="*/ 304 w 360"/>
                  <a:gd name="T93" fmla="*/ 111 h 3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360" h="361">
                    <a:moveTo>
                      <a:pt x="136" y="226"/>
                    </a:moveTo>
                    <a:cubicBezTo>
                      <a:pt x="56" y="194"/>
                      <a:pt x="56" y="194"/>
                      <a:pt x="56" y="194"/>
                    </a:cubicBezTo>
                    <a:cubicBezTo>
                      <a:pt x="56" y="221"/>
                      <a:pt x="56" y="221"/>
                      <a:pt x="56" y="221"/>
                    </a:cubicBezTo>
                    <a:cubicBezTo>
                      <a:pt x="136" y="253"/>
                      <a:pt x="136" y="253"/>
                      <a:pt x="136" y="253"/>
                    </a:cubicBezTo>
                    <a:lnTo>
                      <a:pt x="136" y="226"/>
                    </a:lnTo>
                    <a:close/>
                    <a:moveTo>
                      <a:pt x="136" y="143"/>
                    </a:moveTo>
                    <a:cubicBezTo>
                      <a:pt x="56" y="111"/>
                      <a:pt x="56" y="111"/>
                      <a:pt x="56" y="111"/>
                    </a:cubicBezTo>
                    <a:cubicBezTo>
                      <a:pt x="56" y="138"/>
                      <a:pt x="56" y="138"/>
                      <a:pt x="56" y="138"/>
                    </a:cubicBezTo>
                    <a:cubicBezTo>
                      <a:pt x="136" y="170"/>
                      <a:pt x="136" y="170"/>
                      <a:pt x="136" y="170"/>
                    </a:cubicBezTo>
                    <a:lnTo>
                      <a:pt x="136" y="143"/>
                    </a:lnTo>
                    <a:close/>
                    <a:moveTo>
                      <a:pt x="351" y="4"/>
                    </a:moveTo>
                    <a:cubicBezTo>
                      <a:pt x="345" y="1"/>
                      <a:pt x="338" y="0"/>
                      <a:pt x="332" y="2"/>
                    </a:cubicBezTo>
                    <a:cubicBezTo>
                      <a:pt x="180" y="63"/>
                      <a:pt x="180" y="63"/>
                      <a:pt x="180" y="63"/>
                    </a:cubicBezTo>
                    <a:cubicBezTo>
                      <a:pt x="27" y="2"/>
                      <a:pt x="27" y="2"/>
                      <a:pt x="27" y="2"/>
                    </a:cubicBezTo>
                    <a:cubicBezTo>
                      <a:pt x="21" y="0"/>
                      <a:pt x="14" y="1"/>
                      <a:pt x="8" y="4"/>
                    </a:cubicBezTo>
                    <a:cubicBezTo>
                      <a:pt x="3" y="8"/>
                      <a:pt x="0" y="14"/>
                      <a:pt x="0" y="21"/>
                    </a:cubicBezTo>
                    <a:cubicBezTo>
                      <a:pt x="0" y="277"/>
                      <a:pt x="0" y="277"/>
                      <a:pt x="0" y="277"/>
                    </a:cubicBezTo>
                    <a:cubicBezTo>
                      <a:pt x="0" y="285"/>
                      <a:pt x="5" y="292"/>
                      <a:pt x="12" y="295"/>
                    </a:cubicBezTo>
                    <a:cubicBezTo>
                      <a:pt x="172" y="359"/>
                      <a:pt x="172" y="359"/>
                      <a:pt x="172" y="359"/>
                    </a:cubicBezTo>
                    <a:cubicBezTo>
                      <a:pt x="172" y="359"/>
                      <a:pt x="175" y="360"/>
                      <a:pt x="176" y="361"/>
                    </a:cubicBezTo>
                    <a:cubicBezTo>
                      <a:pt x="177" y="361"/>
                      <a:pt x="178" y="361"/>
                      <a:pt x="180" y="361"/>
                    </a:cubicBezTo>
                    <a:cubicBezTo>
                      <a:pt x="181" y="361"/>
                      <a:pt x="182" y="361"/>
                      <a:pt x="184" y="361"/>
                    </a:cubicBezTo>
                    <a:cubicBezTo>
                      <a:pt x="184" y="360"/>
                      <a:pt x="187" y="359"/>
                      <a:pt x="187" y="359"/>
                    </a:cubicBezTo>
                    <a:cubicBezTo>
                      <a:pt x="347" y="295"/>
                      <a:pt x="347" y="295"/>
                      <a:pt x="347" y="295"/>
                    </a:cubicBezTo>
                    <a:cubicBezTo>
                      <a:pt x="355" y="292"/>
                      <a:pt x="360" y="285"/>
                      <a:pt x="360" y="277"/>
                    </a:cubicBezTo>
                    <a:cubicBezTo>
                      <a:pt x="360" y="21"/>
                      <a:pt x="360" y="21"/>
                      <a:pt x="360" y="21"/>
                    </a:cubicBezTo>
                    <a:cubicBezTo>
                      <a:pt x="360" y="14"/>
                      <a:pt x="356" y="8"/>
                      <a:pt x="351" y="4"/>
                    </a:cubicBezTo>
                    <a:close/>
                    <a:moveTo>
                      <a:pt x="160" y="320"/>
                    </a:moveTo>
                    <a:cubicBezTo>
                      <a:pt x="32" y="269"/>
                      <a:pt x="32" y="269"/>
                      <a:pt x="32" y="269"/>
                    </a:cubicBezTo>
                    <a:cubicBezTo>
                      <a:pt x="32" y="45"/>
                      <a:pt x="32" y="45"/>
                      <a:pt x="32" y="45"/>
                    </a:cubicBezTo>
                    <a:cubicBezTo>
                      <a:pt x="160" y="96"/>
                      <a:pt x="160" y="96"/>
                      <a:pt x="160" y="96"/>
                    </a:cubicBezTo>
                    <a:lnTo>
                      <a:pt x="160" y="320"/>
                    </a:lnTo>
                    <a:close/>
                    <a:moveTo>
                      <a:pt x="328" y="269"/>
                    </a:moveTo>
                    <a:cubicBezTo>
                      <a:pt x="200" y="320"/>
                      <a:pt x="200" y="320"/>
                      <a:pt x="200" y="320"/>
                    </a:cubicBezTo>
                    <a:cubicBezTo>
                      <a:pt x="200" y="96"/>
                      <a:pt x="200" y="96"/>
                      <a:pt x="200" y="96"/>
                    </a:cubicBezTo>
                    <a:cubicBezTo>
                      <a:pt x="328" y="45"/>
                      <a:pt x="328" y="45"/>
                      <a:pt x="328" y="45"/>
                    </a:cubicBezTo>
                    <a:lnTo>
                      <a:pt x="328" y="269"/>
                    </a:lnTo>
                    <a:close/>
                    <a:moveTo>
                      <a:pt x="304" y="194"/>
                    </a:moveTo>
                    <a:cubicBezTo>
                      <a:pt x="224" y="226"/>
                      <a:pt x="224" y="226"/>
                      <a:pt x="224" y="226"/>
                    </a:cubicBezTo>
                    <a:cubicBezTo>
                      <a:pt x="224" y="253"/>
                      <a:pt x="224" y="253"/>
                      <a:pt x="224" y="253"/>
                    </a:cubicBezTo>
                    <a:cubicBezTo>
                      <a:pt x="304" y="221"/>
                      <a:pt x="304" y="221"/>
                      <a:pt x="304" y="221"/>
                    </a:cubicBezTo>
                    <a:lnTo>
                      <a:pt x="304" y="194"/>
                    </a:lnTo>
                    <a:close/>
                    <a:moveTo>
                      <a:pt x="304" y="111"/>
                    </a:moveTo>
                    <a:cubicBezTo>
                      <a:pt x="224" y="143"/>
                      <a:pt x="224" y="143"/>
                      <a:pt x="224" y="143"/>
                    </a:cubicBezTo>
                    <a:cubicBezTo>
                      <a:pt x="224" y="170"/>
                      <a:pt x="224" y="170"/>
                      <a:pt x="224" y="170"/>
                    </a:cubicBezTo>
                    <a:cubicBezTo>
                      <a:pt x="304" y="138"/>
                      <a:pt x="304" y="138"/>
                      <a:pt x="304" y="138"/>
                    </a:cubicBezTo>
                    <a:lnTo>
                      <a:pt x="304" y="111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>
                <a:noFill/>
              </a:ln>
            </p:spPr>
            <p:txBody>
              <a:bodyPr lIns="68580" tIns="34290" rIns="68580" bIns="3429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 dirty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8" name="Rectangle 1436"/>
              <p:cNvSpPr>
                <a:spLocks noChangeArrowheads="1"/>
              </p:cNvSpPr>
              <p:nvPr/>
            </p:nvSpPr>
            <p:spPr bwMode="auto">
              <a:xfrm>
                <a:off x="1374757" y="3176261"/>
                <a:ext cx="87" cy="4312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marL="0" marR="0" lvl="0" indent="0" algn="ctr" defTabSz="6858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1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</p:grpSp>
      </p:grpSp>
      <p:grpSp>
        <p:nvGrpSpPr>
          <p:cNvPr id="121" name="Group 120"/>
          <p:cNvGrpSpPr>
            <a:grpSpLocks/>
          </p:cNvGrpSpPr>
          <p:nvPr/>
        </p:nvGrpSpPr>
        <p:grpSpPr bwMode="auto">
          <a:xfrm>
            <a:off x="6989762" y="4708041"/>
            <a:ext cx="638175" cy="776287"/>
            <a:chOff x="6113449" y="3999594"/>
            <a:chExt cx="850209" cy="1033862"/>
          </a:xfrm>
        </p:grpSpPr>
        <p:grpSp>
          <p:nvGrpSpPr>
            <p:cNvPr id="122" name="Group 121"/>
            <p:cNvGrpSpPr/>
            <p:nvPr/>
          </p:nvGrpSpPr>
          <p:grpSpPr>
            <a:xfrm rot="16200000">
              <a:off x="6021623" y="4091420"/>
              <a:ext cx="1033862" cy="850209"/>
              <a:chOff x="917661" y="2671968"/>
              <a:chExt cx="1033862" cy="850209"/>
            </a:xfrm>
            <a:solidFill>
              <a:srgbClr val="4B2C50">
                <a:lumMod val="50000"/>
              </a:srgbClr>
            </a:solidFill>
          </p:grpSpPr>
          <p:sp>
            <p:nvSpPr>
              <p:cNvPr id="126" name="Rectangle 125"/>
              <p:cNvSpPr/>
              <p:nvPr/>
            </p:nvSpPr>
            <p:spPr>
              <a:xfrm>
                <a:off x="917661" y="2671968"/>
                <a:ext cx="913710" cy="850209"/>
              </a:xfrm>
              <a:prstGeom prst="rect">
                <a:avLst/>
              </a:prstGeom>
              <a:solidFill>
                <a:srgbClr val="144F7A">
                  <a:lumMod val="75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7" name="Isosceles Triangle 126"/>
              <p:cNvSpPr/>
              <p:nvPr/>
            </p:nvSpPr>
            <p:spPr>
              <a:xfrm rot="5400000">
                <a:off x="1785948" y="3035711"/>
                <a:ext cx="208428" cy="122723"/>
              </a:xfrm>
              <a:prstGeom prst="triangle">
                <a:avLst/>
              </a:prstGeom>
              <a:solidFill>
                <a:srgbClr val="144F7A">
                  <a:lumMod val="75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25" name="Freeform 36"/>
            <p:cNvSpPr>
              <a:spLocks noEditPoints="1"/>
            </p:cNvSpPr>
            <p:nvPr/>
          </p:nvSpPr>
          <p:spPr bwMode="auto">
            <a:xfrm>
              <a:off x="6309082" y="4455534"/>
              <a:ext cx="475863" cy="266394"/>
            </a:xfrm>
            <a:custGeom>
              <a:avLst/>
              <a:gdLst>
                <a:gd name="T0" fmla="*/ 200 w 400"/>
                <a:gd name="T1" fmla="*/ 0 h 224"/>
                <a:gd name="T2" fmla="*/ 0 w 400"/>
                <a:gd name="T3" fmla="*/ 112 h 224"/>
                <a:gd name="T4" fmla="*/ 200 w 400"/>
                <a:gd name="T5" fmla="*/ 224 h 224"/>
                <a:gd name="T6" fmla="*/ 400 w 400"/>
                <a:gd name="T7" fmla="*/ 112 h 224"/>
                <a:gd name="T8" fmla="*/ 200 w 400"/>
                <a:gd name="T9" fmla="*/ 0 h 224"/>
                <a:gd name="T10" fmla="*/ 200 w 400"/>
                <a:gd name="T11" fmla="*/ 198 h 224"/>
                <a:gd name="T12" fmla="*/ 111 w 400"/>
                <a:gd name="T13" fmla="*/ 112 h 224"/>
                <a:gd name="T14" fmla="*/ 200 w 400"/>
                <a:gd name="T15" fmla="*/ 26 h 224"/>
                <a:gd name="T16" fmla="*/ 289 w 400"/>
                <a:gd name="T17" fmla="*/ 112 h 224"/>
                <a:gd name="T18" fmla="*/ 200 w 400"/>
                <a:gd name="T19" fmla="*/ 198 h 224"/>
                <a:gd name="T20" fmla="*/ 200 w 400"/>
                <a:gd name="T21" fmla="*/ 112 h 224"/>
                <a:gd name="T22" fmla="*/ 200 w 400"/>
                <a:gd name="T23" fmla="*/ 69 h 224"/>
                <a:gd name="T24" fmla="*/ 155 w 400"/>
                <a:gd name="T25" fmla="*/ 112 h 224"/>
                <a:gd name="T26" fmla="*/ 200 w 400"/>
                <a:gd name="T27" fmla="*/ 155 h 224"/>
                <a:gd name="T28" fmla="*/ 244 w 400"/>
                <a:gd name="T29" fmla="*/ 112 h 224"/>
                <a:gd name="T30" fmla="*/ 200 w 400"/>
                <a:gd name="T31" fmla="*/ 11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00" h="224">
                  <a:moveTo>
                    <a:pt x="200" y="0"/>
                  </a:moveTo>
                  <a:cubicBezTo>
                    <a:pt x="69" y="0"/>
                    <a:pt x="0" y="97"/>
                    <a:pt x="0" y="112"/>
                  </a:cubicBezTo>
                  <a:cubicBezTo>
                    <a:pt x="0" y="127"/>
                    <a:pt x="69" y="224"/>
                    <a:pt x="200" y="224"/>
                  </a:cubicBezTo>
                  <a:cubicBezTo>
                    <a:pt x="331" y="224"/>
                    <a:pt x="400" y="127"/>
                    <a:pt x="400" y="112"/>
                  </a:cubicBezTo>
                  <a:cubicBezTo>
                    <a:pt x="400" y="97"/>
                    <a:pt x="331" y="0"/>
                    <a:pt x="200" y="0"/>
                  </a:cubicBezTo>
                  <a:close/>
                  <a:moveTo>
                    <a:pt x="200" y="198"/>
                  </a:moveTo>
                  <a:cubicBezTo>
                    <a:pt x="151" y="198"/>
                    <a:pt x="111" y="159"/>
                    <a:pt x="111" y="112"/>
                  </a:cubicBezTo>
                  <a:cubicBezTo>
                    <a:pt x="111" y="64"/>
                    <a:pt x="151" y="26"/>
                    <a:pt x="200" y="26"/>
                  </a:cubicBezTo>
                  <a:cubicBezTo>
                    <a:pt x="249" y="26"/>
                    <a:pt x="289" y="64"/>
                    <a:pt x="289" y="112"/>
                  </a:cubicBezTo>
                  <a:cubicBezTo>
                    <a:pt x="289" y="159"/>
                    <a:pt x="249" y="198"/>
                    <a:pt x="200" y="198"/>
                  </a:cubicBezTo>
                  <a:close/>
                  <a:moveTo>
                    <a:pt x="200" y="112"/>
                  </a:moveTo>
                  <a:cubicBezTo>
                    <a:pt x="192" y="103"/>
                    <a:pt x="213" y="69"/>
                    <a:pt x="200" y="69"/>
                  </a:cubicBezTo>
                  <a:cubicBezTo>
                    <a:pt x="175" y="69"/>
                    <a:pt x="155" y="88"/>
                    <a:pt x="155" y="112"/>
                  </a:cubicBezTo>
                  <a:cubicBezTo>
                    <a:pt x="155" y="136"/>
                    <a:pt x="175" y="155"/>
                    <a:pt x="200" y="155"/>
                  </a:cubicBezTo>
                  <a:cubicBezTo>
                    <a:pt x="224" y="155"/>
                    <a:pt x="244" y="136"/>
                    <a:pt x="244" y="112"/>
                  </a:cubicBezTo>
                  <a:cubicBezTo>
                    <a:pt x="244" y="101"/>
                    <a:pt x="207" y="119"/>
                    <a:pt x="200" y="112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28" name="Group 127"/>
          <p:cNvGrpSpPr>
            <a:grpSpLocks/>
          </p:cNvGrpSpPr>
          <p:nvPr/>
        </p:nvGrpSpPr>
        <p:grpSpPr bwMode="auto">
          <a:xfrm>
            <a:off x="8956676" y="4023830"/>
            <a:ext cx="636587" cy="774699"/>
            <a:chOff x="8734711" y="3085881"/>
            <a:chExt cx="850209" cy="1033860"/>
          </a:xfrm>
        </p:grpSpPr>
        <p:grpSp>
          <p:nvGrpSpPr>
            <p:cNvPr id="129" name="Group 128"/>
            <p:cNvGrpSpPr/>
            <p:nvPr/>
          </p:nvGrpSpPr>
          <p:grpSpPr>
            <a:xfrm rot="16200000">
              <a:off x="8642886" y="3177706"/>
              <a:ext cx="1033860" cy="850209"/>
              <a:chOff x="917663" y="2671970"/>
              <a:chExt cx="1033860" cy="850209"/>
            </a:xfrm>
            <a:solidFill>
              <a:srgbClr val="F39C10">
                <a:lumMod val="50000"/>
              </a:srgbClr>
            </a:solidFill>
          </p:grpSpPr>
          <p:sp>
            <p:nvSpPr>
              <p:cNvPr id="133" name="Rectangle 132"/>
              <p:cNvSpPr/>
              <p:nvPr/>
            </p:nvSpPr>
            <p:spPr>
              <a:xfrm>
                <a:off x="917663" y="2671970"/>
                <a:ext cx="913710" cy="850209"/>
              </a:xfrm>
              <a:prstGeom prst="rect">
                <a:avLst/>
              </a:prstGeom>
              <a:solidFill>
                <a:srgbClr val="F39C10">
                  <a:lumMod val="75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4" name="Isosceles Triangle 133"/>
              <p:cNvSpPr/>
              <p:nvPr/>
            </p:nvSpPr>
            <p:spPr>
              <a:xfrm rot="5400000">
                <a:off x="1785948" y="3035711"/>
                <a:ext cx="208428" cy="122723"/>
              </a:xfrm>
              <a:prstGeom prst="triangle">
                <a:avLst/>
              </a:prstGeom>
              <a:solidFill>
                <a:srgbClr val="F39C10">
                  <a:lumMod val="75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32" name="Freeform 31"/>
            <p:cNvSpPr>
              <a:spLocks noEditPoints="1"/>
            </p:cNvSpPr>
            <p:nvPr/>
          </p:nvSpPr>
          <p:spPr bwMode="auto">
            <a:xfrm>
              <a:off x="9025769" y="3493703"/>
              <a:ext cx="243826" cy="332616"/>
            </a:xfrm>
            <a:custGeom>
              <a:avLst/>
              <a:gdLst>
                <a:gd name="T0" fmla="*/ 90 w 293"/>
                <a:gd name="T1" fmla="*/ 383 h 400"/>
                <a:gd name="T2" fmla="*/ 147 w 293"/>
                <a:gd name="T3" fmla="*/ 400 h 400"/>
                <a:gd name="T4" fmla="*/ 203 w 293"/>
                <a:gd name="T5" fmla="*/ 383 h 400"/>
                <a:gd name="T6" fmla="*/ 203 w 293"/>
                <a:gd name="T7" fmla="*/ 342 h 400"/>
                <a:gd name="T8" fmla="*/ 90 w 293"/>
                <a:gd name="T9" fmla="*/ 342 h 400"/>
                <a:gd name="T10" fmla="*/ 90 w 293"/>
                <a:gd name="T11" fmla="*/ 383 h 400"/>
                <a:gd name="T12" fmla="*/ 201 w 293"/>
                <a:gd name="T13" fmla="*/ 318 h 400"/>
                <a:gd name="T14" fmla="*/ 286 w 293"/>
                <a:gd name="T15" fmla="*/ 116 h 400"/>
                <a:gd name="T16" fmla="*/ 147 w 293"/>
                <a:gd name="T17" fmla="*/ 0 h 400"/>
                <a:gd name="T18" fmla="*/ 7 w 293"/>
                <a:gd name="T19" fmla="*/ 116 h 400"/>
                <a:gd name="T20" fmla="*/ 93 w 293"/>
                <a:gd name="T21" fmla="*/ 318 h 400"/>
                <a:gd name="T22" fmla="*/ 201 w 293"/>
                <a:gd name="T23" fmla="*/ 318 h 400"/>
                <a:gd name="T24" fmla="*/ 50 w 293"/>
                <a:gd name="T25" fmla="*/ 119 h 400"/>
                <a:gd name="T26" fmla="*/ 147 w 293"/>
                <a:gd name="T27" fmla="*/ 41 h 400"/>
                <a:gd name="T28" fmla="*/ 244 w 293"/>
                <a:gd name="T29" fmla="*/ 119 h 400"/>
                <a:gd name="T30" fmla="*/ 208 w 293"/>
                <a:gd name="T31" fmla="*/ 198 h 400"/>
                <a:gd name="T32" fmla="*/ 163 w 293"/>
                <a:gd name="T33" fmla="*/ 283 h 400"/>
                <a:gd name="T34" fmla="*/ 130 w 293"/>
                <a:gd name="T35" fmla="*/ 283 h 400"/>
                <a:gd name="T36" fmla="*/ 86 w 293"/>
                <a:gd name="T37" fmla="*/ 198 h 400"/>
                <a:gd name="T38" fmla="*/ 50 w 293"/>
                <a:gd name="T39" fmla="*/ 119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93" h="400">
                  <a:moveTo>
                    <a:pt x="90" y="383"/>
                  </a:moveTo>
                  <a:cubicBezTo>
                    <a:pt x="106" y="393"/>
                    <a:pt x="125" y="400"/>
                    <a:pt x="147" y="400"/>
                  </a:cubicBezTo>
                  <a:cubicBezTo>
                    <a:pt x="169" y="400"/>
                    <a:pt x="187" y="393"/>
                    <a:pt x="203" y="383"/>
                  </a:cubicBezTo>
                  <a:cubicBezTo>
                    <a:pt x="203" y="342"/>
                    <a:pt x="203" y="342"/>
                    <a:pt x="203" y="342"/>
                  </a:cubicBezTo>
                  <a:cubicBezTo>
                    <a:pt x="90" y="342"/>
                    <a:pt x="90" y="342"/>
                    <a:pt x="90" y="342"/>
                  </a:cubicBezTo>
                  <a:lnTo>
                    <a:pt x="90" y="383"/>
                  </a:lnTo>
                  <a:close/>
                  <a:moveTo>
                    <a:pt x="201" y="318"/>
                  </a:moveTo>
                  <a:cubicBezTo>
                    <a:pt x="201" y="231"/>
                    <a:pt x="293" y="203"/>
                    <a:pt x="286" y="116"/>
                  </a:cubicBezTo>
                  <a:cubicBezTo>
                    <a:pt x="282" y="61"/>
                    <a:pt x="245" y="0"/>
                    <a:pt x="147" y="0"/>
                  </a:cubicBezTo>
                  <a:cubicBezTo>
                    <a:pt x="49" y="0"/>
                    <a:pt x="12" y="61"/>
                    <a:pt x="7" y="116"/>
                  </a:cubicBezTo>
                  <a:cubicBezTo>
                    <a:pt x="0" y="203"/>
                    <a:pt x="93" y="231"/>
                    <a:pt x="93" y="318"/>
                  </a:cubicBezTo>
                  <a:lnTo>
                    <a:pt x="201" y="318"/>
                  </a:lnTo>
                  <a:close/>
                  <a:moveTo>
                    <a:pt x="50" y="119"/>
                  </a:moveTo>
                  <a:cubicBezTo>
                    <a:pt x="54" y="67"/>
                    <a:pt x="89" y="41"/>
                    <a:pt x="147" y="41"/>
                  </a:cubicBezTo>
                  <a:cubicBezTo>
                    <a:pt x="204" y="41"/>
                    <a:pt x="240" y="67"/>
                    <a:pt x="244" y="119"/>
                  </a:cubicBezTo>
                  <a:cubicBezTo>
                    <a:pt x="246" y="148"/>
                    <a:pt x="230" y="167"/>
                    <a:pt x="208" y="198"/>
                  </a:cubicBezTo>
                  <a:cubicBezTo>
                    <a:pt x="192" y="221"/>
                    <a:pt x="172" y="248"/>
                    <a:pt x="163" y="283"/>
                  </a:cubicBezTo>
                  <a:cubicBezTo>
                    <a:pt x="130" y="283"/>
                    <a:pt x="130" y="283"/>
                    <a:pt x="130" y="283"/>
                  </a:cubicBezTo>
                  <a:cubicBezTo>
                    <a:pt x="121" y="248"/>
                    <a:pt x="102" y="221"/>
                    <a:pt x="86" y="198"/>
                  </a:cubicBezTo>
                  <a:cubicBezTo>
                    <a:pt x="64" y="167"/>
                    <a:pt x="47" y="148"/>
                    <a:pt x="50" y="119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35" name="Group 134"/>
          <p:cNvGrpSpPr>
            <a:grpSpLocks/>
          </p:cNvGrpSpPr>
          <p:nvPr/>
        </p:nvGrpSpPr>
        <p:grpSpPr bwMode="auto">
          <a:xfrm>
            <a:off x="10906125" y="3350729"/>
            <a:ext cx="649287" cy="826404"/>
            <a:chOff x="10477513" y="2188811"/>
            <a:chExt cx="864281" cy="1102861"/>
          </a:xfrm>
        </p:grpSpPr>
        <p:grpSp>
          <p:nvGrpSpPr>
            <p:cNvPr id="136" name="Group 135"/>
            <p:cNvGrpSpPr/>
            <p:nvPr/>
          </p:nvGrpSpPr>
          <p:grpSpPr>
            <a:xfrm rot="16200000">
              <a:off x="10392723" y="2273601"/>
              <a:ext cx="1033861" cy="864281"/>
              <a:chOff x="917662" y="2665711"/>
              <a:chExt cx="1033861" cy="864281"/>
            </a:xfrm>
            <a:solidFill>
              <a:srgbClr val="5C5C5C">
                <a:lumMod val="85000"/>
                <a:lumOff val="15000"/>
              </a:srgbClr>
            </a:solidFill>
          </p:grpSpPr>
          <p:sp>
            <p:nvSpPr>
              <p:cNvPr id="140" name="Rectangle 139"/>
              <p:cNvSpPr/>
              <p:nvPr/>
            </p:nvSpPr>
            <p:spPr>
              <a:xfrm>
                <a:off x="917662" y="2665711"/>
                <a:ext cx="913710" cy="864281"/>
              </a:xfrm>
              <a:prstGeom prst="rect">
                <a:avLst/>
              </a:prstGeom>
              <a:solidFill>
                <a:srgbClr val="C0392B">
                  <a:lumMod val="75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1" name="Isosceles Triangle 140"/>
              <p:cNvSpPr/>
              <p:nvPr/>
            </p:nvSpPr>
            <p:spPr>
              <a:xfrm rot="5400000">
                <a:off x="1785948" y="3035711"/>
                <a:ext cx="208428" cy="122723"/>
              </a:xfrm>
              <a:prstGeom prst="triangle">
                <a:avLst/>
              </a:prstGeom>
              <a:solidFill>
                <a:srgbClr val="C0392B">
                  <a:lumMod val="75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37" name="Group 132"/>
            <p:cNvGrpSpPr>
              <a:grpSpLocks/>
            </p:cNvGrpSpPr>
            <p:nvPr/>
          </p:nvGrpSpPr>
          <p:grpSpPr bwMode="auto">
            <a:xfrm>
              <a:off x="10719469" y="2591641"/>
              <a:ext cx="369804" cy="700031"/>
              <a:chOff x="8492542" y="1240025"/>
              <a:chExt cx="369804" cy="700031"/>
            </a:xfrm>
          </p:grpSpPr>
          <p:sp>
            <p:nvSpPr>
              <p:cNvPr id="138" name="Rectangle 1436"/>
              <p:cNvSpPr>
                <a:spLocks noChangeArrowheads="1"/>
              </p:cNvSpPr>
              <p:nvPr/>
            </p:nvSpPr>
            <p:spPr bwMode="auto">
              <a:xfrm>
                <a:off x="8658381" y="1508782"/>
                <a:ext cx="87" cy="4312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marL="0" marR="0" lvl="0" indent="0" algn="ctr" defTabSz="6858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1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  <p:sp>
            <p:nvSpPr>
              <p:cNvPr id="139" name="Freeform 21"/>
              <p:cNvSpPr>
                <a:spLocks noEditPoints="1"/>
              </p:cNvSpPr>
              <p:nvPr/>
            </p:nvSpPr>
            <p:spPr bwMode="auto">
              <a:xfrm>
                <a:off x="8492542" y="1240025"/>
                <a:ext cx="369804" cy="377105"/>
              </a:xfrm>
              <a:custGeom>
                <a:avLst/>
                <a:gdLst>
                  <a:gd name="T0" fmla="*/ 222 w 363"/>
                  <a:gd name="T1" fmla="*/ 242 h 372"/>
                  <a:gd name="T2" fmla="*/ 348 w 363"/>
                  <a:gd name="T3" fmla="*/ 23 h 372"/>
                  <a:gd name="T4" fmla="*/ 345 w 363"/>
                  <a:gd name="T5" fmla="*/ 18 h 372"/>
                  <a:gd name="T6" fmla="*/ 340 w 363"/>
                  <a:gd name="T7" fmla="*/ 16 h 372"/>
                  <a:gd name="T8" fmla="*/ 127 w 363"/>
                  <a:gd name="T9" fmla="*/ 144 h 372"/>
                  <a:gd name="T10" fmla="*/ 7 w 363"/>
                  <a:gd name="T11" fmla="*/ 246 h 372"/>
                  <a:gd name="T12" fmla="*/ 25 w 363"/>
                  <a:gd name="T13" fmla="*/ 265 h 372"/>
                  <a:gd name="T14" fmla="*/ 68 w 363"/>
                  <a:gd name="T15" fmla="*/ 249 h 372"/>
                  <a:gd name="T16" fmla="*/ 120 w 363"/>
                  <a:gd name="T17" fmla="*/ 302 h 372"/>
                  <a:gd name="T18" fmla="*/ 104 w 363"/>
                  <a:gd name="T19" fmla="*/ 346 h 372"/>
                  <a:gd name="T20" fmla="*/ 123 w 363"/>
                  <a:gd name="T21" fmla="*/ 364 h 372"/>
                  <a:gd name="T22" fmla="*/ 222 w 363"/>
                  <a:gd name="T23" fmla="*/ 242 h 372"/>
                  <a:gd name="T24" fmla="*/ 242 w 363"/>
                  <a:gd name="T25" fmla="*/ 124 h 372"/>
                  <a:gd name="T26" fmla="*/ 242 w 363"/>
                  <a:gd name="T27" fmla="*/ 79 h 372"/>
                  <a:gd name="T28" fmla="*/ 286 w 363"/>
                  <a:gd name="T29" fmla="*/ 79 h 372"/>
                  <a:gd name="T30" fmla="*/ 286 w 363"/>
                  <a:gd name="T31" fmla="*/ 124 h 372"/>
                  <a:gd name="T32" fmla="*/ 242 w 363"/>
                  <a:gd name="T33" fmla="*/ 124 h 3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63" h="372">
                    <a:moveTo>
                      <a:pt x="222" y="242"/>
                    </a:moveTo>
                    <a:cubicBezTo>
                      <a:pt x="222" y="242"/>
                      <a:pt x="363" y="140"/>
                      <a:pt x="348" y="23"/>
                    </a:cubicBezTo>
                    <a:cubicBezTo>
                      <a:pt x="347" y="21"/>
                      <a:pt x="346" y="19"/>
                      <a:pt x="345" y="18"/>
                    </a:cubicBezTo>
                    <a:cubicBezTo>
                      <a:pt x="344" y="17"/>
                      <a:pt x="343" y="16"/>
                      <a:pt x="340" y="16"/>
                    </a:cubicBezTo>
                    <a:cubicBezTo>
                      <a:pt x="226" y="0"/>
                      <a:pt x="127" y="144"/>
                      <a:pt x="127" y="144"/>
                    </a:cubicBezTo>
                    <a:cubicBezTo>
                      <a:pt x="40" y="134"/>
                      <a:pt x="46" y="151"/>
                      <a:pt x="7" y="246"/>
                    </a:cubicBezTo>
                    <a:cubicBezTo>
                      <a:pt x="0" y="264"/>
                      <a:pt x="12" y="270"/>
                      <a:pt x="25" y="265"/>
                    </a:cubicBezTo>
                    <a:cubicBezTo>
                      <a:pt x="39" y="260"/>
                      <a:pt x="68" y="249"/>
                      <a:pt x="68" y="249"/>
                    </a:cubicBezTo>
                    <a:cubicBezTo>
                      <a:pt x="120" y="302"/>
                      <a:pt x="120" y="302"/>
                      <a:pt x="120" y="302"/>
                    </a:cubicBezTo>
                    <a:cubicBezTo>
                      <a:pt x="120" y="302"/>
                      <a:pt x="109" y="332"/>
                      <a:pt x="104" y="346"/>
                    </a:cubicBezTo>
                    <a:cubicBezTo>
                      <a:pt x="99" y="359"/>
                      <a:pt x="105" y="372"/>
                      <a:pt x="123" y="364"/>
                    </a:cubicBezTo>
                    <a:cubicBezTo>
                      <a:pt x="215" y="324"/>
                      <a:pt x="232" y="330"/>
                      <a:pt x="222" y="242"/>
                    </a:cubicBezTo>
                    <a:close/>
                    <a:moveTo>
                      <a:pt x="242" y="124"/>
                    </a:moveTo>
                    <a:cubicBezTo>
                      <a:pt x="230" y="111"/>
                      <a:pt x="230" y="91"/>
                      <a:pt x="242" y="79"/>
                    </a:cubicBezTo>
                    <a:cubicBezTo>
                      <a:pt x="254" y="67"/>
                      <a:pt x="274" y="67"/>
                      <a:pt x="286" y="79"/>
                    </a:cubicBezTo>
                    <a:cubicBezTo>
                      <a:pt x="297" y="91"/>
                      <a:pt x="297" y="111"/>
                      <a:pt x="286" y="124"/>
                    </a:cubicBezTo>
                    <a:cubicBezTo>
                      <a:pt x="274" y="136"/>
                      <a:pt x="254" y="136"/>
                      <a:pt x="242" y="124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>
                <a:noFill/>
              </a:ln>
            </p:spPr>
            <p:txBody>
              <a:bodyPr lIns="68580" tIns="34290" rIns="68580" bIns="3429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 dirty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</a:endParaRPr>
              </a:p>
            </p:txBody>
          </p:sp>
        </p:grpSp>
      </p:grpSp>
      <p:sp>
        <p:nvSpPr>
          <p:cNvPr id="142" name="Rectangle 141"/>
          <p:cNvSpPr/>
          <p:nvPr/>
        </p:nvSpPr>
        <p:spPr>
          <a:xfrm>
            <a:off x="5697539" y="1417009"/>
            <a:ext cx="4062413" cy="487506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Рекомендации и заключение</a:t>
            </a:r>
          </a:p>
        </p:txBody>
      </p:sp>
      <p:grpSp>
        <p:nvGrpSpPr>
          <p:cNvPr id="143" name="Group 142"/>
          <p:cNvGrpSpPr>
            <a:grpSpLocks/>
          </p:cNvGrpSpPr>
          <p:nvPr/>
        </p:nvGrpSpPr>
        <p:grpSpPr bwMode="auto">
          <a:xfrm>
            <a:off x="7319966" y="1886729"/>
            <a:ext cx="1079500" cy="44450"/>
            <a:chOff x="4616262" y="2307771"/>
            <a:chExt cx="2349876" cy="58058"/>
          </a:xfrm>
        </p:grpSpPr>
        <p:sp>
          <p:nvSpPr>
            <p:cNvPr id="144" name="Rectangle 143"/>
            <p:cNvSpPr/>
            <p:nvPr/>
          </p:nvSpPr>
          <p:spPr>
            <a:xfrm>
              <a:off x="4616262" y="2307771"/>
              <a:ext cx="1174938" cy="58058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3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5" name="Rectangle 144"/>
            <p:cNvSpPr/>
            <p:nvPr/>
          </p:nvSpPr>
          <p:spPr>
            <a:xfrm>
              <a:off x="5791200" y="2307771"/>
              <a:ext cx="1174938" cy="58058"/>
            </a:xfrm>
            <a:prstGeom prst="rect">
              <a:avLst/>
            </a:prstGeom>
            <a:solidFill>
              <a:schemeClr val="accent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3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64" name="Rectangle 163"/>
          <p:cNvSpPr/>
          <p:nvPr/>
        </p:nvSpPr>
        <p:spPr>
          <a:xfrm>
            <a:off x="191942" y="1652112"/>
            <a:ext cx="319339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>
                <a:latin typeface="+mj-lt"/>
                <a:ea typeface="Calibri" panose="020F0502020204030204" pitchFamily="34" charset="0"/>
              </a:rPr>
              <a:t>«Необходимы политическая твердость, решительность и </a:t>
            </a:r>
            <a:r>
              <a:rPr lang="ru-RU" i="1" dirty="0" err="1">
                <a:latin typeface="+mj-lt"/>
                <a:ea typeface="Calibri" panose="020F0502020204030204" pitchFamily="34" charset="0"/>
              </a:rPr>
              <a:t>амбициозность</a:t>
            </a:r>
            <a:r>
              <a:rPr lang="ru-RU" i="1" dirty="0">
                <a:latin typeface="+mj-lt"/>
                <a:ea typeface="Calibri" panose="020F0502020204030204" pitchFamily="34" charset="0"/>
              </a:rPr>
              <a:t>, чтобы сообща превратить изменение климата из «величайшего общего вызова, стоящего перед человечеством сегодня, в величайшую возможность для общего прогресса на пути к устойчивому будущему»</a:t>
            </a:r>
          </a:p>
          <a:p>
            <a:endParaRPr lang="ru-RU" dirty="0">
              <a:latin typeface="+mj-lt"/>
              <a:ea typeface="Calibri" panose="020F0502020204030204" pitchFamily="34" charset="0"/>
            </a:endParaRPr>
          </a:p>
          <a:p>
            <a:r>
              <a:rPr lang="ru-RU" dirty="0">
                <a:latin typeface="+mj-lt"/>
                <a:ea typeface="Calibri" panose="020F0502020204030204" pitchFamily="34" charset="0"/>
              </a:rPr>
              <a:t>Пан Ги Мун, генеральный секретарь ООН</a:t>
            </a:r>
            <a:endParaRPr lang="ru-RU" i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76187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9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9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9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9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" presetClass="entr" presetSubtype="1" fill="hold" nodeType="withEffect">
                                  <p:stCondLst>
                                    <p:cond delay="9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1" fill="hold" nodeType="withEffect">
                                  <p:stCondLst>
                                    <p:cond delay="9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1" fill="hold" nodeType="withEffect">
                                  <p:stCondLst>
                                    <p:cond delay="9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1" fill="hold" nodeType="withEffect">
                                  <p:stCondLst>
                                    <p:cond delay="9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0"/>
                            </p:stCondLst>
                            <p:childTnLst>
                              <p:par>
                                <p:cTn id="7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" grpId="0"/>
      <p:bldP spid="110" grpId="0"/>
      <p:bldP spid="111" grpId="0"/>
      <p:bldP spid="112" grpId="0"/>
      <p:bldP spid="11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413</TotalTime>
  <Words>602</Words>
  <Application>Microsoft Macintosh PowerPoint</Application>
  <PresentationFormat>Широкоэкранный</PresentationFormat>
  <Paragraphs>74</Paragraphs>
  <Slides>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Wingdings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sorokinvk@gmail.com</dc:creator>
  <cp:lastModifiedBy>Vladislav Kiselev</cp:lastModifiedBy>
  <cp:revision>80</cp:revision>
  <dcterms:created xsi:type="dcterms:W3CDTF">2020-11-12T13:13:29Z</dcterms:created>
  <dcterms:modified xsi:type="dcterms:W3CDTF">2020-11-12T23:55:44Z</dcterms:modified>
</cp:coreProperties>
</file>