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EA7DAE-83D6-4373-8710-328E050D8DBC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6_2" csCatId="accent6" phldr="1"/>
      <dgm:spPr/>
    </dgm:pt>
    <dgm:pt modelId="{DA31FD5A-D516-46D9-9E12-1B9BE078AE50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Рынок «зеленого» финансирования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- это быстрорастущий и перспективный сегмент мирового финансового рынка. </a:t>
          </a:r>
        </a:p>
      </dgm:t>
    </dgm:pt>
    <dgm:pt modelId="{0E545DA3-F5BB-4622-B234-B0B2798D5281}" type="parTrans" cxnId="{C91E5492-5621-4FEF-A5F3-A083B32C3437}">
      <dgm:prSet/>
      <dgm:spPr/>
      <dgm:t>
        <a:bodyPr/>
        <a:lstStyle/>
        <a:p>
          <a:endParaRPr lang="ru-RU"/>
        </a:p>
      </dgm:t>
    </dgm:pt>
    <dgm:pt modelId="{7CC08259-5CF3-4567-AB89-3978816B4C24}" type="sibTrans" cxnId="{C91E5492-5621-4FEF-A5F3-A083B32C3437}">
      <dgm:prSet/>
      <dgm:spPr/>
      <dgm:t>
        <a:bodyPr/>
        <a:lstStyle/>
        <a:p>
          <a:endParaRPr lang="ru-RU"/>
        </a:p>
      </dgm:t>
    </dgm:pt>
    <dgm:pt modelId="{5B4F700A-55FA-4FB0-9489-DC880A02AE70}">
      <dgm:prSet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По состоянию на первое полугодие 2020 года 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рынок «зеленых» облигаций составляет 125 миллиардов долларов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а весь рынок климатических облигаций составляет более 29 миллиардов долларов. (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Climate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Bonds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Initiative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2020)</a:t>
          </a:r>
        </a:p>
      </dgm:t>
    </dgm:pt>
    <dgm:pt modelId="{CF2D086E-CBB8-472E-B21D-C027749EC84E}" type="parTrans" cxnId="{EB701651-4657-4576-9B1E-659B438AB6B4}">
      <dgm:prSet/>
      <dgm:spPr/>
      <dgm:t>
        <a:bodyPr/>
        <a:lstStyle/>
        <a:p>
          <a:endParaRPr lang="ru-RU"/>
        </a:p>
      </dgm:t>
    </dgm:pt>
    <dgm:pt modelId="{1664D7B3-CE6D-4894-8F65-C85415CFEEC5}" type="sibTrans" cxnId="{EB701651-4657-4576-9B1E-659B438AB6B4}">
      <dgm:prSet/>
      <dgm:spPr/>
      <dgm:t>
        <a:bodyPr/>
        <a:lstStyle/>
        <a:p>
          <a:endParaRPr lang="ru-RU"/>
        </a:p>
      </dgm:t>
    </dgm:pt>
    <dgm:pt modelId="{2BA4FE5F-33CC-410B-BF30-A901DD9D0D7A}">
      <dgm:prSet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Согласно прогнозу S&amp;P, переход к более чистой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низкоуглеродной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экономике может 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занять 15 лет и потребовать 16,5 трлн долларов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. (S&amp;P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Global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Ratings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2016 г.)</a:t>
          </a:r>
        </a:p>
      </dgm:t>
    </dgm:pt>
    <dgm:pt modelId="{D066FFEB-7798-4FFF-B425-7A6CFE1EFCBA}" type="parTrans" cxnId="{92CAE693-6C0B-4394-B0A5-5B7B22EF511E}">
      <dgm:prSet/>
      <dgm:spPr/>
      <dgm:t>
        <a:bodyPr/>
        <a:lstStyle/>
        <a:p>
          <a:endParaRPr lang="ru-RU"/>
        </a:p>
      </dgm:t>
    </dgm:pt>
    <dgm:pt modelId="{683F9116-E9C2-4DEE-A391-C4A8B9318A47}" type="sibTrans" cxnId="{92CAE693-6C0B-4394-B0A5-5B7B22EF511E}">
      <dgm:prSet/>
      <dgm:spPr/>
      <dgm:t>
        <a:bodyPr/>
        <a:lstStyle/>
        <a:p>
          <a:endParaRPr lang="ru-RU"/>
        </a:p>
      </dgm:t>
    </dgm:pt>
    <dgm:pt modelId="{DA6FC830-5B22-4477-B53C-22A12335B2D1}" type="pres">
      <dgm:prSet presAssocID="{B6EA7DAE-83D6-4373-8710-328E050D8DBC}" presName="linearFlow" presStyleCnt="0">
        <dgm:presLayoutVars>
          <dgm:dir/>
          <dgm:resizeHandles val="exact"/>
        </dgm:presLayoutVars>
      </dgm:prSet>
      <dgm:spPr/>
    </dgm:pt>
    <dgm:pt modelId="{9333C00D-52C5-46BE-990E-EB0E504785FC}" type="pres">
      <dgm:prSet presAssocID="{DA31FD5A-D516-46D9-9E12-1B9BE078AE50}" presName="comp" presStyleCnt="0"/>
      <dgm:spPr/>
    </dgm:pt>
    <dgm:pt modelId="{A640713A-963C-4685-925F-432307268CC6}" type="pres">
      <dgm:prSet presAssocID="{DA31FD5A-D516-46D9-9E12-1B9BE078AE50}" presName="rect2" presStyleLbl="node1" presStyleIdx="0" presStyleCnt="3">
        <dgm:presLayoutVars>
          <dgm:bulletEnabled val="1"/>
        </dgm:presLayoutVars>
      </dgm:prSet>
      <dgm:spPr/>
    </dgm:pt>
    <dgm:pt modelId="{9B0D8BA1-0B0A-4DE0-8FCC-0A9524187AD5}" type="pres">
      <dgm:prSet presAssocID="{DA31FD5A-D516-46D9-9E12-1B9BE078AE50}" presName="rect1" presStyleLbl="lnNode1" presStyleIdx="0" presStyleCnt="3"/>
      <dgm:spPr/>
    </dgm:pt>
    <dgm:pt modelId="{99F1CC41-676E-4764-BD13-379E40CB52D3}" type="pres">
      <dgm:prSet presAssocID="{7CC08259-5CF3-4567-AB89-3978816B4C24}" presName="sibTrans" presStyleCnt="0"/>
      <dgm:spPr/>
    </dgm:pt>
    <dgm:pt modelId="{0F0F1279-5AA4-44DA-9215-032AC0910424}" type="pres">
      <dgm:prSet presAssocID="{5B4F700A-55FA-4FB0-9489-DC880A02AE70}" presName="comp" presStyleCnt="0"/>
      <dgm:spPr/>
    </dgm:pt>
    <dgm:pt modelId="{19CBDE13-CCF2-45E5-9396-35351AD1ACE3}" type="pres">
      <dgm:prSet presAssocID="{5B4F700A-55FA-4FB0-9489-DC880A02AE70}" presName="rect2" presStyleLbl="node1" presStyleIdx="1" presStyleCnt="3">
        <dgm:presLayoutVars>
          <dgm:bulletEnabled val="1"/>
        </dgm:presLayoutVars>
      </dgm:prSet>
      <dgm:spPr/>
    </dgm:pt>
    <dgm:pt modelId="{149AE566-CDDD-43DE-8106-F743B86618B2}" type="pres">
      <dgm:prSet presAssocID="{5B4F700A-55FA-4FB0-9489-DC880A02AE70}" presName="rect1" presStyleLbl="lnNode1" presStyleIdx="1" presStyleCnt="3"/>
      <dgm:spPr/>
    </dgm:pt>
    <dgm:pt modelId="{48EFC56B-73CA-40A3-AE6C-7B956B0609C2}" type="pres">
      <dgm:prSet presAssocID="{1664D7B3-CE6D-4894-8F65-C85415CFEEC5}" presName="sibTrans" presStyleCnt="0"/>
      <dgm:spPr/>
    </dgm:pt>
    <dgm:pt modelId="{1DEF35D2-DB7A-4127-86C0-4CEDE6469EAD}" type="pres">
      <dgm:prSet presAssocID="{2BA4FE5F-33CC-410B-BF30-A901DD9D0D7A}" presName="comp" presStyleCnt="0"/>
      <dgm:spPr/>
    </dgm:pt>
    <dgm:pt modelId="{975A12F4-6D9F-4A98-BCDF-79CA3D4778F3}" type="pres">
      <dgm:prSet presAssocID="{2BA4FE5F-33CC-410B-BF30-A901DD9D0D7A}" presName="rect2" presStyleLbl="node1" presStyleIdx="2" presStyleCnt="3">
        <dgm:presLayoutVars>
          <dgm:bulletEnabled val="1"/>
        </dgm:presLayoutVars>
      </dgm:prSet>
      <dgm:spPr/>
    </dgm:pt>
    <dgm:pt modelId="{B5ED1291-71F4-4F93-A637-3AA8BDECB72B}" type="pres">
      <dgm:prSet presAssocID="{2BA4FE5F-33CC-410B-BF30-A901DD9D0D7A}" presName="rect1" presStyleLbl="lnNode1" presStyleIdx="2" presStyleCnt="3"/>
      <dgm:spPr/>
    </dgm:pt>
  </dgm:ptLst>
  <dgm:cxnLst>
    <dgm:cxn modelId="{6AEA5018-C1DE-42F8-947D-B1454A8AD966}" type="presOf" srcId="{B6EA7DAE-83D6-4373-8710-328E050D8DBC}" destId="{DA6FC830-5B22-4477-B53C-22A12335B2D1}" srcOrd="0" destOrd="0" presId="urn:microsoft.com/office/officeart/2008/layout/AlternatingPictureBlocks"/>
    <dgm:cxn modelId="{E146751C-6E3F-495F-952C-18F593F63270}" type="presOf" srcId="{DA31FD5A-D516-46D9-9E12-1B9BE078AE50}" destId="{A640713A-963C-4685-925F-432307268CC6}" srcOrd="0" destOrd="0" presId="urn:microsoft.com/office/officeart/2008/layout/AlternatingPictureBlocks"/>
    <dgm:cxn modelId="{EB701651-4657-4576-9B1E-659B438AB6B4}" srcId="{B6EA7DAE-83D6-4373-8710-328E050D8DBC}" destId="{5B4F700A-55FA-4FB0-9489-DC880A02AE70}" srcOrd="1" destOrd="0" parTransId="{CF2D086E-CBB8-472E-B21D-C027749EC84E}" sibTransId="{1664D7B3-CE6D-4894-8F65-C85415CFEEC5}"/>
    <dgm:cxn modelId="{C91E5492-5621-4FEF-A5F3-A083B32C3437}" srcId="{B6EA7DAE-83D6-4373-8710-328E050D8DBC}" destId="{DA31FD5A-D516-46D9-9E12-1B9BE078AE50}" srcOrd="0" destOrd="0" parTransId="{0E545DA3-F5BB-4622-B234-B0B2798D5281}" sibTransId="{7CC08259-5CF3-4567-AB89-3978816B4C24}"/>
    <dgm:cxn modelId="{92CAE693-6C0B-4394-B0A5-5B7B22EF511E}" srcId="{B6EA7DAE-83D6-4373-8710-328E050D8DBC}" destId="{2BA4FE5F-33CC-410B-BF30-A901DD9D0D7A}" srcOrd="2" destOrd="0" parTransId="{D066FFEB-7798-4FFF-B425-7A6CFE1EFCBA}" sibTransId="{683F9116-E9C2-4DEE-A391-C4A8B9318A47}"/>
    <dgm:cxn modelId="{6C75F994-9B81-40D9-BD9C-F21A0E978071}" type="presOf" srcId="{2BA4FE5F-33CC-410B-BF30-A901DD9D0D7A}" destId="{975A12F4-6D9F-4A98-BCDF-79CA3D4778F3}" srcOrd="0" destOrd="0" presId="urn:microsoft.com/office/officeart/2008/layout/AlternatingPictureBlocks"/>
    <dgm:cxn modelId="{D32731A5-F61E-4F34-89EA-34472E630EEB}" type="presOf" srcId="{5B4F700A-55FA-4FB0-9489-DC880A02AE70}" destId="{19CBDE13-CCF2-45E5-9396-35351AD1ACE3}" srcOrd="0" destOrd="0" presId="urn:microsoft.com/office/officeart/2008/layout/AlternatingPictureBlocks"/>
    <dgm:cxn modelId="{CECF3A42-A178-42E3-81CC-EDC1E3645C7F}" type="presParOf" srcId="{DA6FC830-5B22-4477-B53C-22A12335B2D1}" destId="{9333C00D-52C5-46BE-990E-EB0E504785FC}" srcOrd="0" destOrd="0" presId="urn:microsoft.com/office/officeart/2008/layout/AlternatingPictureBlocks"/>
    <dgm:cxn modelId="{E9DA22F8-07D8-4D0B-AD4D-A6971DB1B9DA}" type="presParOf" srcId="{9333C00D-52C5-46BE-990E-EB0E504785FC}" destId="{A640713A-963C-4685-925F-432307268CC6}" srcOrd="0" destOrd="0" presId="urn:microsoft.com/office/officeart/2008/layout/AlternatingPictureBlocks"/>
    <dgm:cxn modelId="{4F9B8EC6-7902-4D07-9AF6-1B8D2A6B40DD}" type="presParOf" srcId="{9333C00D-52C5-46BE-990E-EB0E504785FC}" destId="{9B0D8BA1-0B0A-4DE0-8FCC-0A9524187AD5}" srcOrd="1" destOrd="0" presId="urn:microsoft.com/office/officeart/2008/layout/AlternatingPictureBlocks"/>
    <dgm:cxn modelId="{7B1C9B74-0AB5-42D9-AF11-FA07F36405D1}" type="presParOf" srcId="{DA6FC830-5B22-4477-B53C-22A12335B2D1}" destId="{99F1CC41-676E-4764-BD13-379E40CB52D3}" srcOrd="1" destOrd="0" presId="urn:microsoft.com/office/officeart/2008/layout/AlternatingPictureBlocks"/>
    <dgm:cxn modelId="{B3F15AEB-3EB4-45C0-8347-6522E6775183}" type="presParOf" srcId="{DA6FC830-5B22-4477-B53C-22A12335B2D1}" destId="{0F0F1279-5AA4-44DA-9215-032AC0910424}" srcOrd="2" destOrd="0" presId="urn:microsoft.com/office/officeart/2008/layout/AlternatingPictureBlocks"/>
    <dgm:cxn modelId="{0E72D3CB-1F54-4572-942A-5D91BCCDA28D}" type="presParOf" srcId="{0F0F1279-5AA4-44DA-9215-032AC0910424}" destId="{19CBDE13-CCF2-45E5-9396-35351AD1ACE3}" srcOrd="0" destOrd="0" presId="urn:microsoft.com/office/officeart/2008/layout/AlternatingPictureBlocks"/>
    <dgm:cxn modelId="{38127FD3-7404-4A7E-9B49-1BD183DD916F}" type="presParOf" srcId="{0F0F1279-5AA4-44DA-9215-032AC0910424}" destId="{149AE566-CDDD-43DE-8106-F743B86618B2}" srcOrd="1" destOrd="0" presId="urn:microsoft.com/office/officeart/2008/layout/AlternatingPictureBlocks"/>
    <dgm:cxn modelId="{C98BB826-2F78-44EB-A677-9983B117321E}" type="presParOf" srcId="{DA6FC830-5B22-4477-B53C-22A12335B2D1}" destId="{48EFC56B-73CA-40A3-AE6C-7B956B0609C2}" srcOrd="3" destOrd="0" presId="urn:microsoft.com/office/officeart/2008/layout/AlternatingPictureBlocks"/>
    <dgm:cxn modelId="{0C50A5C8-C86B-4B23-B2F4-9023DF616F9A}" type="presParOf" srcId="{DA6FC830-5B22-4477-B53C-22A12335B2D1}" destId="{1DEF35D2-DB7A-4127-86C0-4CEDE6469EAD}" srcOrd="4" destOrd="0" presId="urn:microsoft.com/office/officeart/2008/layout/AlternatingPictureBlocks"/>
    <dgm:cxn modelId="{36F69B18-051B-4403-A31E-C11BB3263B3E}" type="presParOf" srcId="{1DEF35D2-DB7A-4127-86C0-4CEDE6469EAD}" destId="{975A12F4-6D9F-4A98-BCDF-79CA3D4778F3}" srcOrd="0" destOrd="0" presId="urn:microsoft.com/office/officeart/2008/layout/AlternatingPictureBlocks"/>
    <dgm:cxn modelId="{7AD6DECD-2AFA-418A-8569-FD6AFE7B43A4}" type="presParOf" srcId="{1DEF35D2-DB7A-4127-86C0-4CEDE6469EAD}" destId="{B5ED1291-71F4-4F93-A637-3AA8BDECB72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576542-955B-4CF3-BCFC-D02D3D2BA893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F60D07E1-2EA6-467F-8624-DF33D4C847B8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 мировой практике банковский сектор занимает сильные позиции в сфере 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«зеленого» финансирования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A73682C5-F687-4182-B5B0-4DEAF1FA6FC3}" type="parTrans" cxnId="{35F5C81A-2887-483F-972C-F52676FB77C5}">
      <dgm:prSet/>
      <dgm:spPr/>
      <dgm:t>
        <a:bodyPr/>
        <a:lstStyle/>
        <a:p>
          <a:endParaRPr lang="ru-RU"/>
        </a:p>
      </dgm:t>
    </dgm:pt>
    <dgm:pt modelId="{E43D107F-8EAC-44B2-A328-F180B0233E02}" type="sibTrans" cxnId="{35F5C81A-2887-483F-972C-F52676FB77C5}">
      <dgm:prSet/>
      <dgm:spPr/>
      <dgm:t>
        <a:bodyPr/>
        <a:lstStyle/>
        <a:p>
          <a:endParaRPr lang="ru-RU"/>
        </a:p>
      </dgm:t>
    </dgm:pt>
    <dgm:pt modelId="{D2135BB9-A85F-479D-8E3D-A25CB3BC0753}">
      <dgm:prSet phldrT="[Текст]" custT="1"/>
      <dgm:spPr/>
      <dgm:t>
        <a:bodyPr/>
        <a:lstStyle/>
        <a:p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Citi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планировал увеличить свой портфель «зеленых» проектов до 100 миллиардов долларов к 2020 году, но цель была достигнута в прошлом году. Его новая стратегия включает в себя цель финансирования окружающей среды на сумму 250 миллиардов долларов </a:t>
          </a:r>
        </a:p>
      </dgm:t>
    </dgm:pt>
    <dgm:pt modelId="{7820260E-2446-4E8E-BE65-23EA550802EA}" type="parTrans" cxnId="{C6C0D8B1-C550-4F41-8BF5-02B6B73559E1}">
      <dgm:prSet/>
      <dgm:spPr/>
      <dgm:t>
        <a:bodyPr/>
        <a:lstStyle/>
        <a:p>
          <a:endParaRPr lang="ru-RU"/>
        </a:p>
      </dgm:t>
    </dgm:pt>
    <dgm:pt modelId="{216322A9-206A-4F16-A771-30B6172DD54D}" type="sibTrans" cxnId="{C6C0D8B1-C550-4F41-8BF5-02B6B73559E1}">
      <dgm:prSet/>
      <dgm:spPr/>
      <dgm:t>
        <a:bodyPr/>
        <a:lstStyle/>
        <a:p>
          <a:endParaRPr lang="ru-RU"/>
        </a:p>
      </dgm:t>
    </dgm:pt>
    <dgm:pt modelId="{25DF12A8-FF55-43D3-987A-A742813E907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Европейский банк реконструкции и развития планировал к 2020 году увеличить долю «зеленых» проектов в портфеле до 40%, однако, финансирование «зеленой» экономики уже в 2019 году достигло 46%</a:t>
          </a:r>
        </a:p>
      </dgm:t>
    </dgm:pt>
    <dgm:pt modelId="{614265A5-C51A-421B-83F5-F7D104AA3337}" type="parTrans" cxnId="{395139F9-C61D-4767-AEE7-3E43281A9A52}">
      <dgm:prSet/>
      <dgm:spPr/>
      <dgm:t>
        <a:bodyPr/>
        <a:lstStyle/>
        <a:p>
          <a:endParaRPr lang="ru-RU"/>
        </a:p>
      </dgm:t>
    </dgm:pt>
    <dgm:pt modelId="{1A57239B-F695-42AF-B575-4DC208C0BB8B}" type="sibTrans" cxnId="{395139F9-C61D-4767-AEE7-3E43281A9A52}">
      <dgm:prSet/>
      <dgm:spPr/>
      <dgm:t>
        <a:bodyPr/>
        <a:lstStyle/>
        <a:p>
          <a:endParaRPr lang="ru-RU"/>
        </a:p>
      </dgm:t>
    </dgm:pt>
    <dgm:pt modelId="{4F508938-C9EF-456E-A82B-ABE836CA1B9E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Если в 2014 году кредиты на сумму более 1 миллиарда долларов предоставили 12 банков, то в 2015 году их количество увеличилось до 20, а в будущем ожидается дальнейшее увеличение</a:t>
          </a:r>
        </a:p>
      </dgm:t>
    </dgm:pt>
    <dgm:pt modelId="{B9574004-62BC-435C-B3D4-21010B793102}" type="parTrans" cxnId="{87E4AAEB-2570-4118-86B4-6DDFACF13DD1}">
      <dgm:prSet/>
      <dgm:spPr/>
      <dgm:t>
        <a:bodyPr/>
        <a:lstStyle/>
        <a:p>
          <a:endParaRPr lang="ru-RU"/>
        </a:p>
      </dgm:t>
    </dgm:pt>
    <dgm:pt modelId="{1B06AB0F-AFDF-4520-A732-63F022589BF6}" type="sibTrans" cxnId="{87E4AAEB-2570-4118-86B4-6DDFACF13DD1}">
      <dgm:prSet/>
      <dgm:spPr/>
      <dgm:t>
        <a:bodyPr/>
        <a:lstStyle/>
        <a:p>
          <a:endParaRPr lang="ru-RU"/>
        </a:p>
      </dgm:t>
    </dgm:pt>
    <dgm:pt modelId="{A76CDD66-9DDD-4361-9A02-3A580B30276E}" type="pres">
      <dgm:prSet presAssocID="{9F576542-955B-4CF3-BCFC-D02D3D2BA893}" presName="Name0" presStyleCnt="0">
        <dgm:presLayoutVars>
          <dgm:chMax val="7"/>
          <dgm:chPref val="7"/>
          <dgm:dir/>
        </dgm:presLayoutVars>
      </dgm:prSet>
      <dgm:spPr/>
    </dgm:pt>
    <dgm:pt modelId="{41741D9B-766D-436C-8F0E-A6C2263DAE34}" type="pres">
      <dgm:prSet presAssocID="{9F576542-955B-4CF3-BCFC-D02D3D2BA893}" presName="Name1" presStyleCnt="0"/>
      <dgm:spPr/>
    </dgm:pt>
    <dgm:pt modelId="{0A0BB3F8-45F1-4DCE-80E5-B52F2C80A9FF}" type="pres">
      <dgm:prSet presAssocID="{9F576542-955B-4CF3-BCFC-D02D3D2BA893}" presName="cycle" presStyleCnt="0"/>
      <dgm:spPr/>
    </dgm:pt>
    <dgm:pt modelId="{550C75F8-476B-4F1D-803B-0CDDFFF5E7BD}" type="pres">
      <dgm:prSet presAssocID="{9F576542-955B-4CF3-BCFC-D02D3D2BA893}" presName="srcNode" presStyleLbl="node1" presStyleIdx="0" presStyleCnt="4"/>
      <dgm:spPr/>
    </dgm:pt>
    <dgm:pt modelId="{32576808-632B-40CB-8CD3-286530170B7A}" type="pres">
      <dgm:prSet presAssocID="{9F576542-955B-4CF3-BCFC-D02D3D2BA893}" presName="conn" presStyleLbl="parChTrans1D2" presStyleIdx="0" presStyleCnt="1"/>
      <dgm:spPr/>
    </dgm:pt>
    <dgm:pt modelId="{FEA470F6-D397-4141-80BD-703AC06989B2}" type="pres">
      <dgm:prSet presAssocID="{9F576542-955B-4CF3-BCFC-D02D3D2BA893}" presName="extraNode" presStyleLbl="node1" presStyleIdx="0" presStyleCnt="4"/>
      <dgm:spPr/>
    </dgm:pt>
    <dgm:pt modelId="{D87FA492-0431-46A4-918E-FC17E3199FCE}" type="pres">
      <dgm:prSet presAssocID="{9F576542-955B-4CF3-BCFC-D02D3D2BA893}" presName="dstNode" presStyleLbl="node1" presStyleIdx="0" presStyleCnt="4"/>
      <dgm:spPr/>
    </dgm:pt>
    <dgm:pt modelId="{F0879295-4EFF-4EED-8BC7-32EB27D392F2}" type="pres">
      <dgm:prSet presAssocID="{F60D07E1-2EA6-467F-8624-DF33D4C847B8}" presName="text_1" presStyleLbl="node1" presStyleIdx="0" presStyleCnt="4">
        <dgm:presLayoutVars>
          <dgm:bulletEnabled val="1"/>
        </dgm:presLayoutVars>
      </dgm:prSet>
      <dgm:spPr/>
    </dgm:pt>
    <dgm:pt modelId="{0B9A4B32-1FBB-4A05-BB87-CAAA219BE58C}" type="pres">
      <dgm:prSet presAssocID="{F60D07E1-2EA6-467F-8624-DF33D4C847B8}" presName="accent_1" presStyleCnt="0"/>
      <dgm:spPr/>
    </dgm:pt>
    <dgm:pt modelId="{F23C058F-68F5-4326-AFE6-FB1D0316A4CE}" type="pres">
      <dgm:prSet presAssocID="{F60D07E1-2EA6-467F-8624-DF33D4C847B8}" presName="accentRepeatNode" presStyleLbl="solidFgAcc1" presStyleIdx="0" presStyleCnt="4"/>
      <dgm:spPr/>
    </dgm:pt>
    <dgm:pt modelId="{5D6BDC14-7DEB-4067-B2A8-E1798F9398A2}" type="pres">
      <dgm:prSet presAssocID="{D2135BB9-A85F-479D-8E3D-A25CB3BC0753}" presName="text_2" presStyleLbl="node1" presStyleIdx="1" presStyleCnt="4">
        <dgm:presLayoutVars>
          <dgm:bulletEnabled val="1"/>
        </dgm:presLayoutVars>
      </dgm:prSet>
      <dgm:spPr/>
    </dgm:pt>
    <dgm:pt modelId="{F5571E6B-A200-4D48-A583-D8E34356AAA9}" type="pres">
      <dgm:prSet presAssocID="{D2135BB9-A85F-479D-8E3D-A25CB3BC0753}" presName="accent_2" presStyleCnt="0"/>
      <dgm:spPr/>
    </dgm:pt>
    <dgm:pt modelId="{C03D9731-50D4-4316-916B-257A586CBAB5}" type="pres">
      <dgm:prSet presAssocID="{D2135BB9-A85F-479D-8E3D-A25CB3BC0753}" presName="accentRepeatNode" presStyleLbl="solidFgAcc1" presStyleIdx="1" presStyleCnt="4"/>
      <dgm:spPr/>
    </dgm:pt>
    <dgm:pt modelId="{5E63DBAA-C5B9-4938-836D-D41C6919DFC4}" type="pres">
      <dgm:prSet presAssocID="{25DF12A8-FF55-43D3-987A-A742813E9072}" presName="text_3" presStyleLbl="node1" presStyleIdx="2" presStyleCnt="4">
        <dgm:presLayoutVars>
          <dgm:bulletEnabled val="1"/>
        </dgm:presLayoutVars>
      </dgm:prSet>
      <dgm:spPr/>
    </dgm:pt>
    <dgm:pt modelId="{3357B06F-E02B-4168-BC0B-C8CFDE296E9C}" type="pres">
      <dgm:prSet presAssocID="{25DF12A8-FF55-43D3-987A-A742813E9072}" presName="accent_3" presStyleCnt="0"/>
      <dgm:spPr/>
    </dgm:pt>
    <dgm:pt modelId="{ADE9FD23-9633-42B5-908C-24F5605788C5}" type="pres">
      <dgm:prSet presAssocID="{25DF12A8-FF55-43D3-987A-A742813E9072}" presName="accentRepeatNode" presStyleLbl="solidFgAcc1" presStyleIdx="2" presStyleCnt="4"/>
      <dgm:spPr/>
    </dgm:pt>
    <dgm:pt modelId="{A77A9558-BA71-486B-B2BB-E9FBD6A41566}" type="pres">
      <dgm:prSet presAssocID="{4F508938-C9EF-456E-A82B-ABE836CA1B9E}" presName="text_4" presStyleLbl="node1" presStyleIdx="3" presStyleCnt="4">
        <dgm:presLayoutVars>
          <dgm:bulletEnabled val="1"/>
        </dgm:presLayoutVars>
      </dgm:prSet>
      <dgm:spPr/>
    </dgm:pt>
    <dgm:pt modelId="{B9F6B4A9-09F0-4E8C-9BBA-F9647C742429}" type="pres">
      <dgm:prSet presAssocID="{4F508938-C9EF-456E-A82B-ABE836CA1B9E}" presName="accent_4" presStyleCnt="0"/>
      <dgm:spPr/>
    </dgm:pt>
    <dgm:pt modelId="{6D291CDB-D215-4539-A1F6-2FA8CBAED871}" type="pres">
      <dgm:prSet presAssocID="{4F508938-C9EF-456E-A82B-ABE836CA1B9E}" presName="accentRepeatNode" presStyleLbl="solidFgAcc1" presStyleIdx="3" presStyleCnt="4"/>
      <dgm:spPr/>
    </dgm:pt>
  </dgm:ptLst>
  <dgm:cxnLst>
    <dgm:cxn modelId="{35F5C81A-2887-483F-972C-F52676FB77C5}" srcId="{9F576542-955B-4CF3-BCFC-D02D3D2BA893}" destId="{F60D07E1-2EA6-467F-8624-DF33D4C847B8}" srcOrd="0" destOrd="0" parTransId="{A73682C5-F687-4182-B5B0-4DEAF1FA6FC3}" sibTransId="{E43D107F-8EAC-44B2-A328-F180B0233E02}"/>
    <dgm:cxn modelId="{56DC4446-7BAF-44BE-B9A3-E5485CFF5282}" type="presOf" srcId="{9F576542-955B-4CF3-BCFC-D02D3D2BA893}" destId="{A76CDD66-9DDD-4361-9A02-3A580B30276E}" srcOrd="0" destOrd="0" presId="urn:microsoft.com/office/officeart/2008/layout/VerticalCurvedList"/>
    <dgm:cxn modelId="{DC50924E-936C-4365-934C-A27F903290AE}" type="presOf" srcId="{25DF12A8-FF55-43D3-987A-A742813E9072}" destId="{5E63DBAA-C5B9-4938-836D-D41C6919DFC4}" srcOrd="0" destOrd="0" presId="urn:microsoft.com/office/officeart/2008/layout/VerticalCurvedList"/>
    <dgm:cxn modelId="{29241577-7308-46BA-A122-AFF1B5D17C16}" type="presOf" srcId="{4F508938-C9EF-456E-A82B-ABE836CA1B9E}" destId="{A77A9558-BA71-486B-B2BB-E9FBD6A41566}" srcOrd="0" destOrd="0" presId="urn:microsoft.com/office/officeart/2008/layout/VerticalCurvedList"/>
    <dgm:cxn modelId="{1D1E489E-3656-40B7-A906-5AC046F9DA4F}" type="presOf" srcId="{D2135BB9-A85F-479D-8E3D-A25CB3BC0753}" destId="{5D6BDC14-7DEB-4067-B2A8-E1798F9398A2}" srcOrd="0" destOrd="0" presId="urn:microsoft.com/office/officeart/2008/layout/VerticalCurvedList"/>
    <dgm:cxn modelId="{855123AA-6220-4046-A159-2BA54D8AC913}" type="presOf" srcId="{E43D107F-8EAC-44B2-A328-F180B0233E02}" destId="{32576808-632B-40CB-8CD3-286530170B7A}" srcOrd="0" destOrd="0" presId="urn:microsoft.com/office/officeart/2008/layout/VerticalCurvedList"/>
    <dgm:cxn modelId="{C6C0D8B1-C550-4F41-8BF5-02B6B73559E1}" srcId="{9F576542-955B-4CF3-BCFC-D02D3D2BA893}" destId="{D2135BB9-A85F-479D-8E3D-A25CB3BC0753}" srcOrd="1" destOrd="0" parTransId="{7820260E-2446-4E8E-BE65-23EA550802EA}" sibTransId="{216322A9-206A-4F16-A771-30B6172DD54D}"/>
    <dgm:cxn modelId="{87E4AAEB-2570-4118-86B4-6DDFACF13DD1}" srcId="{9F576542-955B-4CF3-BCFC-D02D3D2BA893}" destId="{4F508938-C9EF-456E-A82B-ABE836CA1B9E}" srcOrd="3" destOrd="0" parTransId="{B9574004-62BC-435C-B3D4-21010B793102}" sibTransId="{1B06AB0F-AFDF-4520-A732-63F022589BF6}"/>
    <dgm:cxn modelId="{169C17F3-B0E9-4CF5-92F1-143BE2779566}" type="presOf" srcId="{F60D07E1-2EA6-467F-8624-DF33D4C847B8}" destId="{F0879295-4EFF-4EED-8BC7-32EB27D392F2}" srcOrd="0" destOrd="0" presId="urn:microsoft.com/office/officeart/2008/layout/VerticalCurvedList"/>
    <dgm:cxn modelId="{395139F9-C61D-4767-AEE7-3E43281A9A52}" srcId="{9F576542-955B-4CF3-BCFC-D02D3D2BA893}" destId="{25DF12A8-FF55-43D3-987A-A742813E9072}" srcOrd="2" destOrd="0" parTransId="{614265A5-C51A-421B-83F5-F7D104AA3337}" sibTransId="{1A57239B-F695-42AF-B575-4DC208C0BB8B}"/>
    <dgm:cxn modelId="{0383276B-15F5-403B-AD55-E2BF1ECFD252}" type="presParOf" srcId="{A76CDD66-9DDD-4361-9A02-3A580B30276E}" destId="{41741D9B-766D-436C-8F0E-A6C2263DAE34}" srcOrd="0" destOrd="0" presId="urn:microsoft.com/office/officeart/2008/layout/VerticalCurvedList"/>
    <dgm:cxn modelId="{9DD72C50-5596-4BA2-8A1A-F9E02F0E6D9C}" type="presParOf" srcId="{41741D9B-766D-436C-8F0E-A6C2263DAE34}" destId="{0A0BB3F8-45F1-4DCE-80E5-B52F2C80A9FF}" srcOrd="0" destOrd="0" presId="urn:microsoft.com/office/officeart/2008/layout/VerticalCurvedList"/>
    <dgm:cxn modelId="{BE54F3E7-95D3-4FA5-AFEB-59849B769099}" type="presParOf" srcId="{0A0BB3F8-45F1-4DCE-80E5-B52F2C80A9FF}" destId="{550C75F8-476B-4F1D-803B-0CDDFFF5E7BD}" srcOrd="0" destOrd="0" presId="urn:microsoft.com/office/officeart/2008/layout/VerticalCurvedList"/>
    <dgm:cxn modelId="{C7057572-8FE2-4477-BC28-185E6BC832B3}" type="presParOf" srcId="{0A0BB3F8-45F1-4DCE-80E5-B52F2C80A9FF}" destId="{32576808-632B-40CB-8CD3-286530170B7A}" srcOrd="1" destOrd="0" presId="urn:microsoft.com/office/officeart/2008/layout/VerticalCurvedList"/>
    <dgm:cxn modelId="{AB0D5415-98B3-4E51-9991-4F32985EB7A8}" type="presParOf" srcId="{0A0BB3F8-45F1-4DCE-80E5-B52F2C80A9FF}" destId="{FEA470F6-D397-4141-80BD-703AC06989B2}" srcOrd="2" destOrd="0" presId="urn:microsoft.com/office/officeart/2008/layout/VerticalCurvedList"/>
    <dgm:cxn modelId="{B90EAAB5-2204-44FC-BA76-C3B9A15567B8}" type="presParOf" srcId="{0A0BB3F8-45F1-4DCE-80E5-B52F2C80A9FF}" destId="{D87FA492-0431-46A4-918E-FC17E3199FCE}" srcOrd="3" destOrd="0" presId="urn:microsoft.com/office/officeart/2008/layout/VerticalCurvedList"/>
    <dgm:cxn modelId="{90756705-B4B0-4B78-B302-0534DE5AC5DB}" type="presParOf" srcId="{41741D9B-766D-436C-8F0E-A6C2263DAE34}" destId="{F0879295-4EFF-4EED-8BC7-32EB27D392F2}" srcOrd="1" destOrd="0" presId="urn:microsoft.com/office/officeart/2008/layout/VerticalCurvedList"/>
    <dgm:cxn modelId="{306C8C74-54B2-40EF-BFBC-B13C8EDD88E7}" type="presParOf" srcId="{41741D9B-766D-436C-8F0E-A6C2263DAE34}" destId="{0B9A4B32-1FBB-4A05-BB87-CAAA219BE58C}" srcOrd="2" destOrd="0" presId="urn:microsoft.com/office/officeart/2008/layout/VerticalCurvedList"/>
    <dgm:cxn modelId="{82BF8A2D-DD2A-4329-AD34-186B7E10623B}" type="presParOf" srcId="{0B9A4B32-1FBB-4A05-BB87-CAAA219BE58C}" destId="{F23C058F-68F5-4326-AFE6-FB1D0316A4CE}" srcOrd="0" destOrd="0" presId="urn:microsoft.com/office/officeart/2008/layout/VerticalCurvedList"/>
    <dgm:cxn modelId="{CE16D9CE-A7F4-48D9-9A05-FBF638F8FE04}" type="presParOf" srcId="{41741D9B-766D-436C-8F0E-A6C2263DAE34}" destId="{5D6BDC14-7DEB-4067-B2A8-E1798F9398A2}" srcOrd="3" destOrd="0" presId="urn:microsoft.com/office/officeart/2008/layout/VerticalCurvedList"/>
    <dgm:cxn modelId="{BA05F8CF-6A81-4A33-8E8F-5C0E5441F79F}" type="presParOf" srcId="{41741D9B-766D-436C-8F0E-A6C2263DAE34}" destId="{F5571E6B-A200-4D48-A583-D8E34356AAA9}" srcOrd="4" destOrd="0" presId="urn:microsoft.com/office/officeart/2008/layout/VerticalCurvedList"/>
    <dgm:cxn modelId="{D61FC281-0FD6-419E-B28B-72D221CFC4E6}" type="presParOf" srcId="{F5571E6B-A200-4D48-A583-D8E34356AAA9}" destId="{C03D9731-50D4-4316-916B-257A586CBAB5}" srcOrd="0" destOrd="0" presId="urn:microsoft.com/office/officeart/2008/layout/VerticalCurvedList"/>
    <dgm:cxn modelId="{C5DDAA53-8F89-4AD3-B85D-8FCC5A7655B2}" type="presParOf" srcId="{41741D9B-766D-436C-8F0E-A6C2263DAE34}" destId="{5E63DBAA-C5B9-4938-836D-D41C6919DFC4}" srcOrd="5" destOrd="0" presId="urn:microsoft.com/office/officeart/2008/layout/VerticalCurvedList"/>
    <dgm:cxn modelId="{596C7D10-E459-4633-A1B7-0B10E34803C8}" type="presParOf" srcId="{41741D9B-766D-436C-8F0E-A6C2263DAE34}" destId="{3357B06F-E02B-4168-BC0B-C8CFDE296E9C}" srcOrd="6" destOrd="0" presId="urn:microsoft.com/office/officeart/2008/layout/VerticalCurvedList"/>
    <dgm:cxn modelId="{062FDCC1-1F3F-438D-B3C7-F37CA45CA334}" type="presParOf" srcId="{3357B06F-E02B-4168-BC0B-C8CFDE296E9C}" destId="{ADE9FD23-9633-42B5-908C-24F5605788C5}" srcOrd="0" destOrd="0" presId="urn:microsoft.com/office/officeart/2008/layout/VerticalCurvedList"/>
    <dgm:cxn modelId="{03A15960-CBED-4C25-BB08-32464E493101}" type="presParOf" srcId="{41741D9B-766D-436C-8F0E-A6C2263DAE34}" destId="{A77A9558-BA71-486B-B2BB-E9FBD6A41566}" srcOrd="7" destOrd="0" presId="urn:microsoft.com/office/officeart/2008/layout/VerticalCurvedList"/>
    <dgm:cxn modelId="{8D0A5493-3F14-488C-A21C-B681FFE5FF2B}" type="presParOf" srcId="{41741D9B-766D-436C-8F0E-A6C2263DAE34}" destId="{B9F6B4A9-09F0-4E8C-9BBA-F9647C742429}" srcOrd="8" destOrd="0" presId="urn:microsoft.com/office/officeart/2008/layout/VerticalCurvedList"/>
    <dgm:cxn modelId="{6612DCC3-6F9A-4ED4-8301-93208D429AD8}" type="presParOf" srcId="{B9F6B4A9-09F0-4E8C-9BBA-F9647C742429}" destId="{6D291CDB-D215-4539-A1F6-2FA8CBAED87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EAEEB0-0268-4DC1-B7B1-225EB4A1BDE0}" type="doc">
      <dgm:prSet loTypeId="urn:microsoft.com/office/officeart/2005/8/layout/process4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47DE683A-E935-4C30-9ED0-E77425D2300A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В России банковский сектор более развит, чем фондовый рынок</a:t>
          </a:r>
        </a:p>
      </dgm:t>
    </dgm:pt>
    <dgm:pt modelId="{7E688B3D-D56F-47A6-BE25-D37C8951D3FE}" type="parTrans" cxnId="{D7C12FB2-05B0-4701-B0CA-1783044F6BE2}">
      <dgm:prSet/>
      <dgm:spPr/>
      <dgm:t>
        <a:bodyPr/>
        <a:lstStyle/>
        <a:p>
          <a:endParaRPr lang="ru-RU"/>
        </a:p>
      </dgm:t>
    </dgm:pt>
    <dgm:pt modelId="{71B9D7DE-B0B9-4CF4-94F8-D32F57F6641E}" type="sibTrans" cxnId="{D7C12FB2-05B0-4701-B0CA-1783044F6BE2}">
      <dgm:prSet/>
      <dgm:spPr/>
      <dgm:t>
        <a:bodyPr/>
        <a:lstStyle/>
        <a:p>
          <a:endParaRPr lang="ru-RU"/>
        </a:p>
      </dgm:t>
    </dgm:pt>
    <dgm:pt modelId="{318DB479-11AE-4721-A1E8-CA429D116D5A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Основная ликвидность сосредоточена в банковском секторе, есть крупные игроки и широкая филиальная сеть, экспертный и технологический уровень банковского сектора значительно выше, чем в других секторах финансового рынка. </a:t>
          </a:r>
        </a:p>
      </dgm:t>
    </dgm:pt>
    <dgm:pt modelId="{56D88671-5F72-40BC-A8F0-745B1E2ECB4C}" type="parTrans" cxnId="{AD5601CF-24A0-46DF-ACB9-416BF0216674}">
      <dgm:prSet/>
      <dgm:spPr/>
      <dgm:t>
        <a:bodyPr/>
        <a:lstStyle/>
        <a:p>
          <a:endParaRPr lang="ru-RU"/>
        </a:p>
      </dgm:t>
    </dgm:pt>
    <dgm:pt modelId="{7A774A3B-0CB3-4A0F-BF9A-7889D0E0E881}" type="sibTrans" cxnId="{AD5601CF-24A0-46DF-ACB9-416BF0216674}">
      <dgm:prSet/>
      <dgm:spPr/>
      <dgm:t>
        <a:bodyPr/>
        <a:lstStyle/>
        <a:p>
          <a:endParaRPr lang="ru-RU"/>
        </a:p>
      </dgm:t>
    </dgm:pt>
    <dgm:pt modelId="{908CDD86-9E0E-40B0-A8B5-10D8EE27770E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специализированного банковского учреждения</a:t>
          </a:r>
        </a:p>
      </dgm:t>
    </dgm:pt>
    <dgm:pt modelId="{32C4D439-5D84-4780-8CBB-08C02364C08A}" type="parTrans" cxnId="{CC2EA0D8-FB9F-469C-978F-13B7373EF8F7}">
      <dgm:prSet/>
      <dgm:spPr/>
      <dgm:t>
        <a:bodyPr/>
        <a:lstStyle/>
        <a:p>
          <a:endParaRPr lang="ru-RU"/>
        </a:p>
      </dgm:t>
    </dgm:pt>
    <dgm:pt modelId="{436CC630-62B4-4071-A074-886CA925FDFF}" type="sibTrans" cxnId="{CC2EA0D8-FB9F-469C-978F-13B7373EF8F7}">
      <dgm:prSet/>
      <dgm:spPr/>
      <dgm:t>
        <a:bodyPr/>
        <a:lstStyle/>
        <a:p>
          <a:endParaRPr lang="ru-RU"/>
        </a:p>
      </dgm:t>
    </dgm:pt>
    <dgm:pt modelId="{E4E25F30-E0B6-460C-9472-5EA9DCA9DEC5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По мнению Минприроды России, ключевым элементом концепции перехода к «зеленой» экономике является создание специализированного банка «зеленых» инвестиций.</a:t>
          </a:r>
        </a:p>
      </dgm:t>
    </dgm:pt>
    <dgm:pt modelId="{D88F0869-B2F7-43C0-89DF-CA6A105B36CF}" type="parTrans" cxnId="{1AA1B9FB-4C01-4054-BE04-FED5A1998CC7}">
      <dgm:prSet/>
      <dgm:spPr/>
      <dgm:t>
        <a:bodyPr/>
        <a:lstStyle/>
        <a:p>
          <a:endParaRPr lang="ru-RU"/>
        </a:p>
      </dgm:t>
    </dgm:pt>
    <dgm:pt modelId="{52C74CD2-505E-4CD2-A6A6-63A14822332A}" type="sibTrans" cxnId="{1AA1B9FB-4C01-4054-BE04-FED5A1998CC7}">
      <dgm:prSet/>
      <dgm:spPr/>
      <dgm:t>
        <a:bodyPr/>
        <a:lstStyle/>
        <a:p>
          <a:endParaRPr lang="ru-RU"/>
        </a:p>
      </dgm:t>
    </dgm:pt>
    <dgm:pt modelId="{E8EA9AEF-D198-4CDA-B6DE-8EBA3834F544}" type="pres">
      <dgm:prSet presAssocID="{64EAEEB0-0268-4DC1-B7B1-225EB4A1BDE0}" presName="Name0" presStyleCnt="0">
        <dgm:presLayoutVars>
          <dgm:dir/>
          <dgm:animLvl val="lvl"/>
          <dgm:resizeHandles val="exact"/>
        </dgm:presLayoutVars>
      </dgm:prSet>
      <dgm:spPr/>
    </dgm:pt>
    <dgm:pt modelId="{3D7DB790-F57B-4106-8544-317C61548D9A}" type="pres">
      <dgm:prSet presAssocID="{908CDD86-9E0E-40B0-A8B5-10D8EE27770E}" presName="boxAndChildren" presStyleCnt="0"/>
      <dgm:spPr/>
    </dgm:pt>
    <dgm:pt modelId="{012A0EFE-2610-4D7E-B07D-03B3F0C56853}" type="pres">
      <dgm:prSet presAssocID="{908CDD86-9E0E-40B0-A8B5-10D8EE27770E}" presName="parentTextBox" presStyleLbl="node1" presStyleIdx="0" presStyleCnt="2"/>
      <dgm:spPr/>
    </dgm:pt>
    <dgm:pt modelId="{0DC50013-7FF9-4534-B616-2816C529FDBF}" type="pres">
      <dgm:prSet presAssocID="{908CDD86-9E0E-40B0-A8B5-10D8EE27770E}" presName="entireBox" presStyleLbl="node1" presStyleIdx="0" presStyleCnt="2"/>
      <dgm:spPr/>
    </dgm:pt>
    <dgm:pt modelId="{7530AD6B-F3CE-43A2-AE52-C88D39DBC471}" type="pres">
      <dgm:prSet presAssocID="{908CDD86-9E0E-40B0-A8B5-10D8EE27770E}" presName="descendantBox" presStyleCnt="0"/>
      <dgm:spPr/>
    </dgm:pt>
    <dgm:pt modelId="{8A9FAEE5-5710-4044-9372-17677F061897}" type="pres">
      <dgm:prSet presAssocID="{E4E25F30-E0B6-460C-9472-5EA9DCA9DEC5}" presName="childTextBox" presStyleLbl="fgAccFollowNode1" presStyleIdx="0" presStyleCnt="2">
        <dgm:presLayoutVars>
          <dgm:bulletEnabled val="1"/>
        </dgm:presLayoutVars>
      </dgm:prSet>
      <dgm:spPr/>
    </dgm:pt>
    <dgm:pt modelId="{66D9AB5F-84E4-4FFA-BE45-E71E3451B313}" type="pres">
      <dgm:prSet presAssocID="{71B9D7DE-B0B9-4CF4-94F8-D32F57F6641E}" presName="sp" presStyleCnt="0"/>
      <dgm:spPr/>
    </dgm:pt>
    <dgm:pt modelId="{D0150C6D-7BE3-445A-B938-9462E4A1F228}" type="pres">
      <dgm:prSet presAssocID="{47DE683A-E935-4C30-9ED0-E77425D2300A}" presName="arrowAndChildren" presStyleCnt="0"/>
      <dgm:spPr/>
    </dgm:pt>
    <dgm:pt modelId="{54DF8744-7220-4DDD-83D8-A64447B07770}" type="pres">
      <dgm:prSet presAssocID="{47DE683A-E935-4C30-9ED0-E77425D2300A}" presName="parentTextArrow" presStyleLbl="node1" presStyleIdx="0" presStyleCnt="2"/>
      <dgm:spPr/>
    </dgm:pt>
    <dgm:pt modelId="{EBCEDBDF-AE83-463C-9C8B-715646F2B466}" type="pres">
      <dgm:prSet presAssocID="{47DE683A-E935-4C30-9ED0-E77425D2300A}" presName="arrow" presStyleLbl="node1" presStyleIdx="1" presStyleCnt="2"/>
      <dgm:spPr/>
    </dgm:pt>
    <dgm:pt modelId="{ECE87634-8B5A-4FC4-BCBD-61FDDD07753E}" type="pres">
      <dgm:prSet presAssocID="{47DE683A-E935-4C30-9ED0-E77425D2300A}" presName="descendantArrow" presStyleCnt="0"/>
      <dgm:spPr/>
    </dgm:pt>
    <dgm:pt modelId="{53366313-3CCD-4D9A-B9D0-55E0F8FE73FC}" type="pres">
      <dgm:prSet presAssocID="{318DB479-11AE-4721-A1E8-CA429D116D5A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57F2600F-DCFB-4C74-BD8A-0A5645D470E2}" type="presOf" srcId="{908CDD86-9E0E-40B0-A8B5-10D8EE27770E}" destId="{012A0EFE-2610-4D7E-B07D-03B3F0C56853}" srcOrd="0" destOrd="0" presId="urn:microsoft.com/office/officeart/2005/8/layout/process4"/>
    <dgm:cxn modelId="{450C3D6E-9967-4398-94E9-C9C402E14BB4}" type="presOf" srcId="{E4E25F30-E0B6-460C-9472-5EA9DCA9DEC5}" destId="{8A9FAEE5-5710-4044-9372-17677F061897}" srcOrd="0" destOrd="0" presId="urn:microsoft.com/office/officeart/2005/8/layout/process4"/>
    <dgm:cxn modelId="{F10F8D54-B7B6-400C-AEB8-9C5EEF3A4A89}" type="presOf" srcId="{47DE683A-E935-4C30-9ED0-E77425D2300A}" destId="{EBCEDBDF-AE83-463C-9C8B-715646F2B466}" srcOrd="1" destOrd="0" presId="urn:microsoft.com/office/officeart/2005/8/layout/process4"/>
    <dgm:cxn modelId="{4550B98D-2E00-46B8-8EF7-32231B0C387F}" type="presOf" srcId="{64EAEEB0-0268-4DC1-B7B1-225EB4A1BDE0}" destId="{E8EA9AEF-D198-4CDA-B6DE-8EBA3834F544}" srcOrd="0" destOrd="0" presId="urn:microsoft.com/office/officeart/2005/8/layout/process4"/>
    <dgm:cxn modelId="{D7C12FB2-05B0-4701-B0CA-1783044F6BE2}" srcId="{64EAEEB0-0268-4DC1-B7B1-225EB4A1BDE0}" destId="{47DE683A-E935-4C30-9ED0-E77425D2300A}" srcOrd="0" destOrd="0" parTransId="{7E688B3D-D56F-47A6-BE25-D37C8951D3FE}" sibTransId="{71B9D7DE-B0B9-4CF4-94F8-D32F57F6641E}"/>
    <dgm:cxn modelId="{22BB58C7-7DAD-40EA-932C-B5C6412DCF00}" type="presOf" srcId="{908CDD86-9E0E-40B0-A8B5-10D8EE27770E}" destId="{0DC50013-7FF9-4534-B616-2816C529FDBF}" srcOrd="1" destOrd="0" presId="urn:microsoft.com/office/officeart/2005/8/layout/process4"/>
    <dgm:cxn modelId="{DD797FCA-F3E7-4B7E-9BC0-D76BCC704F18}" type="presOf" srcId="{47DE683A-E935-4C30-9ED0-E77425D2300A}" destId="{54DF8744-7220-4DDD-83D8-A64447B07770}" srcOrd="0" destOrd="0" presId="urn:microsoft.com/office/officeart/2005/8/layout/process4"/>
    <dgm:cxn modelId="{AD5601CF-24A0-46DF-ACB9-416BF0216674}" srcId="{47DE683A-E935-4C30-9ED0-E77425D2300A}" destId="{318DB479-11AE-4721-A1E8-CA429D116D5A}" srcOrd="0" destOrd="0" parTransId="{56D88671-5F72-40BC-A8F0-745B1E2ECB4C}" sibTransId="{7A774A3B-0CB3-4A0F-BF9A-7889D0E0E881}"/>
    <dgm:cxn modelId="{CC2EA0D8-FB9F-469C-978F-13B7373EF8F7}" srcId="{64EAEEB0-0268-4DC1-B7B1-225EB4A1BDE0}" destId="{908CDD86-9E0E-40B0-A8B5-10D8EE27770E}" srcOrd="1" destOrd="0" parTransId="{32C4D439-5D84-4780-8CBB-08C02364C08A}" sibTransId="{436CC630-62B4-4071-A074-886CA925FDFF}"/>
    <dgm:cxn modelId="{755197EE-B8F7-49FD-A0FD-FE70334A9D6D}" type="presOf" srcId="{318DB479-11AE-4721-A1E8-CA429D116D5A}" destId="{53366313-3CCD-4D9A-B9D0-55E0F8FE73FC}" srcOrd="0" destOrd="0" presId="urn:microsoft.com/office/officeart/2005/8/layout/process4"/>
    <dgm:cxn modelId="{1AA1B9FB-4C01-4054-BE04-FED5A1998CC7}" srcId="{908CDD86-9E0E-40B0-A8B5-10D8EE27770E}" destId="{E4E25F30-E0B6-460C-9472-5EA9DCA9DEC5}" srcOrd="0" destOrd="0" parTransId="{D88F0869-B2F7-43C0-89DF-CA6A105B36CF}" sibTransId="{52C74CD2-505E-4CD2-A6A6-63A14822332A}"/>
    <dgm:cxn modelId="{54A05C0E-A919-4413-9B2A-1D7489742BCE}" type="presParOf" srcId="{E8EA9AEF-D198-4CDA-B6DE-8EBA3834F544}" destId="{3D7DB790-F57B-4106-8544-317C61548D9A}" srcOrd="0" destOrd="0" presId="urn:microsoft.com/office/officeart/2005/8/layout/process4"/>
    <dgm:cxn modelId="{305CD229-2AE8-4436-B1C4-D5F6D436DA2B}" type="presParOf" srcId="{3D7DB790-F57B-4106-8544-317C61548D9A}" destId="{012A0EFE-2610-4D7E-B07D-03B3F0C56853}" srcOrd="0" destOrd="0" presId="urn:microsoft.com/office/officeart/2005/8/layout/process4"/>
    <dgm:cxn modelId="{A4FA373C-5712-4420-9D9A-3A8D1BA8D8E6}" type="presParOf" srcId="{3D7DB790-F57B-4106-8544-317C61548D9A}" destId="{0DC50013-7FF9-4534-B616-2816C529FDBF}" srcOrd="1" destOrd="0" presId="urn:microsoft.com/office/officeart/2005/8/layout/process4"/>
    <dgm:cxn modelId="{71E9AB28-5AAB-4494-8E9B-EF65BC1EBF6B}" type="presParOf" srcId="{3D7DB790-F57B-4106-8544-317C61548D9A}" destId="{7530AD6B-F3CE-43A2-AE52-C88D39DBC471}" srcOrd="2" destOrd="0" presId="urn:microsoft.com/office/officeart/2005/8/layout/process4"/>
    <dgm:cxn modelId="{5A3F706D-AB75-4341-95AF-EAF774B5601F}" type="presParOf" srcId="{7530AD6B-F3CE-43A2-AE52-C88D39DBC471}" destId="{8A9FAEE5-5710-4044-9372-17677F061897}" srcOrd="0" destOrd="0" presId="urn:microsoft.com/office/officeart/2005/8/layout/process4"/>
    <dgm:cxn modelId="{5CF83F81-126A-46B1-941A-025DE282616B}" type="presParOf" srcId="{E8EA9AEF-D198-4CDA-B6DE-8EBA3834F544}" destId="{66D9AB5F-84E4-4FFA-BE45-E71E3451B313}" srcOrd="1" destOrd="0" presId="urn:microsoft.com/office/officeart/2005/8/layout/process4"/>
    <dgm:cxn modelId="{09D72B33-18C9-4C74-8803-BE43DE8F12D5}" type="presParOf" srcId="{E8EA9AEF-D198-4CDA-B6DE-8EBA3834F544}" destId="{D0150C6D-7BE3-445A-B938-9462E4A1F228}" srcOrd="2" destOrd="0" presId="urn:microsoft.com/office/officeart/2005/8/layout/process4"/>
    <dgm:cxn modelId="{EF25054B-9197-4F27-B3BE-DC3488392DB6}" type="presParOf" srcId="{D0150C6D-7BE3-445A-B938-9462E4A1F228}" destId="{54DF8744-7220-4DDD-83D8-A64447B07770}" srcOrd="0" destOrd="0" presId="urn:microsoft.com/office/officeart/2005/8/layout/process4"/>
    <dgm:cxn modelId="{AC62B509-C3F4-4A54-9BE1-BAE103EDC992}" type="presParOf" srcId="{D0150C6D-7BE3-445A-B938-9462E4A1F228}" destId="{EBCEDBDF-AE83-463C-9C8B-715646F2B466}" srcOrd="1" destOrd="0" presId="urn:microsoft.com/office/officeart/2005/8/layout/process4"/>
    <dgm:cxn modelId="{0F2E2D86-735A-4995-A121-766D8AC4A9D1}" type="presParOf" srcId="{D0150C6D-7BE3-445A-B938-9462E4A1F228}" destId="{ECE87634-8B5A-4FC4-BCBD-61FDDD07753E}" srcOrd="2" destOrd="0" presId="urn:microsoft.com/office/officeart/2005/8/layout/process4"/>
    <dgm:cxn modelId="{1588770F-A310-4EAE-91FF-23D73562E3C2}" type="presParOf" srcId="{ECE87634-8B5A-4FC4-BCBD-61FDDD07753E}" destId="{53366313-3CCD-4D9A-B9D0-55E0F8FE73F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2D1D65-F8DD-45FF-9DCC-98FC63A45733}" type="doc">
      <dgm:prSet loTypeId="urn:microsoft.com/office/officeart/2005/8/layout/matrix1" loCatId="matrix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9C8C86E6-0A48-4722-BF3A-A6117E099C85}">
      <dgm:prSet phldrT="[Текст]" custT="1"/>
      <dgm:spPr/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Зеленый банк</a:t>
          </a:r>
        </a:p>
      </dgm:t>
    </dgm:pt>
    <dgm:pt modelId="{34186A40-FE95-434E-AF4C-766930564AEE}" type="parTrans" cxnId="{F7CCCE00-3EF0-4C79-8B9D-B7D0718D2287}">
      <dgm:prSet/>
      <dgm:spPr/>
      <dgm:t>
        <a:bodyPr/>
        <a:lstStyle/>
        <a:p>
          <a:endParaRPr lang="ru-RU"/>
        </a:p>
      </dgm:t>
    </dgm:pt>
    <dgm:pt modelId="{FD214668-D752-4954-A2BE-507BD5D3D531}" type="sibTrans" cxnId="{F7CCCE00-3EF0-4C79-8B9D-B7D0718D2287}">
      <dgm:prSet/>
      <dgm:spPr/>
      <dgm:t>
        <a:bodyPr/>
        <a:lstStyle/>
        <a:p>
          <a:endParaRPr lang="ru-RU"/>
        </a:p>
      </dgm:t>
    </dgm:pt>
    <dgm:pt modelId="{41428F20-DCB8-41CD-AAD9-8AADC784CD71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Выпуск «зеленых» облигаций - оптимальный и наиболее эффективный способ привлечения финансирования для расширения деятельности банка</a:t>
          </a:r>
        </a:p>
      </dgm:t>
    </dgm:pt>
    <dgm:pt modelId="{2B3A27AB-13B0-4382-94EB-440E16223451}" type="parTrans" cxnId="{AE520E6F-4BCF-4182-9AF5-32F8B9208230}">
      <dgm:prSet/>
      <dgm:spPr/>
      <dgm:t>
        <a:bodyPr/>
        <a:lstStyle/>
        <a:p>
          <a:endParaRPr lang="ru-RU"/>
        </a:p>
      </dgm:t>
    </dgm:pt>
    <dgm:pt modelId="{A93C4183-1E85-4015-BDDF-A0EA5229BA55}" type="sibTrans" cxnId="{AE520E6F-4BCF-4182-9AF5-32F8B9208230}">
      <dgm:prSet/>
      <dgm:spPr/>
      <dgm:t>
        <a:bodyPr/>
        <a:lstStyle/>
        <a:p>
          <a:endParaRPr lang="ru-RU"/>
        </a:p>
      </dgm:t>
    </dgm:pt>
    <dgm:pt modelId="{D6121025-8293-4858-AC26-A2708C73A030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«Зеленый» банк должен иметь полное (100%) государственное участие, поскольку именно такой подход может решить ряд задач</a:t>
          </a:r>
        </a:p>
      </dgm:t>
    </dgm:pt>
    <dgm:pt modelId="{BCC347C4-01C8-4755-A219-49381C008071}" type="parTrans" cxnId="{B1468BA7-CF12-4087-A3A0-DC4135FB8391}">
      <dgm:prSet/>
      <dgm:spPr/>
      <dgm:t>
        <a:bodyPr/>
        <a:lstStyle/>
        <a:p>
          <a:endParaRPr lang="ru-RU"/>
        </a:p>
      </dgm:t>
    </dgm:pt>
    <dgm:pt modelId="{C5D5A24F-2EDE-4A33-8073-01B802D2F431}" type="sibTrans" cxnId="{B1468BA7-CF12-4087-A3A0-DC4135FB8391}">
      <dgm:prSet/>
      <dgm:spPr/>
      <dgm:t>
        <a:bodyPr/>
        <a:lstStyle/>
        <a:p>
          <a:endParaRPr lang="ru-RU"/>
        </a:p>
      </dgm:t>
    </dgm:pt>
    <dgm:pt modelId="{7018CF8E-2A76-4445-BA84-86949EE5D07D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Дальнейшая деятельность «зеленого» банка осуществляется за счет привлечения заемных средств на российском и международном рынках капитала</a:t>
          </a:r>
        </a:p>
      </dgm:t>
    </dgm:pt>
    <dgm:pt modelId="{739FBDBA-D505-4E39-8E86-F5C3B015780E}" type="parTrans" cxnId="{338908A8-B96C-4F6E-ADAB-01B10F0A6189}">
      <dgm:prSet/>
      <dgm:spPr/>
      <dgm:t>
        <a:bodyPr/>
        <a:lstStyle/>
        <a:p>
          <a:endParaRPr lang="ru-RU"/>
        </a:p>
      </dgm:t>
    </dgm:pt>
    <dgm:pt modelId="{6758DF5C-1977-4ED1-B3CC-DFA0B3BC92DA}" type="sibTrans" cxnId="{338908A8-B96C-4F6E-ADAB-01B10F0A6189}">
      <dgm:prSet/>
      <dgm:spPr/>
      <dgm:t>
        <a:bodyPr/>
        <a:lstStyle/>
        <a:p>
          <a:endParaRPr lang="ru-RU"/>
        </a:p>
      </dgm:t>
    </dgm:pt>
    <dgm:pt modelId="{8CD6BD30-7E74-402C-AB17-3099A65C7623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Для решения административных и экономических вопросов и начала работы планируется выделить государственную субсидию на внесение в уставный капитал банка в размере 50-70 млрд рублей</a:t>
          </a:r>
        </a:p>
      </dgm:t>
    </dgm:pt>
    <dgm:pt modelId="{3EA3F88E-C1C0-46C2-B295-A99738018738}" type="parTrans" cxnId="{B9F43431-952C-4E86-A6D4-55BAE35D614D}">
      <dgm:prSet/>
      <dgm:spPr/>
      <dgm:t>
        <a:bodyPr/>
        <a:lstStyle/>
        <a:p>
          <a:endParaRPr lang="ru-RU"/>
        </a:p>
      </dgm:t>
    </dgm:pt>
    <dgm:pt modelId="{AECD08F0-434E-4DF4-816F-56AE85CF3153}" type="sibTrans" cxnId="{B9F43431-952C-4E86-A6D4-55BAE35D614D}">
      <dgm:prSet/>
      <dgm:spPr/>
      <dgm:t>
        <a:bodyPr/>
        <a:lstStyle/>
        <a:p>
          <a:endParaRPr lang="ru-RU"/>
        </a:p>
      </dgm:t>
    </dgm:pt>
    <dgm:pt modelId="{A4968097-15C3-439E-A2BD-E5FFC2B9E8EA}" type="pres">
      <dgm:prSet presAssocID="{332D1D65-F8DD-45FF-9DCC-98FC63A4573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9A578A-1C25-45EB-97EC-51F382A63299}" type="pres">
      <dgm:prSet presAssocID="{332D1D65-F8DD-45FF-9DCC-98FC63A45733}" presName="matrix" presStyleCnt="0"/>
      <dgm:spPr/>
    </dgm:pt>
    <dgm:pt modelId="{7FC6A32A-3CA5-449B-AAFE-96249C037253}" type="pres">
      <dgm:prSet presAssocID="{332D1D65-F8DD-45FF-9DCC-98FC63A45733}" presName="tile1" presStyleLbl="node1" presStyleIdx="0" presStyleCnt="4"/>
      <dgm:spPr/>
    </dgm:pt>
    <dgm:pt modelId="{527C991C-95FC-45A5-A987-A18F5EABEF95}" type="pres">
      <dgm:prSet presAssocID="{332D1D65-F8DD-45FF-9DCC-98FC63A4573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36A6A00-2110-471D-AF8E-DBA93E29D721}" type="pres">
      <dgm:prSet presAssocID="{332D1D65-F8DD-45FF-9DCC-98FC63A45733}" presName="tile2" presStyleLbl="node1" presStyleIdx="1" presStyleCnt="4"/>
      <dgm:spPr/>
    </dgm:pt>
    <dgm:pt modelId="{7DF0A6FF-0DEF-4CEA-BFC8-6B99C7300C9F}" type="pres">
      <dgm:prSet presAssocID="{332D1D65-F8DD-45FF-9DCC-98FC63A4573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1B20CDB-5229-4582-9B06-80F74BE44698}" type="pres">
      <dgm:prSet presAssocID="{332D1D65-F8DD-45FF-9DCC-98FC63A45733}" presName="tile3" presStyleLbl="node1" presStyleIdx="2" presStyleCnt="4"/>
      <dgm:spPr/>
    </dgm:pt>
    <dgm:pt modelId="{5CFED7DA-3EB8-4AA6-A54B-EB3A3D563AD2}" type="pres">
      <dgm:prSet presAssocID="{332D1D65-F8DD-45FF-9DCC-98FC63A4573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FC92919-16B6-4F9E-A4A5-39368EA3F769}" type="pres">
      <dgm:prSet presAssocID="{332D1D65-F8DD-45FF-9DCC-98FC63A45733}" presName="tile4" presStyleLbl="node1" presStyleIdx="3" presStyleCnt="4"/>
      <dgm:spPr/>
    </dgm:pt>
    <dgm:pt modelId="{9875AF3A-2881-460B-BB0E-DB2B012538AD}" type="pres">
      <dgm:prSet presAssocID="{332D1D65-F8DD-45FF-9DCC-98FC63A4573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0F32A58-58FD-412B-89C5-33778EFFC078}" type="pres">
      <dgm:prSet presAssocID="{332D1D65-F8DD-45FF-9DCC-98FC63A45733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7CCCE00-3EF0-4C79-8B9D-B7D0718D2287}" srcId="{332D1D65-F8DD-45FF-9DCC-98FC63A45733}" destId="{9C8C86E6-0A48-4722-BF3A-A6117E099C85}" srcOrd="0" destOrd="0" parTransId="{34186A40-FE95-434E-AF4C-766930564AEE}" sibTransId="{FD214668-D752-4954-A2BE-507BD5D3D531}"/>
    <dgm:cxn modelId="{8793FE17-E164-4D08-B9E5-A4B291A27B27}" type="presOf" srcId="{8CD6BD30-7E74-402C-AB17-3099A65C7623}" destId="{CFC92919-16B6-4F9E-A4A5-39368EA3F769}" srcOrd="0" destOrd="0" presId="urn:microsoft.com/office/officeart/2005/8/layout/matrix1"/>
    <dgm:cxn modelId="{8653991D-1079-485F-96A0-1CF5431EAE57}" type="presOf" srcId="{9C8C86E6-0A48-4722-BF3A-A6117E099C85}" destId="{F0F32A58-58FD-412B-89C5-33778EFFC078}" srcOrd="0" destOrd="0" presId="urn:microsoft.com/office/officeart/2005/8/layout/matrix1"/>
    <dgm:cxn modelId="{B9F43431-952C-4E86-A6D4-55BAE35D614D}" srcId="{9C8C86E6-0A48-4722-BF3A-A6117E099C85}" destId="{8CD6BD30-7E74-402C-AB17-3099A65C7623}" srcOrd="3" destOrd="0" parTransId="{3EA3F88E-C1C0-46C2-B295-A99738018738}" sibTransId="{AECD08F0-434E-4DF4-816F-56AE85CF3153}"/>
    <dgm:cxn modelId="{0ECE656E-2900-4BD8-96B0-3AE272467090}" type="presOf" srcId="{D6121025-8293-4858-AC26-A2708C73A030}" destId="{7DF0A6FF-0DEF-4CEA-BFC8-6B99C7300C9F}" srcOrd="1" destOrd="0" presId="urn:microsoft.com/office/officeart/2005/8/layout/matrix1"/>
    <dgm:cxn modelId="{AE520E6F-4BCF-4182-9AF5-32F8B9208230}" srcId="{9C8C86E6-0A48-4722-BF3A-A6117E099C85}" destId="{41428F20-DCB8-41CD-AAD9-8AADC784CD71}" srcOrd="0" destOrd="0" parTransId="{2B3A27AB-13B0-4382-94EB-440E16223451}" sibTransId="{A93C4183-1E85-4015-BDDF-A0EA5229BA55}"/>
    <dgm:cxn modelId="{E367DD70-6798-46FB-A936-9B549BA2361A}" type="presOf" srcId="{7018CF8E-2A76-4445-BA84-86949EE5D07D}" destId="{5CFED7DA-3EB8-4AA6-A54B-EB3A3D563AD2}" srcOrd="1" destOrd="0" presId="urn:microsoft.com/office/officeart/2005/8/layout/matrix1"/>
    <dgm:cxn modelId="{46999453-4C35-4EA8-BEC3-75DD611A506D}" type="presOf" srcId="{332D1D65-F8DD-45FF-9DCC-98FC63A45733}" destId="{A4968097-15C3-439E-A2BD-E5FFC2B9E8EA}" srcOrd="0" destOrd="0" presId="urn:microsoft.com/office/officeart/2005/8/layout/matrix1"/>
    <dgm:cxn modelId="{B561537F-2865-4AF9-8C84-70451CB3D9B2}" type="presOf" srcId="{D6121025-8293-4858-AC26-A2708C73A030}" destId="{336A6A00-2110-471D-AF8E-DBA93E29D721}" srcOrd="0" destOrd="0" presId="urn:microsoft.com/office/officeart/2005/8/layout/matrix1"/>
    <dgm:cxn modelId="{B1468BA7-CF12-4087-A3A0-DC4135FB8391}" srcId="{9C8C86E6-0A48-4722-BF3A-A6117E099C85}" destId="{D6121025-8293-4858-AC26-A2708C73A030}" srcOrd="1" destOrd="0" parTransId="{BCC347C4-01C8-4755-A219-49381C008071}" sibTransId="{C5D5A24F-2EDE-4A33-8073-01B802D2F431}"/>
    <dgm:cxn modelId="{338908A8-B96C-4F6E-ADAB-01B10F0A6189}" srcId="{9C8C86E6-0A48-4722-BF3A-A6117E099C85}" destId="{7018CF8E-2A76-4445-BA84-86949EE5D07D}" srcOrd="2" destOrd="0" parTransId="{739FBDBA-D505-4E39-8E86-F5C3B015780E}" sibTransId="{6758DF5C-1977-4ED1-B3CC-DFA0B3BC92DA}"/>
    <dgm:cxn modelId="{97972BB9-F906-40DD-B25C-17098250FE35}" type="presOf" srcId="{41428F20-DCB8-41CD-AAD9-8AADC784CD71}" destId="{527C991C-95FC-45A5-A987-A18F5EABEF95}" srcOrd="1" destOrd="0" presId="urn:microsoft.com/office/officeart/2005/8/layout/matrix1"/>
    <dgm:cxn modelId="{2C6D75C4-713E-4C4A-8813-104C797B8AF2}" type="presOf" srcId="{7018CF8E-2A76-4445-BA84-86949EE5D07D}" destId="{E1B20CDB-5229-4582-9B06-80F74BE44698}" srcOrd="0" destOrd="0" presId="urn:microsoft.com/office/officeart/2005/8/layout/matrix1"/>
    <dgm:cxn modelId="{5C7AFBD0-A6E4-4AB3-BE5B-52F1FF76B76D}" type="presOf" srcId="{8CD6BD30-7E74-402C-AB17-3099A65C7623}" destId="{9875AF3A-2881-460B-BB0E-DB2B012538AD}" srcOrd="1" destOrd="0" presId="urn:microsoft.com/office/officeart/2005/8/layout/matrix1"/>
    <dgm:cxn modelId="{7A37D0FC-8F1C-4C04-8E33-215D56F3AD93}" type="presOf" srcId="{41428F20-DCB8-41CD-AAD9-8AADC784CD71}" destId="{7FC6A32A-3CA5-449B-AAFE-96249C037253}" srcOrd="0" destOrd="0" presId="urn:microsoft.com/office/officeart/2005/8/layout/matrix1"/>
    <dgm:cxn modelId="{4EE9517F-B456-46DA-9395-4C378AF63DA9}" type="presParOf" srcId="{A4968097-15C3-439E-A2BD-E5FFC2B9E8EA}" destId="{B99A578A-1C25-45EB-97EC-51F382A63299}" srcOrd="0" destOrd="0" presId="urn:microsoft.com/office/officeart/2005/8/layout/matrix1"/>
    <dgm:cxn modelId="{1437CBE6-A0F8-40CD-AC90-282C8BEB3147}" type="presParOf" srcId="{B99A578A-1C25-45EB-97EC-51F382A63299}" destId="{7FC6A32A-3CA5-449B-AAFE-96249C037253}" srcOrd="0" destOrd="0" presId="urn:microsoft.com/office/officeart/2005/8/layout/matrix1"/>
    <dgm:cxn modelId="{C768B719-F542-4F6E-9B25-B074621F2BF3}" type="presParOf" srcId="{B99A578A-1C25-45EB-97EC-51F382A63299}" destId="{527C991C-95FC-45A5-A987-A18F5EABEF95}" srcOrd="1" destOrd="0" presId="urn:microsoft.com/office/officeart/2005/8/layout/matrix1"/>
    <dgm:cxn modelId="{2167C1B2-A0C7-4DB8-9F5E-DFC709583368}" type="presParOf" srcId="{B99A578A-1C25-45EB-97EC-51F382A63299}" destId="{336A6A00-2110-471D-AF8E-DBA93E29D721}" srcOrd="2" destOrd="0" presId="urn:microsoft.com/office/officeart/2005/8/layout/matrix1"/>
    <dgm:cxn modelId="{84CF6EB2-BD8E-491E-BBCC-979EAED03522}" type="presParOf" srcId="{B99A578A-1C25-45EB-97EC-51F382A63299}" destId="{7DF0A6FF-0DEF-4CEA-BFC8-6B99C7300C9F}" srcOrd="3" destOrd="0" presId="urn:microsoft.com/office/officeart/2005/8/layout/matrix1"/>
    <dgm:cxn modelId="{71777359-97BF-4CBE-B57A-16E0795A1F7E}" type="presParOf" srcId="{B99A578A-1C25-45EB-97EC-51F382A63299}" destId="{E1B20CDB-5229-4582-9B06-80F74BE44698}" srcOrd="4" destOrd="0" presId="urn:microsoft.com/office/officeart/2005/8/layout/matrix1"/>
    <dgm:cxn modelId="{21DD0CB2-FF16-4E23-A2B0-87411BE36294}" type="presParOf" srcId="{B99A578A-1C25-45EB-97EC-51F382A63299}" destId="{5CFED7DA-3EB8-4AA6-A54B-EB3A3D563AD2}" srcOrd="5" destOrd="0" presId="urn:microsoft.com/office/officeart/2005/8/layout/matrix1"/>
    <dgm:cxn modelId="{F05E82C5-78D1-4B3F-A650-4DE3C2631450}" type="presParOf" srcId="{B99A578A-1C25-45EB-97EC-51F382A63299}" destId="{CFC92919-16B6-4F9E-A4A5-39368EA3F769}" srcOrd="6" destOrd="0" presId="urn:microsoft.com/office/officeart/2005/8/layout/matrix1"/>
    <dgm:cxn modelId="{5B0C9D01-D0F3-4B09-92D1-3DD346A32656}" type="presParOf" srcId="{B99A578A-1C25-45EB-97EC-51F382A63299}" destId="{9875AF3A-2881-460B-BB0E-DB2B012538AD}" srcOrd="7" destOrd="0" presId="urn:microsoft.com/office/officeart/2005/8/layout/matrix1"/>
    <dgm:cxn modelId="{A2E1A817-A382-462B-8004-DD5F85587FE1}" type="presParOf" srcId="{A4968097-15C3-439E-A2BD-E5FFC2B9E8EA}" destId="{F0F32A58-58FD-412B-89C5-33778EFFC07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F6CBEB-0931-42EA-AE7B-4345D55CAC7A}" type="doc">
      <dgm:prSet loTypeId="urn:microsoft.com/office/officeart/2008/layout/SquareAccent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C9084392-B546-4F60-8E11-252DDBF1F6A7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«Зеленый» банк будет предоставлять полный спектр банковских и других финансовых услуг с «зеленой» направленностью:</a:t>
          </a:r>
        </a:p>
      </dgm:t>
    </dgm:pt>
    <dgm:pt modelId="{6B845D7F-9A4C-499F-BB2C-8C5E14A3E14B}" type="parTrans" cxnId="{84796FF9-EBF4-45E5-8EA1-271B3C76930B}">
      <dgm:prSet/>
      <dgm:spPr/>
      <dgm:t>
        <a:bodyPr/>
        <a:lstStyle/>
        <a:p>
          <a:endParaRPr lang="ru-RU"/>
        </a:p>
      </dgm:t>
    </dgm:pt>
    <dgm:pt modelId="{BCD2C55B-363E-4431-8528-101EC6A34E4C}" type="sibTrans" cxnId="{84796FF9-EBF4-45E5-8EA1-271B3C76930B}">
      <dgm:prSet/>
      <dgm:spPr/>
      <dgm:t>
        <a:bodyPr/>
        <a:lstStyle/>
        <a:p>
          <a:endParaRPr lang="ru-RU"/>
        </a:p>
      </dgm:t>
    </dgm:pt>
    <dgm:pt modelId="{7ECBF3E1-E760-4E52-B100-0AC2F7EDD15E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«Зеленое» кредитование - стандартные банковские кредитные продукты для финансирования «зеленых» проектов;</a:t>
          </a:r>
        </a:p>
      </dgm:t>
    </dgm:pt>
    <dgm:pt modelId="{811C1ED4-2B6A-4D96-8E06-8812DE8BB350}" type="parTrans" cxnId="{7C6CC672-58B2-48D7-9DBD-5853AC5C75E3}">
      <dgm:prSet/>
      <dgm:spPr/>
      <dgm:t>
        <a:bodyPr/>
        <a:lstStyle/>
        <a:p>
          <a:endParaRPr lang="ru-RU"/>
        </a:p>
      </dgm:t>
    </dgm:pt>
    <dgm:pt modelId="{4CA61C47-C502-4DA1-AC03-08A984A74F6B}" type="sibTrans" cxnId="{7C6CC672-58B2-48D7-9DBD-5853AC5C75E3}">
      <dgm:prSet/>
      <dgm:spPr/>
      <dgm:t>
        <a:bodyPr/>
        <a:lstStyle/>
        <a:p>
          <a:endParaRPr lang="ru-RU"/>
        </a:p>
      </dgm:t>
    </dgm:pt>
    <dgm:pt modelId="{F805C611-4ABD-4E32-9E21-A11FEF37FB7E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 рамках нефинансовых функций «зеленый» банк может выполнять следующие аспекты:</a:t>
          </a:r>
        </a:p>
      </dgm:t>
    </dgm:pt>
    <dgm:pt modelId="{0B21FB4E-2F49-4FC2-8A41-4100EC0948A4}" type="parTrans" cxnId="{7F17AD9D-6660-44D4-AE8B-6B27127173A1}">
      <dgm:prSet/>
      <dgm:spPr/>
      <dgm:t>
        <a:bodyPr/>
        <a:lstStyle/>
        <a:p>
          <a:endParaRPr lang="ru-RU"/>
        </a:p>
      </dgm:t>
    </dgm:pt>
    <dgm:pt modelId="{44677E59-740B-40AD-A018-520FE52E2F49}" type="sibTrans" cxnId="{7F17AD9D-6660-44D4-AE8B-6B27127173A1}">
      <dgm:prSet/>
      <dgm:spPr/>
      <dgm:t>
        <a:bodyPr/>
        <a:lstStyle/>
        <a:p>
          <a:endParaRPr lang="ru-RU"/>
        </a:p>
      </dgm:t>
    </dgm:pt>
    <dgm:pt modelId="{C727F9EC-B098-4D40-BB3D-02B6FFA0ADE8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«Зеленые» инвестиции - более широкое понимание инвестиций (речь идет как о прямых инвестициях - через приобретение «зеленых» финансовых инструментов (акции, векселя и т. д.), так и о косвенных - через выдачу гарантий под «зеленые» проекты);</a:t>
          </a:r>
        </a:p>
      </dgm:t>
    </dgm:pt>
    <dgm:pt modelId="{AC5821A7-04FF-4080-BC8A-9B5128717CBD}" type="parTrans" cxnId="{ACD95BF7-91A9-4630-BAF7-9236550483E0}">
      <dgm:prSet/>
      <dgm:spPr/>
      <dgm:t>
        <a:bodyPr/>
        <a:lstStyle/>
        <a:p>
          <a:endParaRPr lang="ru-RU"/>
        </a:p>
      </dgm:t>
    </dgm:pt>
    <dgm:pt modelId="{7894FA6A-1B96-4AB3-AA81-F70193CF12E3}" type="sibTrans" cxnId="{ACD95BF7-91A9-4630-BAF7-9236550483E0}">
      <dgm:prSet/>
      <dgm:spPr/>
      <dgm:t>
        <a:bodyPr/>
        <a:lstStyle/>
        <a:p>
          <a:endParaRPr lang="ru-RU"/>
        </a:p>
      </dgm:t>
    </dgm:pt>
    <dgm:pt modelId="{D61BF592-A463-4260-BA87-310326A5E608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Синдицированное кредитование - организатор и участник крупных банковских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синдицирований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для финансирования масштабных «зеленых» проектов.</a:t>
          </a:r>
        </a:p>
      </dgm:t>
    </dgm:pt>
    <dgm:pt modelId="{D17C6771-1B2A-40C0-9ABB-91E762252B63}" type="parTrans" cxnId="{D233BA8B-77AC-4AD5-9231-5DC8FAD53D64}">
      <dgm:prSet/>
      <dgm:spPr/>
      <dgm:t>
        <a:bodyPr/>
        <a:lstStyle/>
        <a:p>
          <a:endParaRPr lang="ru-RU"/>
        </a:p>
      </dgm:t>
    </dgm:pt>
    <dgm:pt modelId="{B049D101-687E-49C2-BF5A-DEC3D3A8B90F}" type="sibTrans" cxnId="{D233BA8B-77AC-4AD5-9231-5DC8FAD53D64}">
      <dgm:prSet/>
      <dgm:spPr/>
      <dgm:t>
        <a:bodyPr/>
        <a:lstStyle/>
        <a:p>
          <a:endParaRPr lang="ru-RU"/>
        </a:p>
      </dgm:t>
    </dgm:pt>
    <dgm:pt modelId="{A7E434BE-C2C7-47BC-A8BF-EBF7E1088E5E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«зеленых» проектов и оценка их рисков, сбор статистической информации по «зеленым» проектам и «зеленым» инструментам;</a:t>
          </a:r>
        </a:p>
      </dgm:t>
    </dgm:pt>
    <dgm:pt modelId="{8C68057A-FCEC-4C39-8A58-13036F64B38B}" type="parTrans" cxnId="{9BB0B5E3-1445-4140-BC82-8B24090708AD}">
      <dgm:prSet/>
      <dgm:spPr/>
      <dgm:t>
        <a:bodyPr/>
        <a:lstStyle/>
        <a:p>
          <a:endParaRPr lang="ru-RU"/>
        </a:p>
      </dgm:t>
    </dgm:pt>
    <dgm:pt modelId="{4CC2E801-AC49-48AB-A6AC-3FA87E307A3F}" type="sibTrans" cxnId="{9BB0B5E3-1445-4140-BC82-8B24090708AD}">
      <dgm:prSet/>
      <dgm:spPr/>
      <dgm:t>
        <a:bodyPr/>
        <a:lstStyle/>
        <a:p>
          <a:endParaRPr lang="ru-RU"/>
        </a:p>
      </dgm:t>
    </dgm:pt>
    <dgm:pt modelId="{F649B61F-3D83-4A0F-A911-DD2FC595D9F5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функции в рамках развития рынка финансирования и продвижения идей «зеленого» развития;</a:t>
          </a:r>
        </a:p>
      </dgm:t>
    </dgm:pt>
    <dgm:pt modelId="{93279DC1-4460-4E2E-866A-E9F243E3A2E0}" type="parTrans" cxnId="{A4F35F99-889D-4B86-B313-AAB7C5607434}">
      <dgm:prSet/>
      <dgm:spPr/>
      <dgm:t>
        <a:bodyPr/>
        <a:lstStyle/>
        <a:p>
          <a:endParaRPr lang="ru-RU"/>
        </a:p>
      </dgm:t>
    </dgm:pt>
    <dgm:pt modelId="{CA907720-D35A-465D-B111-C0EB9D281E11}" type="sibTrans" cxnId="{A4F35F99-889D-4B86-B313-AAB7C5607434}">
      <dgm:prSet/>
      <dgm:spPr/>
      <dgm:t>
        <a:bodyPr/>
        <a:lstStyle/>
        <a:p>
          <a:endParaRPr lang="ru-RU"/>
        </a:p>
      </dgm:t>
    </dgm:pt>
    <dgm:pt modelId="{02775341-51D2-466E-9B78-2EDDC35C957B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Международная деятельность (в том числе в рамках взаимодействия с международными финансовыми институтами и участия в «зеленых» международных ассоциациях и инициативах).</a:t>
          </a:r>
        </a:p>
      </dgm:t>
    </dgm:pt>
    <dgm:pt modelId="{0BC4FA30-CFB8-4D56-9D03-C8B5AE87CBF3}" type="parTrans" cxnId="{8D4DCD6E-BA3B-43EE-A799-85F8A5F33ECC}">
      <dgm:prSet/>
      <dgm:spPr/>
      <dgm:t>
        <a:bodyPr/>
        <a:lstStyle/>
        <a:p>
          <a:endParaRPr lang="ru-RU"/>
        </a:p>
      </dgm:t>
    </dgm:pt>
    <dgm:pt modelId="{7C12B52B-17D0-4D12-AB4E-9B876CE56F84}" type="sibTrans" cxnId="{8D4DCD6E-BA3B-43EE-A799-85F8A5F33ECC}">
      <dgm:prSet/>
      <dgm:spPr/>
      <dgm:t>
        <a:bodyPr/>
        <a:lstStyle/>
        <a:p>
          <a:endParaRPr lang="ru-RU"/>
        </a:p>
      </dgm:t>
    </dgm:pt>
    <dgm:pt modelId="{DBC45631-4BB9-49D7-9492-11A9B6DC4F1F}" type="pres">
      <dgm:prSet presAssocID="{59F6CBEB-0931-42EA-AE7B-4345D55CAC7A}" presName="layout" presStyleCnt="0">
        <dgm:presLayoutVars>
          <dgm:chMax/>
          <dgm:chPref/>
          <dgm:dir/>
          <dgm:resizeHandles/>
        </dgm:presLayoutVars>
      </dgm:prSet>
      <dgm:spPr/>
    </dgm:pt>
    <dgm:pt modelId="{ED938C9D-3B7A-47CC-9A6E-AC8F830DB8D5}" type="pres">
      <dgm:prSet presAssocID="{C9084392-B546-4F60-8E11-252DDBF1F6A7}" presName="root" presStyleCnt="0">
        <dgm:presLayoutVars>
          <dgm:chMax/>
          <dgm:chPref/>
        </dgm:presLayoutVars>
      </dgm:prSet>
      <dgm:spPr/>
    </dgm:pt>
    <dgm:pt modelId="{F984DF6D-ABD6-4304-82AB-D3ED36E2B1DE}" type="pres">
      <dgm:prSet presAssocID="{C9084392-B546-4F60-8E11-252DDBF1F6A7}" presName="rootComposite" presStyleCnt="0">
        <dgm:presLayoutVars/>
      </dgm:prSet>
      <dgm:spPr/>
    </dgm:pt>
    <dgm:pt modelId="{70E0F566-3321-4747-B131-EB563B1583FE}" type="pres">
      <dgm:prSet presAssocID="{C9084392-B546-4F60-8E11-252DDBF1F6A7}" presName="ParentAccent" presStyleLbl="alignNode1" presStyleIdx="0" presStyleCnt="2"/>
      <dgm:spPr/>
    </dgm:pt>
    <dgm:pt modelId="{5787FA5F-B2C4-4A17-BA25-28EAAA87447C}" type="pres">
      <dgm:prSet presAssocID="{C9084392-B546-4F60-8E11-252DDBF1F6A7}" presName="ParentSmallAccent" presStyleLbl="fgAcc1" presStyleIdx="0" presStyleCnt="2"/>
      <dgm:spPr/>
    </dgm:pt>
    <dgm:pt modelId="{678B1F01-6CB3-4C3B-A9FE-A2DE991791C7}" type="pres">
      <dgm:prSet presAssocID="{C9084392-B546-4F60-8E11-252DDBF1F6A7}" presName="Parent" presStyleLbl="revTx" presStyleIdx="0" presStyleCnt="8">
        <dgm:presLayoutVars>
          <dgm:chMax/>
          <dgm:chPref val="4"/>
          <dgm:bulletEnabled val="1"/>
        </dgm:presLayoutVars>
      </dgm:prSet>
      <dgm:spPr/>
    </dgm:pt>
    <dgm:pt modelId="{E2C1BB55-769D-494B-AC6F-7EAA61679374}" type="pres">
      <dgm:prSet presAssocID="{C9084392-B546-4F60-8E11-252DDBF1F6A7}" presName="childShape" presStyleCnt="0">
        <dgm:presLayoutVars>
          <dgm:chMax val="0"/>
          <dgm:chPref val="0"/>
        </dgm:presLayoutVars>
      </dgm:prSet>
      <dgm:spPr/>
    </dgm:pt>
    <dgm:pt modelId="{A389FB67-55D1-448E-BADD-9033FCEE09BB}" type="pres">
      <dgm:prSet presAssocID="{7ECBF3E1-E760-4E52-B100-0AC2F7EDD15E}" presName="childComposite" presStyleCnt="0">
        <dgm:presLayoutVars>
          <dgm:chMax val="0"/>
          <dgm:chPref val="0"/>
        </dgm:presLayoutVars>
      </dgm:prSet>
      <dgm:spPr/>
    </dgm:pt>
    <dgm:pt modelId="{396BF2DB-0FC9-4D92-BC66-E9A9265E79D9}" type="pres">
      <dgm:prSet presAssocID="{7ECBF3E1-E760-4E52-B100-0AC2F7EDD15E}" presName="ChildAccent" presStyleLbl="solidFgAcc1" presStyleIdx="0" presStyleCnt="6"/>
      <dgm:spPr/>
    </dgm:pt>
    <dgm:pt modelId="{BCA3DC84-FD68-45D6-B5BA-4D87E3C0136F}" type="pres">
      <dgm:prSet presAssocID="{7ECBF3E1-E760-4E52-B100-0AC2F7EDD15E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F22A7047-BF1C-4953-8361-A3645F336640}" type="pres">
      <dgm:prSet presAssocID="{C727F9EC-B098-4D40-BB3D-02B6FFA0ADE8}" presName="childComposite" presStyleCnt="0">
        <dgm:presLayoutVars>
          <dgm:chMax val="0"/>
          <dgm:chPref val="0"/>
        </dgm:presLayoutVars>
      </dgm:prSet>
      <dgm:spPr/>
    </dgm:pt>
    <dgm:pt modelId="{5AE95D54-4E03-42C9-A71D-3E11810788AF}" type="pres">
      <dgm:prSet presAssocID="{C727F9EC-B098-4D40-BB3D-02B6FFA0ADE8}" presName="ChildAccent" presStyleLbl="solidFgAcc1" presStyleIdx="1" presStyleCnt="6"/>
      <dgm:spPr/>
    </dgm:pt>
    <dgm:pt modelId="{3EDCF87B-B4F6-4727-BA0E-32E6DD1B66E6}" type="pres">
      <dgm:prSet presAssocID="{C727F9EC-B098-4D40-BB3D-02B6FFA0ADE8}" presName="Child" presStyleLbl="revTx" presStyleIdx="2" presStyleCnt="8" custLinFactNeighborX="519">
        <dgm:presLayoutVars>
          <dgm:chMax val="0"/>
          <dgm:chPref val="0"/>
          <dgm:bulletEnabled val="1"/>
        </dgm:presLayoutVars>
      </dgm:prSet>
      <dgm:spPr/>
    </dgm:pt>
    <dgm:pt modelId="{9DEC94AA-93B0-4447-900E-7C1BF2461840}" type="pres">
      <dgm:prSet presAssocID="{D61BF592-A463-4260-BA87-310326A5E608}" presName="childComposite" presStyleCnt="0">
        <dgm:presLayoutVars>
          <dgm:chMax val="0"/>
          <dgm:chPref val="0"/>
        </dgm:presLayoutVars>
      </dgm:prSet>
      <dgm:spPr/>
    </dgm:pt>
    <dgm:pt modelId="{26B1C93A-8C6E-4BE5-ADFD-19D3840BD670}" type="pres">
      <dgm:prSet presAssocID="{D61BF592-A463-4260-BA87-310326A5E608}" presName="ChildAccent" presStyleLbl="solidFgAcc1" presStyleIdx="2" presStyleCnt="6"/>
      <dgm:spPr/>
    </dgm:pt>
    <dgm:pt modelId="{6393FB27-5C0D-4AFB-AB26-4EFBDE200C87}" type="pres">
      <dgm:prSet presAssocID="{D61BF592-A463-4260-BA87-310326A5E608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40763909-8BBC-4300-9D0B-465BB93BF919}" type="pres">
      <dgm:prSet presAssocID="{F805C611-4ABD-4E32-9E21-A11FEF37FB7E}" presName="root" presStyleCnt="0">
        <dgm:presLayoutVars>
          <dgm:chMax/>
          <dgm:chPref/>
        </dgm:presLayoutVars>
      </dgm:prSet>
      <dgm:spPr/>
    </dgm:pt>
    <dgm:pt modelId="{03D8AD68-F8A6-4413-9B0D-14C03CE3FB08}" type="pres">
      <dgm:prSet presAssocID="{F805C611-4ABD-4E32-9E21-A11FEF37FB7E}" presName="rootComposite" presStyleCnt="0">
        <dgm:presLayoutVars/>
      </dgm:prSet>
      <dgm:spPr/>
    </dgm:pt>
    <dgm:pt modelId="{40B43193-16B9-416D-840C-EC233D19A3E6}" type="pres">
      <dgm:prSet presAssocID="{F805C611-4ABD-4E32-9E21-A11FEF37FB7E}" presName="ParentAccent" presStyleLbl="alignNode1" presStyleIdx="1" presStyleCnt="2"/>
      <dgm:spPr/>
    </dgm:pt>
    <dgm:pt modelId="{A4E05921-909C-4BD3-AAEA-55DC38A96D20}" type="pres">
      <dgm:prSet presAssocID="{F805C611-4ABD-4E32-9E21-A11FEF37FB7E}" presName="ParentSmallAccent" presStyleLbl="fgAcc1" presStyleIdx="1" presStyleCnt="2"/>
      <dgm:spPr/>
    </dgm:pt>
    <dgm:pt modelId="{EBC3D7F9-D8DA-460B-9D44-2A46AABA07A4}" type="pres">
      <dgm:prSet presAssocID="{F805C611-4ABD-4E32-9E21-A11FEF37FB7E}" presName="Parent" presStyleLbl="revTx" presStyleIdx="4" presStyleCnt="8">
        <dgm:presLayoutVars>
          <dgm:chMax/>
          <dgm:chPref val="4"/>
          <dgm:bulletEnabled val="1"/>
        </dgm:presLayoutVars>
      </dgm:prSet>
      <dgm:spPr/>
    </dgm:pt>
    <dgm:pt modelId="{ECBBA6E0-78F8-4C07-AF48-DB05EFD12488}" type="pres">
      <dgm:prSet presAssocID="{F805C611-4ABD-4E32-9E21-A11FEF37FB7E}" presName="childShape" presStyleCnt="0">
        <dgm:presLayoutVars>
          <dgm:chMax val="0"/>
          <dgm:chPref val="0"/>
        </dgm:presLayoutVars>
      </dgm:prSet>
      <dgm:spPr/>
    </dgm:pt>
    <dgm:pt modelId="{527C23DD-82E9-4225-9214-D61D4689771D}" type="pres">
      <dgm:prSet presAssocID="{A7E434BE-C2C7-47BC-A8BF-EBF7E1088E5E}" presName="childComposite" presStyleCnt="0">
        <dgm:presLayoutVars>
          <dgm:chMax val="0"/>
          <dgm:chPref val="0"/>
        </dgm:presLayoutVars>
      </dgm:prSet>
      <dgm:spPr/>
    </dgm:pt>
    <dgm:pt modelId="{03859EB1-CCF2-4075-840D-66D28CD6F939}" type="pres">
      <dgm:prSet presAssocID="{A7E434BE-C2C7-47BC-A8BF-EBF7E1088E5E}" presName="ChildAccent" presStyleLbl="solidFgAcc1" presStyleIdx="3" presStyleCnt="6"/>
      <dgm:spPr/>
    </dgm:pt>
    <dgm:pt modelId="{AAC0E28C-D2FF-4F8F-89DF-0067A43364ED}" type="pres">
      <dgm:prSet presAssocID="{A7E434BE-C2C7-47BC-A8BF-EBF7E1088E5E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52C53FB8-2361-4D41-9770-2838B4FF7797}" type="pres">
      <dgm:prSet presAssocID="{F649B61F-3D83-4A0F-A911-DD2FC595D9F5}" presName="childComposite" presStyleCnt="0">
        <dgm:presLayoutVars>
          <dgm:chMax val="0"/>
          <dgm:chPref val="0"/>
        </dgm:presLayoutVars>
      </dgm:prSet>
      <dgm:spPr/>
    </dgm:pt>
    <dgm:pt modelId="{1C35CF80-9455-4717-B169-6DFA9F268524}" type="pres">
      <dgm:prSet presAssocID="{F649B61F-3D83-4A0F-A911-DD2FC595D9F5}" presName="ChildAccent" presStyleLbl="solidFgAcc1" presStyleIdx="4" presStyleCnt="6"/>
      <dgm:spPr/>
    </dgm:pt>
    <dgm:pt modelId="{7DCBDA09-8840-4C96-91B4-B5777A1C952D}" type="pres">
      <dgm:prSet presAssocID="{F649B61F-3D83-4A0F-A911-DD2FC595D9F5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3A8FF9BB-8591-408B-9EF8-93BE43ED7156}" type="pres">
      <dgm:prSet presAssocID="{02775341-51D2-466E-9B78-2EDDC35C957B}" presName="childComposite" presStyleCnt="0">
        <dgm:presLayoutVars>
          <dgm:chMax val="0"/>
          <dgm:chPref val="0"/>
        </dgm:presLayoutVars>
      </dgm:prSet>
      <dgm:spPr/>
    </dgm:pt>
    <dgm:pt modelId="{81919AE4-3193-4006-ADA4-A1EBCD174CCA}" type="pres">
      <dgm:prSet presAssocID="{02775341-51D2-466E-9B78-2EDDC35C957B}" presName="ChildAccent" presStyleLbl="solidFgAcc1" presStyleIdx="5" presStyleCnt="6"/>
      <dgm:spPr/>
    </dgm:pt>
    <dgm:pt modelId="{EA646C46-2296-4803-B3D8-06B199B91255}" type="pres">
      <dgm:prSet presAssocID="{02775341-51D2-466E-9B78-2EDDC35C957B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C4AAD910-B4C9-4745-9F4A-DD95A2E71D60}" type="presOf" srcId="{C727F9EC-B098-4D40-BB3D-02B6FFA0ADE8}" destId="{3EDCF87B-B4F6-4727-BA0E-32E6DD1B66E6}" srcOrd="0" destOrd="0" presId="urn:microsoft.com/office/officeart/2008/layout/SquareAccentList"/>
    <dgm:cxn modelId="{8A428613-12F8-4ECD-97A2-80D4A6542CF3}" type="presOf" srcId="{D61BF592-A463-4260-BA87-310326A5E608}" destId="{6393FB27-5C0D-4AFB-AB26-4EFBDE200C87}" srcOrd="0" destOrd="0" presId="urn:microsoft.com/office/officeart/2008/layout/SquareAccentList"/>
    <dgm:cxn modelId="{5555C634-EA79-4392-BDF7-53F796298618}" type="presOf" srcId="{F805C611-4ABD-4E32-9E21-A11FEF37FB7E}" destId="{EBC3D7F9-D8DA-460B-9D44-2A46AABA07A4}" srcOrd="0" destOrd="0" presId="urn:microsoft.com/office/officeart/2008/layout/SquareAccentList"/>
    <dgm:cxn modelId="{47863F5B-D8FD-4CC2-B790-7A20BBF8D84A}" type="presOf" srcId="{C9084392-B546-4F60-8E11-252DDBF1F6A7}" destId="{678B1F01-6CB3-4C3B-A9FE-A2DE991791C7}" srcOrd="0" destOrd="0" presId="urn:microsoft.com/office/officeart/2008/layout/SquareAccentList"/>
    <dgm:cxn modelId="{EB322C41-4958-43DF-A9D4-5DF89A88D6BE}" type="presOf" srcId="{02775341-51D2-466E-9B78-2EDDC35C957B}" destId="{EA646C46-2296-4803-B3D8-06B199B91255}" srcOrd="0" destOrd="0" presId="urn:microsoft.com/office/officeart/2008/layout/SquareAccentList"/>
    <dgm:cxn modelId="{6DCD894A-3162-4EA9-BC25-4E05CDE49C3C}" type="presOf" srcId="{F649B61F-3D83-4A0F-A911-DD2FC595D9F5}" destId="{7DCBDA09-8840-4C96-91B4-B5777A1C952D}" srcOrd="0" destOrd="0" presId="urn:microsoft.com/office/officeart/2008/layout/SquareAccentList"/>
    <dgm:cxn modelId="{8D4DCD6E-BA3B-43EE-A799-85F8A5F33ECC}" srcId="{F805C611-4ABD-4E32-9E21-A11FEF37FB7E}" destId="{02775341-51D2-466E-9B78-2EDDC35C957B}" srcOrd="2" destOrd="0" parTransId="{0BC4FA30-CFB8-4D56-9D03-C8B5AE87CBF3}" sibTransId="{7C12B52B-17D0-4D12-AB4E-9B876CE56F84}"/>
    <dgm:cxn modelId="{7C6CC672-58B2-48D7-9DBD-5853AC5C75E3}" srcId="{C9084392-B546-4F60-8E11-252DDBF1F6A7}" destId="{7ECBF3E1-E760-4E52-B100-0AC2F7EDD15E}" srcOrd="0" destOrd="0" parTransId="{811C1ED4-2B6A-4D96-8E06-8812DE8BB350}" sibTransId="{4CA61C47-C502-4DA1-AC03-08A984A74F6B}"/>
    <dgm:cxn modelId="{E511EB82-A711-4975-8EAA-D5032D70125A}" type="presOf" srcId="{59F6CBEB-0931-42EA-AE7B-4345D55CAC7A}" destId="{DBC45631-4BB9-49D7-9492-11A9B6DC4F1F}" srcOrd="0" destOrd="0" presId="urn:microsoft.com/office/officeart/2008/layout/SquareAccentList"/>
    <dgm:cxn modelId="{D233BA8B-77AC-4AD5-9231-5DC8FAD53D64}" srcId="{C9084392-B546-4F60-8E11-252DDBF1F6A7}" destId="{D61BF592-A463-4260-BA87-310326A5E608}" srcOrd="2" destOrd="0" parTransId="{D17C6771-1B2A-40C0-9ABB-91E762252B63}" sibTransId="{B049D101-687E-49C2-BF5A-DEC3D3A8B90F}"/>
    <dgm:cxn modelId="{A4F35F99-889D-4B86-B313-AAB7C5607434}" srcId="{F805C611-4ABD-4E32-9E21-A11FEF37FB7E}" destId="{F649B61F-3D83-4A0F-A911-DD2FC595D9F5}" srcOrd="1" destOrd="0" parTransId="{93279DC1-4460-4E2E-866A-E9F243E3A2E0}" sibTransId="{CA907720-D35A-465D-B111-C0EB9D281E11}"/>
    <dgm:cxn modelId="{7F17AD9D-6660-44D4-AE8B-6B27127173A1}" srcId="{59F6CBEB-0931-42EA-AE7B-4345D55CAC7A}" destId="{F805C611-4ABD-4E32-9E21-A11FEF37FB7E}" srcOrd="1" destOrd="0" parTransId="{0B21FB4E-2F49-4FC2-8A41-4100EC0948A4}" sibTransId="{44677E59-740B-40AD-A018-520FE52E2F49}"/>
    <dgm:cxn modelId="{1D6163AB-D2C6-4A8A-A044-8A190B710E52}" type="presOf" srcId="{7ECBF3E1-E760-4E52-B100-0AC2F7EDD15E}" destId="{BCA3DC84-FD68-45D6-B5BA-4D87E3C0136F}" srcOrd="0" destOrd="0" presId="urn:microsoft.com/office/officeart/2008/layout/SquareAccentList"/>
    <dgm:cxn modelId="{9BB0B5E3-1445-4140-BC82-8B24090708AD}" srcId="{F805C611-4ABD-4E32-9E21-A11FEF37FB7E}" destId="{A7E434BE-C2C7-47BC-A8BF-EBF7E1088E5E}" srcOrd="0" destOrd="0" parTransId="{8C68057A-FCEC-4C39-8A58-13036F64B38B}" sibTransId="{4CC2E801-AC49-48AB-A6AC-3FA87E307A3F}"/>
    <dgm:cxn modelId="{23AE25E4-737F-4F55-9F8B-DD8124D2F76F}" type="presOf" srcId="{A7E434BE-C2C7-47BC-A8BF-EBF7E1088E5E}" destId="{AAC0E28C-D2FF-4F8F-89DF-0067A43364ED}" srcOrd="0" destOrd="0" presId="urn:microsoft.com/office/officeart/2008/layout/SquareAccentList"/>
    <dgm:cxn modelId="{ACD95BF7-91A9-4630-BAF7-9236550483E0}" srcId="{C9084392-B546-4F60-8E11-252DDBF1F6A7}" destId="{C727F9EC-B098-4D40-BB3D-02B6FFA0ADE8}" srcOrd="1" destOrd="0" parTransId="{AC5821A7-04FF-4080-BC8A-9B5128717CBD}" sibTransId="{7894FA6A-1B96-4AB3-AA81-F70193CF12E3}"/>
    <dgm:cxn modelId="{84796FF9-EBF4-45E5-8EA1-271B3C76930B}" srcId="{59F6CBEB-0931-42EA-AE7B-4345D55CAC7A}" destId="{C9084392-B546-4F60-8E11-252DDBF1F6A7}" srcOrd="0" destOrd="0" parTransId="{6B845D7F-9A4C-499F-BB2C-8C5E14A3E14B}" sibTransId="{BCD2C55B-363E-4431-8528-101EC6A34E4C}"/>
    <dgm:cxn modelId="{181F3B4B-3765-4888-A807-467A769055E6}" type="presParOf" srcId="{DBC45631-4BB9-49D7-9492-11A9B6DC4F1F}" destId="{ED938C9D-3B7A-47CC-9A6E-AC8F830DB8D5}" srcOrd="0" destOrd="0" presId="urn:microsoft.com/office/officeart/2008/layout/SquareAccentList"/>
    <dgm:cxn modelId="{5164D5AA-591A-4A04-A5DF-67DD6A880908}" type="presParOf" srcId="{ED938C9D-3B7A-47CC-9A6E-AC8F830DB8D5}" destId="{F984DF6D-ABD6-4304-82AB-D3ED36E2B1DE}" srcOrd="0" destOrd="0" presId="urn:microsoft.com/office/officeart/2008/layout/SquareAccentList"/>
    <dgm:cxn modelId="{08A16299-C7B5-4C54-B8A1-EA88A7D921D3}" type="presParOf" srcId="{F984DF6D-ABD6-4304-82AB-D3ED36E2B1DE}" destId="{70E0F566-3321-4747-B131-EB563B1583FE}" srcOrd="0" destOrd="0" presId="urn:microsoft.com/office/officeart/2008/layout/SquareAccentList"/>
    <dgm:cxn modelId="{45193B05-CC04-4BBC-B7B3-43B33E3B1674}" type="presParOf" srcId="{F984DF6D-ABD6-4304-82AB-D3ED36E2B1DE}" destId="{5787FA5F-B2C4-4A17-BA25-28EAAA87447C}" srcOrd="1" destOrd="0" presId="urn:microsoft.com/office/officeart/2008/layout/SquareAccentList"/>
    <dgm:cxn modelId="{812FFE72-A245-4981-8020-D8A4270842A8}" type="presParOf" srcId="{F984DF6D-ABD6-4304-82AB-D3ED36E2B1DE}" destId="{678B1F01-6CB3-4C3B-A9FE-A2DE991791C7}" srcOrd="2" destOrd="0" presId="urn:microsoft.com/office/officeart/2008/layout/SquareAccentList"/>
    <dgm:cxn modelId="{132CD3A5-3B92-4214-B14D-C0E1C68CC391}" type="presParOf" srcId="{ED938C9D-3B7A-47CC-9A6E-AC8F830DB8D5}" destId="{E2C1BB55-769D-494B-AC6F-7EAA61679374}" srcOrd="1" destOrd="0" presId="urn:microsoft.com/office/officeart/2008/layout/SquareAccentList"/>
    <dgm:cxn modelId="{167DA3E5-4A7D-4DDA-872B-806533672907}" type="presParOf" srcId="{E2C1BB55-769D-494B-AC6F-7EAA61679374}" destId="{A389FB67-55D1-448E-BADD-9033FCEE09BB}" srcOrd="0" destOrd="0" presId="urn:microsoft.com/office/officeart/2008/layout/SquareAccentList"/>
    <dgm:cxn modelId="{34C2C06A-191E-4B02-B4C4-33054BDAAC78}" type="presParOf" srcId="{A389FB67-55D1-448E-BADD-9033FCEE09BB}" destId="{396BF2DB-0FC9-4D92-BC66-E9A9265E79D9}" srcOrd="0" destOrd="0" presId="urn:microsoft.com/office/officeart/2008/layout/SquareAccentList"/>
    <dgm:cxn modelId="{F7C4AF26-6BB3-4A1D-AEC2-D79AFAC73164}" type="presParOf" srcId="{A389FB67-55D1-448E-BADD-9033FCEE09BB}" destId="{BCA3DC84-FD68-45D6-B5BA-4D87E3C0136F}" srcOrd="1" destOrd="0" presId="urn:microsoft.com/office/officeart/2008/layout/SquareAccentList"/>
    <dgm:cxn modelId="{BF399E4D-89D3-4DA9-B5AB-FD75D9C5CD42}" type="presParOf" srcId="{E2C1BB55-769D-494B-AC6F-7EAA61679374}" destId="{F22A7047-BF1C-4953-8361-A3645F336640}" srcOrd="1" destOrd="0" presId="urn:microsoft.com/office/officeart/2008/layout/SquareAccentList"/>
    <dgm:cxn modelId="{0BC02012-408B-4F64-8429-03AE57D42C8B}" type="presParOf" srcId="{F22A7047-BF1C-4953-8361-A3645F336640}" destId="{5AE95D54-4E03-42C9-A71D-3E11810788AF}" srcOrd="0" destOrd="0" presId="urn:microsoft.com/office/officeart/2008/layout/SquareAccentList"/>
    <dgm:cxn modelId="{239C8D8F-AF18-4D2C-B494-BF5F14102682}" type="presParOf" srcId="{F22A7047-BF1C-4953-8361-A3645F336640}" destId="{3EDCF87B-B4F6-4727-BA0E-32E6DD1B66E6}" srcOrd="1" destOrd="0" presId="urn:microsoft.com/office/officeart/2008/layout/SquareAccentList"/>
    <dgm:cxn modelId="{A765569C-8932-45F1-B16B-C42A0A309D09}" type="presParOf" srcId="{E2C1BB55-769D-494B-AC6F-7EAA61679374}" destId="{9DEC94AA-93B0-4447-900E-7C1BF2461840}" srcOrd="2" destOrd="0" presId="urn:microsoft.com/office/officeart/2008/layout/SquareAccentList"/>
    <dgm:cxn modelId="{7EB421F3-3827-4FD1-8C81-8E09F7A62D29}" type="presParOf" srcId="{9DEC94AA-93B0-4447-900E-7C1BF2461840}" destId="{26B1C93A-8C6E-4BE5-ADFD-19D3840BD670}" srcOrd="0" destOrd="0" presId="urn:microsoft.com/office/officeart/2008/layout/SquareAccentList"/>
    <dgm:cxn modelId="{830CE8D3-DCA3-4A6E-855F-3E504BF8E887}" type="presParOf" srcId="{9DEC94AA-93B0-4447-900E-7C1BF2461840}" destId="{6393FB27-5C0D-4AFB-AB26-4EFBDE200C87}" srcOrd="1" destOrd="0" presId="urn:microsoft.com/office/officeart/2008/layout/SquareAccentList"/>
    <dgm:cxn modelId="{11A00BE4-C754-435A-A1A4-9A8ED410DF7C}" type="presParOf" srcId="{DBC45631-4BB9-49D7-9492-11A9B6DC4F1F}" destId="{40763909-8BBC-4300-9D0B-465BB93BF919}" srcOrd="1" destOrd="0" presId="urn:microsoft.com/office/officeart/2008/layout/SquareAccentList"/>
    <dgm:cxn modelId="{18523951-07B1-4782-8FAC-818B4D956A72}" type="presParOf" srcId="{40763909-8BBC-4300-9D0B-465BB93BF919}" destId="{03D8AD68-F8A6-4413-9B0D-14C03CE3FB08}" srcOrd="0" destOrd="0" presId="urn:microsoft.com/office/officeart/2008/layout/SquareAccentList"/>
    <dgm:cxn modelId="{B1A71BC4-81DA-437F-8EE0-83460069B982}" type="presParOf" srcId="{03D8AD68-F8A6-4413-9B0D-14C03CE3FB08}" destId="{40B43193-16B9-416D-840C-EC233D19A3E6}" srcOrd="0" destOrd="0" presId="urn:microsoft.com/office/officeart/2008/layout/SquareAccentList"/>
    <dgm:cxn modelId="{32750480-EE4F-457D-925C-BE311CDC019D}" type="presParOf" srcId="{03D8AD68-F8A6-4413-9B0D-14C03CE3FB08}" destId="{A4E05921-909C-4BD3-AAEA-55DC38A96D20}" srcOrd="1" destOrd="0" presId="urn:microsoft.com/office/officeart/2008/layout/SquareAccentList"/>
    <dgm:cxn modelId="{33FDBCB5-854B-477C-ACDF-136AA99B8B45}" type="presParOf" srcId="{03D8AD68-F8A6-4413-9B0D-14C03CE3FB08}" destId="{EBC3D7F9-D8DA-460B-9D44-2A46AABA07A4}" srcOrd="2" destOrd="0" presId="urn:microsoft.com/office/officeart/2008/layout/SquareAccentList"/>
    <dgm:cxn modelId="{9F9CECD3-A761-474D-8F3D-1A0D879FF785}" type="presParOf" srcId="{40763909-8BBC-4300-9D0B-465BB93BF919}" destId="{ECBBA6E0-78F8-4C07-AF48-DB05EFD12488}" srcOrd="1" destOrd="0" presId="urn:microsoft.com/office/officeart/2008/layout/SquareAccentList"/>
    <dgm:cxn modelId="{7E117711-D0CB-4646-BEB5-FDF03B59B0C8}" type="presParOf" srcId="{ECBBA6E0-78F8-4C07-AF48-DB05EFD12488}" destId="{527C23DD-82E9-4225-9214-D61D4689771D}" srcOrd="0" destOrd="0" presId="urn:microsoft.com/office/officeart/2008/layout/SquareAccentList"/>
    <dgm:cxn modelId="{C9D51D3D-5C76-4248-977F-21D3893F6E93}" type="presParOf" srcId="{527C23DD-82E9-4225-9214-D61D4689771D}" destId="{03859EB1-CCF2-4075-840D-66D28CD6F939}" srcOrd="0" destOrd="0" presId="urn:microsoft.com/office/officeart/2008/layout/SquareAccentList"/>
    <dgm:cxn modelId="{DCE21164-94E6-46D6-A6D6-CE10DAEC6D21}" type="presParOf" srcId="{527C23DD-82E9-4225-9214-D61D4689771D}" destId="{AAC0E28C-D2FF-4F8F-89DF-0067A43364ED}" srcOrd="1" destOrd="0" presId="urn:microsoft.com/office/officeart/2008/layout/SquareAccentList"/>
    <dgm:cxn modelId="{68D09CF1-45E2-4991-BEC4-A0FEA3F6DAC9}" type="presParOf" srcId="{ECBBA6E0-78F8-4C07-AF48-DB05EFD12488}" destId="{52C53FB8-2361-4D41-9770-2838B4FF7797}" srcOrd="1" destOrd="0" presId="urn:microsoft.com/office/officeart/2008/layout/SquareAccentList"/>
    <dgm:cxn modelId="{74C3BBA8-9DB0-4994-B31C-FA2C512D25B8}" type="presParOf" srcId="{52C53FB8-2361-4D41-9770-2838B4FF7797}" destId="{1C35CF80-9455-4717-B169-6DFA9F268524}" srcOrd="0" destOrd="0" presId="urn:microsoft.com/office/officeart/2008/layout/SquareAccentList"/>
    <dgm:cxn modelId="{8BE932C1-613C-479E-808B-4EA876761DD6}" type="presParOf" srcId="{52C53FB8-2361-4D41-9770-2838B4FF7797}" destId="{7DCBDA09-8840-4C96-91B4-B5777A1C952D}" srcOrd="1" destOrd="0" presId="urn:microsoft.com/office/officeart/2008/layout/SquareAccentList"/>
    <dgm:cxn modelId="{FE3CC91A-5A06-4076-BFF0-52D3A0D8C881}" type="presParOf" srcId="{ECBBA6E0-78F8-4C07-AF48-DB05EFD12488}" destId="{3A8FF9BB-8591-408B-9EF8-93BE43ED7156}" srcOrd="2" destOrd="0" presId="urn:microsoft.com/office/officeart/2008/layout/SquareAccentList"/>
    <dgm:cxn modelId="{6AE00493-3706-4B34-8DC9-24965D9ECC56}" type="presParOf" srcId="{3A8FF9BB-8591-408B-9EF8-93BE43ED7156}" destId="{81919AE4-3193-4006-ADA4-A1EBCD174CCA}" srcOrd="0" destOrd="0" presId="urn:microsoft.com/office/officeart/2008/layout/SquareAccentList"/>
    <dgm:cxn modelId="{102143F6-DE1A-4378-8DBF-1110CCAA0050}" type="presParOf" srcId="{3A8FF9BB-8591-408B-9EF8-93BE43ED7156}" destId="{EA646C46-2296-4803-B3D8-06B199B9125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2C0E45-DF7C-45C5-A04C-EB5533EFEC04}" type="doc">
      <dgm:prSet loTypeId="urn:microsoft.com/office/officeart/2005/8/layout/target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4C4E2BCE-9981-4ED7-847A-61759482994B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операционного присутствия «зеленого» банка</a:t>
          </a:r>
        </a:p>
      </dgm:t>
    </dgm:pt>
    <dgm:pt modelId="{3FC0DD31-E5B3-4CF6-A352-64C30AD78443}" type="parTrans" cxnId="{14F3CC36-9C33-4125-B325-C0A6D71F273E}">
      <dgm:prSet/>
      <dgm:spPr/>
      <dgm:t>
        <a:bodyPr/>
        <a:lstStyle/>
        <a:p>
          <a:endParaRPr lang="ru-RU"/>
        </a:p>
      </dgm:t>
    </dgm:pt>
    <dgm:pt modelId="{1C21A04A-90BD-42B3-82A6-1C86FBF396B3}" type="sibTrans" cxnId="{14F3CC36-9C33-4125-B325-C0A6D71F273E}">
      <dgm:prSet/>
      <dgm:spPr/>
      <dgm:t>
        <a:bodyPr/>
        <a:lstStyle/>
        <a:p>
          <a:endParaRPr lang="ru-RU"/>
        </a:p>
      </dgm:t>
    </dgm:pt>
    <dgm:pt modelId="{6885F81B-940D-43BC-B901-4EB4F0E99F2D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дополнительных офисов</a:t>
          </a:r>
        </a:p>
      </dgm:t>
    </dgm:pt>
    <dgm:pt modelId="{66D8CEAA-38B8-46BB-ABA2-AC6E542D6AC3}" type="parTrans" cxnId="{A86FFEF3-0340-4F43-8E1D-BEE06D55A2EB}">
      <dgm:prSet/>
      <dgm:spPr/>
      <dgm:t>
        <a:bodyPr/>
        <a:lstStyle/>
        <a:p>
          <a:endParaRPr lang="ru-RU"/>
        </a:p>
      </dgm:t>
    </dgm:pt>
    <dgm:pt modelId="{32BBFC2B-7BD6-4720-9627-7BF8EFFFA6C9}" type="sibTrans" cxnId="{A86FFEF3-0340-4F43-8E1D-BEE06D55A2EB}">
      <dgm:prSet/>
      <dgm:spPr/>
      <dgm:t>
        <a:bodyPr/>
        <a:lstStyle/>
        <a:p>
          <a:endParaRPr lang="ru-RU"/>
        </a:p>
      </dgm:t>
    </dgm:pt>
    <dgm:pt modelId="{837AF17A-E10A-4BE5-923F-905AB9F9E3EE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других «зеленых» финансовых инструментов</a:t>
          </a:r>
        </a:p>
      </dgm:t>
    </dgm:pt>
    <dgm:pt modelId="{94CCF8AC-E58E-4B7B-B7BA-5991E6F1E33B}" type="parTrans" cxnId="{2E50D01B-C3CD-4A7D-906E-C258F0310E1F}">
      <dgm:prSet/>
      <dgm:spPr/>
      <dgm:t>
        <a:bodyPr/>
        <a:lstStyle/>
        <a:p>
          <a:endParaRPr lang="ru-RU"/>
        </a:p>
      </dgm:t>
    </dgm:pt>
    <dgm:pt modelId="{41A6B1EA-3B17-4EAA-B5AE-6FDFB424EC8F}" type="sibTrans" cxnId="{2E50D01B-C3CD-4A7D-906E-C258F0310E1F}">
      <dgm:prSet/>
      <dgm:spPr/>
      <dgm:t>
        <a:bodyPr/>
        <a:lstStyle/>
        <a:p>
          <a:endParaRPr lang="ru-RU"/>
        </a:p>
      </dgm:t>
    </dgm:pt>
    <dgm:pt modelId="{00C2B1BB-D5C7-48C0-8597-7D6AB5A3618D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специализированных банковских программ и продуктов в «зеленом» банке</a:t>
          </a:r>
        </a:p>
      </dgm:t>
    </dgm:pt>
    <dgm:pt modelId="{EA8513DF-6DF5-491C-BC34-1B7460BB68A5}" type="parTrans" cxnId="{9E7BB8DB-BFFC-45F4-A5F0-76FB88BE6639}">
      <dgm:prSet/>
      <dgm:spPr/>
      <dgm:t>
        <a:bodyPr/>
        <a:lstStyle/>
        <a:p>
          <a:endParaRPr lang="ru-RU"/>
        </a:p>
      </dgm:t>
    </dgm:pt>
    <dgm:pt modelId="{FA4D667E-30E8-4D9A-BB34-61D20FEE3CE6}" type="sibTrans" cxnId="{9E7BB8DB-BFFC-45F4-A5F0-76FB88BE6639}">
      <dgm:prSet/>
      <dgm:spPr/>
      <dgm:t>
        <a:bodyPr/>
        <a:lstStyle/>
        <a:p>
          <a:endParaRPr lang="ru-RU"/>
        </a:p>
      </dgm:t>
    </dgm:pt>
    <dgm:pt modelId="{2A752504-0DFB-4450-BBCA-79205F4294E4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Прочие «зеленые» финансовые инструменты</a:t>
          </a:r>
        </a:p>
      </dgm:t>
    </dgm:pt>
    <dgm:pt modelId="{7677B260-FCB8-4C40-BE21-7486CA4B01EF}" type="parTrans" cxnId="{767C5B56-8892-4020-84ED-88B3F2274F40}">
      <dgm:prSet/>
      <dgm:spPr/>
      <dgm:t>
        <a:bodyPr/>
        <a:lstStyle/>
        <a:p>
          <a:endParaRPr lang="ru-RU"/>
        </a:p>
      </dgm:t>
    </dgm:pt>
    <dgm:pt modelId="{5B666AB9-BFDA-4F93-B963-7B00D5AEE1A4}" type="sibTrans" cxnId="{767C5B56-8892-4020-84ED-88B3F2274F40}">
      <dgm:prSet/>
      <dgm:spPr/>
      <dgm:t>
        <a:bodyPr/>
        <a:lstStyle/>
        <a:p>
          <a:endParaRPr lang="ru-RU"/>
        </a:p>
      </dgm:t>
    </dgm:pt>
    <dgm:pt modelId="{E0078D05-0651-43E9-983E-5A2B90C3906E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нефинансовой деятельности</a:t>
          </a:r>
        </a:p>
      </dgm:t>
    </dgm:pt>
    <dgm:pt modelId="{EC501BEE-F641-4EA4-AB6D-97773B0F5938}" type="parTrans" cxnId="{825435D8-DE49-40F2-B037-31A611B7B6D7}">
      <dgm:prSet/>
      <dgm:spPr/>
      <dgm:t>
        <a:bodyPr/>
        <a:lstStyle/>
        <a:p>
          <a:endParaRPr lang="ru-RU"/>
        </a:p>
      </dgm:t>
    </dgm:pt>
    <dgm:pt modelId="{6E2AF442-34D5-4F99-8046-6109BEEF7C80}" type="sibTrans" cxnId="{825435D8-DE49-40F2-B037-31A611B7B6D7}">
      <dgm:prSet/>
      <dgm:spPr/>
      <dgm:t>
        <a:bodyPr/>
        <a:lstStyle/>
        <a:p>
          <a:endParaRPr lang="ru-RU"/>
        </a:p>
      </dgm:t>
    </dgm:pt>
    <dgm:pt modelId="{6AC5F920-D1FD-43E5-84BB-6FD5B839299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Аналитическая и научная платформа</a:t>
          </a:r>
        </a:p>
      </dgm:t>
    </dgm:pt>
    <dgm:pt modelId="{AF7AF5F2-0FDB-4A11-BBB0-FA8407FCDBDF}" type="parTrans" cxnId="{9BC0FF97-8FA1-4035-BC77-9747997C578E}">
      <dgm:prSet/>
      <dgm:spPr/>
      <dgm:t>
        <a:bodyPr/>
        <a:lstStyle/>
        <a:p>
          <a:endParaRPr lang="ru-RU"/>
        </a:p>
      </dgm:t>
    </dgm:pt>
    <dgm:pt modelId="{26455F07-35B6-49F9-BA87-951A710DA823}" type="sibTrans" cxnId="{9BC0FF97-8FA1-4035-BC77-9747997C578E}">
      <dgm:prSet/>
      <dgm:spPr/>
      <dgm:t>
        <a:bodyPr/>
        <a:lstStyle/>
        <a:p>
          <a:endParaRPr lang="ru-RU"/>
        </a:p>
      </dgm:t>
    </dgm:pt>
    <dgm:pt modelId="{3DED7DA7-239C-40BF-BC28-16041E5FC00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Международное сотрудничество</a:t>
          </a:r>
        </a:p>
      </dgm:t>
    </dgm:pt>
    <dgm:pt modelId="{46838E7B-7B79-41AF-95B0-DFD1E4319002}" type="parTrans" cxnId="{AACAF6AF-987D-4BF9-BC23-16D96E1429CA}">
      <dgm:prSet/>
      <dgm:spPr/>
      <dgm:t>
        <a:bodyPr/>
        <a:lstStyle/>
        <a:p>
          <a:endParaRPr lang="ru-RU"/>
        </a:p>
      </dgm:t>
    </dgm:pt>
    <dgm:pt modelId="{3B282209-7D12-4680-9EB7-676D9434DDD4}" type="sibTrans" cxnId="{AACAF6AF-987D-4BF9-BC23-16D96E1429CA}">
      <dgm:prSet/>
      <dgm:spPr/>
      <dgm:t>
        <a:bodyPr/>
        <a:lstStyle/>
        <a:p>
          <a:endParaRPr lang="ru-RU"/>
        </a:p>
      </dgm:t>
    </dgm:pt>
    <dgm:pt modelId="{EFCD0837-065E-4864-8C4D-4A53CA7A5635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специализированного дочернего «зеленого» фонда</a:t>
          </a:r>
        </a:p>
      </dgm:t>
    </dgm:pt>
    <dgm:pt modelId="{43566082-632F-4050-92F6-B1FE525D8D0E}" type="parTrans" cxnId="{32F5FE56-66AD-404E-BC7A-5FC8E00B06D7}">
      <dgm:prSet/>
      <dgm:spPr/>
      <dgm:t>
        <a:bodyPr/>
        <a:lstStyle/>
        <a:p>
          <a:endParaRPr lang="ru-RU"/>
        </a:p>
      </dgm:t>
    </dgm:pt>
    <dgm:pt modelId="{5F1722EB-EC26-4581-8316-B83E10ED592A}" type="sibTrans" cxnId="{32F5FE56-66AD-404E-BC7A-5FC8E00B06D7}">
      <dgm:prSet/>
      <dgm:spPr/>
      <dgm:t>
        <a:bodyPr/>
        <a:lstStyle/>
        <a:p>
          <a:endParaRPr lang="ru-RU"/>
        </a:p>
      </dgm:t>
    </dgm:pt>
    <dgm:pt modelId="{1CB0923E-E25F-4562-B226-8341030E3EC2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«Зеленый» банк как проводник господдержки</a:t>
          </a:r>
        </a:p>
      </dgm:t>
    </dgm:pt>
    <dgm:pt modelId="{C586A105-6B8F-4B70-8417-3A0CB32731C9}" type="parTrans" cxnId="{5EE93C93-135D-4535-A0F5-FF9540CE7613}">
      <dgm:prSet/>
      <dgm:spPr/>
      <dgm:t>
        <a:bodyPr/>
        <a:lstStyle/>
        <a:p>
          <a:endParaRPr lang="ru-RU"/>
        </a:p>
      </dgm:t>
    </dgm:pt>
    <dgm:pt modelId="{6732D0B6-DCF7-47B6-9B41-DD35B8F50C26}" type="sibTrans" cxnId="{5EE93C93-135D-4535-A0F5-FF9540CE7613}">
      <dgm:prSet/>
      <dgm:spPr/>
      <dgm:t>
        <a:bodyPr/>
        <a:lstStyle/>
        <a:p>
          <a:endParaRPr lang="ru-RU"/>
        </a:p>
      </dgm:t>
    </dgm:pt>
    <dgm:pt modelId="{295AFA81-3751-47BE-A8B5-B83C7BB40A2F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Продвижение деятельности «зеленого» финансирования</a:t>
          </a:r>
        </a:p>
      </dgm:t>
    </dgm:pt>
    <dgm:pt modelId="{63597653-0B05-4BCE-8391-965774E5EEAD}" type="parTrans" cxnId="{FF1A91FC-14F8-469C-8775-3B6A673AD6D5}">
      <dgm:prSet/>
      <dgm:spPr/>
      <dgm:t>
        <a:bodyPr/>
        <a:lstStyle/>
        <a:p>
          <a:endParaRPr lang="ru-RU"/>
        </a:p>
      </dgm:t>
    </dgm:pt>
    <dgm:pt modelId="{1063E121-C5E4-4188-A1FC-E6AEE840BF99}" type="sibTrans" cxnId="{FF1A91FC-14F8-469C-8775-3B6A673AD6D5}">
      <dgm:prSet/>
      <dgm:spPr/>
      <dgm:t>
        <a:bodyPr/>
        <a:lstStyle/>
        <a:p>
          <a:endParaRPr lang="ru-RU"/>
        </a:p>
      </dgm:t>
    </dgm:pt>
    <dgm:pt modelId="{B35D01FB-C706-497C-AB09-15DC1C4E3987}" type="pres">
      <dgm:prSet presAssocID="{152C0E45-DF7C-45C5-A04C-EB5533EFEC0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3B2ABCC-0724-4D60-BEEB-3A4D518A1C86}" type="pres">
      <dgm:prSet presAssocID="{4C4E2BCE-9981-4ED7-847A-61759482994B}" presName="circle1" presStyleLbl="node1" presStyleIdx="0" presStyleCnt="3"/>
      <dgm:spPr/>
    </dgm:pt>
    <dgm:pt modelId="{5D7A999A-FDFA-496C-91F9-013599646096}" type="pres">
      <dgm:prSet presAssocID="{4C4E2BCE-9981-4ED7-847A-61759482994B}" presName="space" presStyleCnt="0"/>
      <dgm:spPr/>
    </dgm:pt>
    <dgm:pt modelId="{DE99FE79-1DBF-4E33-866E-B94255D93A55}" type="pres">
      <dgm:prSet presAssocID="{4C4E2BCE-9981-4ED7-847A-61759482994B}" presName="rect1" presStyleLbl="alignAcc1" presStyleIdx="0" presStyleCnt="3"/>
      <dgm:spPr/>
    </dgm:pt>
    <dgm:pt modelId="{5B06492D-6CFA-490E-A42A-2B85613B16DB}" type="pres">
      <dgm:prSet presAssocID="{837AF17A-E10A-4BE5-923F-905AB9F9E3EE}" presName="vertSpace2" presStyleLbl="node1" presStyleIdx="0" presStyleCnt="3"/>
      <dgm:spPr/>
    </dgm:pt>
    <dgm:pt modelId="{8F8E17FE-8507-41AC-B247-DD9AD9B85A21}" type="pres">
      <dgm:prSet presAssocID="{837AF17A-E10A-4BE5-923F-905AB9F9E3EE}" presName="circle2" presStyleLbl="node1" presStyleIdx="1" presStyleCnt="3"/>
      <dgm:spPr/>
    </dgm:pt>
    <dgm:pt modelId="{FF835AE7-67B5-4F8E-8218-56D6B833FB6B}" type="pres">
      <dgm:prSet presAssocID="{837AF17A-E10A-4BE5-923F-905AB9F9E3EE}" presName="rect2" presStyleLbl="alignAcc1" presStyleIdx="1" presStyleCnt="3"/>
      <dgm:spPr/>
    </dgm:pt>
    <dgm:pt modelId="{A7F5FC06-F339-4414-B163-0D2B88794A11}" type="pres">
      <dgm:prSet presAssocID="{E0078D05-0651-43E9-983E-5A2B90C3906E}" presName="vertSpace3" presStyleLbl="node1" presStyleIdx="1" presStyleCnt="3"/>
      <dgm:spPr/>
    </dgm:pt>
    <dgm:pt modelId="{508F9E6B-947A-431D-BB44-6D3297D1D0C3}" type="pres">
      <dgm:prSet presAssocID="{E0078D05-0651-43E9-983E-5A2B90C3906E}" presName="circle3" presStyleLbl="node1" presStyleIdx="2" presStyleCnt="3"/>
      <dgm:spPr/>
    </dgm:pt>
    <dgm:pt modelId="{EAC112E7-0708-477A-9EFB-1C74BE354F2A}" type="pres">
      <dgm:prSet presAssocID="{E0078D05-0651-43E9-983E-5A2B90C3906E}" presName="rect3" presStyleLbl="alignAcc1" presStyleIdx="2" presStyleCnt="3"/>
      <dgm:spPr/>
    </dgm:pt>
    <dgm:pt modelId="{D2D63229-2DEA-421E-BD30-2C6B276BEEC2}" type="pres">
      <dgm:prSet presAssocID="{4C4E2BCE-9981-4ED7-847A-61759482994B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9BEDE25F-58A1-4563-9004-4C1D3B1ACE5E}" type="pres">
      <dgm:prSet presAssocID="{4C4E2BCE-9981-4ED7-847A-61759482994B}" presName="rect1ChTx" presStyleLbl="alignAcc1" presStyleIdx="2" presStyleCnt="3">
        <dgm:presLayoutVars>
          <dgm:bulletEnabled val="1"/>
        </dgm:presLayoutVars>
      </dgm:prSet>
      <dgm:spPr/>
    </dgm:pt>
    <dgm:pt modelId="{A8B1F796-4EBC-4DE4-8E77-F3716DA00088}" type="pres">
      <dgm:prSet presAssocID="{837AF17A-E10A-4BE5-923F-905AB9F9E3EE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9FB6837D-284E-42A7-BCDE-54FE949249B5}" type="pres">
      <dgm:prSet presAssocID="{837AF17A-E10A-4BE5-923F-905AB9F9E3EE}" presName="rect2ChTx" presStyleLbl="alignAcc1" presStyleIdx="2" presStyleCnt="3">
        <dgm:presLayoutVars>
          <dgm:bulletEnabled val="1"/>
        </dgm:presLayoutVars>
      </dgm:prSet>
      <dgm:spPr/>
    </dgm:pt>
    <dgm:pt modelId="{68C866D8-4F0D-437B-8A44-EBBF17103C94}" type="pres">
      <dgm:prSet presAssocID="{E0078D05-0651-43E9-983E-5A2B90C3906E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9ACB0A62-1BE7-4823-AD1F-D090FB953DBF}" type="pres">
      <dgm:prSet presAssocID="{E0078D05-0651-43E9-983E-5A2B90C3906E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1AE03B02-797F-4C09-B357-0CD64E5A03B4}" type="presOf" srcId="{E0078D05-0651-43E9-983E-5A2B90C3906E}" destId="{68C866D8-4F0D-437B-8A44-EBBF17103C94}" srcOrd="1" destOrd="0" presId="urn:microsoft.com/office/officeart/2005/8/layout/target3"/>
    <dgm:cxn modelId="{24A13311-4E12-474A-A234-BA3EFF59EE6A}" type="presOf" srcId="{6885F81B-940D-43BC-B901-4EB4F0E99F2D}" destId="{9BEDE25F-58A1-4563-9004-4C1D3B1ACE5E}" srcOrd="0" destOrd="0" presId="urn:microsoft.com/office/officeart/2005/8/layout/target3"/>
    <dgm:cxn modelId="{2E50D01B-C3CD-4A7D-906E-C258F0310E1F}" srcId="{152C0E45-DF7C-45C5-A04C-EB5533EFEC04}" destId="{837AF17A-E10A-4BE5-923F-905AB9F9E3EE}" srcOrd="1" destOrd="0" parTransId="{94CCF8AC-E58E-4B7B-B7BA-5991E6F1E33B}" sibTransId="{41A6B1EA-3B17-4EAA-B5AE-6FDFB424EC8F}"/>
    <dgm:cxn modelId="{AA864924-799A-4E0B-8B21-3C2AF587825D}" type="presOf" srcId="{152C0E45-DF7C-45C5-A04C-EB5533EFEC04}" destId="{B35D01FB-C706-497C-AB09-15DC1C4E3987}" srcOrd="0" destOrd="0" presId="urn:microsoft.com/office/officeart/2005/8/layout/target3"/>
    <dgm:cxn modelId="{14F3CC36-9C33-4125-B325-C0A6D71F273E}" srcId="{152C0E45-DF7C-45C5-A04C-EB5533EFEC04}" destId="{4C4E2BCE-9981-4ED7-847A-61759482994B}" srcOrd="0" destOrd="0" parTransId="{3FC0DD31-E5B3-4CF6-A352-64C30AD78443}" sibTransId="{1C21A04A-90BD-42B3-82A6-1C86FBF396B3}"/>
    <dgm:cxn modelId="{4819E23B-5888-4758-85ED-8948D9181FCB}" type="presOf" srcId="{837AF17A-E10A-4BE5-923F-905AB9F9E3EE}" destId="{A8B1F796-4EBC-4DE4-8E77-F3716DA00088}" srcOrd="1" destOrd="0" presId="urn:microsoft.com/office/officeart/2005/8/layout/target3"/>
    <dgm:cxn modelId="{1BFD603C-97CC-4C5D-A180-065758C31C1D}" type="presOf" srcId="{EFCD0837-065E-4864-8C4D-4A53CA7A5635}" destId="{9BEDE25F-58A1-4563-9004-4C1D3B1ACE5E}" srcOrd="0" destOrd="1" presId="urn:microsoft.com/office/officeart/2005/8/layout/target3"/>
    <dgm:cxn modelId="{EE66CC3F-0D96-4AB5-A87A-E362386A528B}" type="presOf" srcId="{4C4E2BCE-9981-4ED7-847A-61759482994B}" destId="{DE99FE79-1DBF-4E33-866E-B94255D93A55}" srcOrd="0" destOrd="0" presId="urn:microsoft.com/office/officeart/2005/8/layout/target3"/>
    <dgm:cxn modelId="{BDB49C61-5FB6-4084-B573-9976857A9F0E}" type="presOf" srcId="{6AC5F920-D1FD-43E5-84BB-6FD5B8392996}" destId="{9ACB0A62-1BE7-4823-AD1F-D090FB953DBF}" srcOrd="0" destOrd="0" presId="urn:microsoft.com/office/officeart/2005/8/layout/target3"/>
    <dgm:cxn modelId="{898B4762-D10C-4075-A79F-C5978034BEBB}" type="presOf" srcId="{E0078D05-0651-43E9-983E-5A2B90C3906E}" destId="{EAC112E7-0708-477A-9EFB-1C74BE354F2A}" srcOrd="0" destOrd="0" presId="urn:microsoft.com/office/officeart/2005/8/layout/target3"/>
    <dgm:cxn modelId="{515E0B4A-3EB6-4186-B349-474882B800D7}" type="presOf" srcId="{837AF17A-E10A-4BE5-923F-905AB9F9E3EE}" destId="{FF835AE7-67B5-4F8E-8218-56D6B833FB6B}" srcOrd="0" destOrd="0" presId="urn:microsoft.com/office/officeart/2005/8/layout/target3"/>
    <dgm:cxn modelId="{767C5B56-8892-4020-84ED-88B3F2274F40}" srcId="{837AF17A-E10A-4BE5-923F-905AB9F9E3EE}" destId="{2A752504-0DFB-4450-BBCA-79205F4294E4}" srcOrd="1" destOrd="0" parTransId="{7677B260-FCB8-4C40-BE21-7486CA4B01EF}" sibTransId="{5B666AB9-BFDA-4F93-B963-7B00D5AEE1A4}"/>
    <dgm:cxn modelId="{32F5FE56-66AD-404E-BC7A-5FC8E00B06D7}" srcId="{4C4E2BCE-9981-4ED7-847A-61759482994B}" destId="{EFCD0837-065E-4864-8C4D-4A53CA7A5635}" srcOrd="1" destOrd="0" parTransId="{43566082-632F-4050-92F6-B1FE525D8D0E}" sibTransId="{5F1722EB-EC26-4581-8316-B83E10ED592A}"/>
    <dgm:cxn modelId="{5EE93C93-135D-4535-A0F5-FF9540CE7613}" srcId="{4C4E2BCE-9981-4ED7-847A-61759482994B}" destId="{1CB0923E-E25F-4562-B226-8341030E3EC2}" srcOrd="2" destOrd="0" parTransId="{C586A105-6B8F-4B70-8417-3A0CB32731C9}" sibTransId="{6732D0B6-DCF7-47B6-9B41-DD35B8F50C26}"/>
    <dgm:cxn modelId="{9BC0FF97-8FA1-4035-BC77-9747997C578E}" srcId="{E0078D05-0651-43E9-983E-5A2B90C3906E}" destId="{6AC5F920-D1FD-43E5-84BB-6FD5B8392996}" srcOrd="0" destOrd="0" parTransId="{AF7AF5F2-0FDB-4A11-BBB0-FA8407FCDBDF}" sibTransId="{26455F07-35B6-49F9-BA87-951A710DA823}"/>
    <dgm:cxn modelId="{2E2666A9-DCD6-4CD8-9284-6892A5B3A7E5}" type="presOf" srcId="{295AFA81-3751-47BE-A8B5-B83C7BB40A2F}" destId="{9ACB0A62-1BE7-4823-AD1F-D090FB953DBF}" srcOrd="0" destOrd="2" presId="urn:microsoft.com/office/officeart/2005/8/layout/target3"/>
    <dgm:cxn modelId="{AACAF6AF-987D-4BF9-BC23-16D96E1429CA}" srcId="{E0078D05-0651-43E9-983E-5A2B90C3906E}" destId="{3DED7DA7-239C-40BF-BC28-16041E5FC000}" srcOrd="1" destOrd="0" parTransId="{46838E7B-7B79-41AF-95B0-DFD1E4319002}" sibTransId="{3B282209-7D12-4680-9EB7-676D9434DDD4}"/>
    <dgm:cxn modelId="{825435D8-DE49-40F2-B037-31A611B7B6D7}" srcId="{152C0E45-DF7C-45C5-A04C-EB5533EFEC04}" destId="{E0078D05-0651-43E9-983E-5A2B90C3906E}" srcOrd="2" destOrd="0" parTransId="{EC501BEE-F641-4EA4-AB6D-97773B0F5938}" sibTransId="{6E2AF442-34D5-4F99-8046-6109BEEF7C80}"/>
    <dgm:cxn modelId="{B834D2D9-8BB5-465F-9BF0-7A7926031956}" type="presOf" srcId="{2A752504-0DFB-4450-BBCA-79205F4294E4}" destId="{9FB6837D-284E-42A7-BCDE-54FE949249B5}" srcOrd="0" destOrd="1" presId="urn:microsoft.com/office/officeart/2005/8/layout/target3"/>
    <dgm:cxn modelId="{9E7BB8DB-BFFC-45F4-A5F0-76FB88BE6639}" srcId="{837AF17A-E10A-4BE5-923F-905AB9F9E3EE}" destId="{00C2B1BB-D5C7-48C0-8597-7D6AB5A3618D}" srcOrd="0" destOrd="0" parTransId="{EA8513DF-6DF5-491C-BC34-1B7460BB68A5}" sibTransId="{FA4D667E-30E8-4D9A-BB34-61D20FEE3CE6}"/>
    <dgm:cxn modelId="{EE3063DD-45D1-4787-A528-16A1E46D93F2}" type="presOf" srcId="{3DED7DA7-239C-40BF-BC28-16041E5FC000}" destId="{9ACB0A62-1BE7-4823-AD1F-D090FB953DBF}" srcOrd="0" destOrd="1" presId="urn:microsoft.com/office/officeart/2005/8/layout/target3"/>
    <dgm:cxn modelId="{50BECDE3-D8E1-4867-9170-B242D9E60E00}" type="presOf" srcId="{1CB0923E-E25F-4562-B226-8341030E3EC2}" destId="{9BEDE25F-58A1-4563-9004-4C1D3B1ACE5E}" srcOrd="0" destOrd="2" presId="urn:microsoft.com/office/officeart/2005/8/layout/target3"/>
    <dgm:cxn modelId="{A86FFEF3-0340-4F43-8E1D-BEE06D55A2EB}" srcId="{4C4E2BCE-9981-4ED7-847A-61759482994B}" destId="{6885F81B-940D-43BC-B901-4EB4F0E99F2D}" srcOrd="0" destOrd="0" parTransId="{66D8CEAA-38B8-46BB-ABA2-AC6E542D6AC3}" sibTransId="{32BBFC2B-7BD6-4720-9627-7BF8EFFFA6C9}"/>
    <dgm:cxn modelId="{9D1CF6F5-ABE9-400A-8734-E2BED93D1CA8}" type="presOf" srcId="{00C2B1BB-D5C7-48C0-8597-7D6AB5A3618D}" destId="{9FB6837D-284E-42A7-BCDE-54FE949249B5}" srcOrd="0" destOrd="0" presId="urn:microsoft.com/office/officeart/2005/8/layout/target3"/>
    <dgm:cxn modelId="{53C9B6F8-6225-4EDA-84CB-74736FDC5A59}" type="presOf" srcId="{4C4E2BCE-9981-4ED7-847A-61759482994B}" destId="{D2D63229-2DEA-421E-BD30-2C6B276BEEC2}" srcOrd="1" destOrd="0" presId="urn:microsoft.com/office/officeart/2005/8/layout/target3"/>
    <dgm:cxn modelId="{FF1A91FC-14F8-469C-8775-3B6A673AD6D5}" srcId="{E0078D05-0651-43E9-983E-5A2B90C3906E}" destId="{295AFA81-3751-47BE-A8B5-B83C7BB40A2F}" srcOrd="2" destOrd="0" parTransId="{63597653-0B05-4BCE-8391-965774E5EEAD}" sibTransId="{1063E121-C5E4-4188-A1FC-E6AEE840BF99}"/>
    <dgm:cxn modelId="{6AF3F9BB-F15A-4CD1-BDE5-B14C9B39E6AD}" type="presParOf" srcId="{B35D01FB-C706-497C-AB09-15DC1C4E3987}" destId="{A3B2ABCC-0724-4D60-BEEB-3A4D518A1C86}" srcOrd="0" destOrd="0" presId="urn:microsoft.com/office/officeart/2005/8/layout/target3"/>
    <dgm:cxn modelId="{731A8399-63B5-47DE-8E2B-EE7ABA47B6C4}" type="presParOf" srcId="{B35D01FB-C706-497C-AB09-15DC1C4E3987}" destId="{5D7A999A-FDFA-496C-91F9-013599646096}" srcOrd="1" destOrd="0" presId="urn:microsoft.com/office/officeart/2005/8/layout/target3"/>
    <dgm:cxn modelId="{1759F72E-D478-47F0-A0E7-DB21702C4CB0}" type="presParOf" srcId="{B35D01FB-C706-497C-AB09-15DC1C4E3987}" destId="{DE99FE79-1DBF-4E33-866E-B94255D93A55}" srcOrd="2" destOrd="0" presId="urn:microsoft.com/office/officeart/2005/8/layout/target3"/>
    <dgm:cxn modelId="{7DB55EF5-84DA-422D-B3D6-5D7AD76EB3E6}" type="presParOf" srcId="{B35D01FB-C706-497C-AB09-15DC1C4E3987}" destId="{5B06492D-6CFA-490E-A42A-2B85613B16DB}" srcOrd="3" destOrd="0" presId="urn:microsoft.com/office/officeart/2005/8/layout/target3"/>
    <dgm:cxn modelId="{5501B2BA-DE35-4C81-A933-EB09F07CDDE6}" type="presParOf" srcId="{B35D01FB-C706-497C-AB09-15DC1C4E3987}" destId="{8F8E17FE-8507-41AC-B247-DD9AD9B85A21}" srcOrd="4" destOrd="0" presId="urn:microsoft.com/office/officeart/2005/8/layout/target3"/>
    <dgm:cxn modelId="{020346D5-394E-4EAD-A477-77F0FD51A71F}" type="presParOf" srcId="{B35D01FB-C706-497C-AB09-15DC1C4E3987}" destId="{FF835AE7-67B5-4F8E-8218-56D6B833FB6B}" srcOrd="5" destOrd="0" presId="urn:microsoft.com/office/officeart/2005/8/layout/target3"/>
    <dgm:cxn modelId="{6F883F62-F563-436A-BC9D-B2FD373A9F85}" type="presParOf" srcId="{B35D01FB-C706-497C-AB09-15DC1C4E3987}" destId="{A7F5FC06-F339-4414-B163-0D2B88794A11}" srcOrd="6" destOrd="0" presId="urn:microsoft.com/office/officeart/2005/8/layout/target3"/>
    <dgm:cxn modelId="{B02FE579-3285-4F7F-8DD1-80B8F21D81F9}" type="presParOf" srcId="{B35D01FB-C706-497C-AB09-15DC1C4E3987}" destId="{508F9E6B-947A-431D-BB44-6D3297D1D0C3}" srcOrd="7" destOrd="0" presId="urn:microsoft.com/office/officeart/2005/8/layout/target3"/>
    <dgm:cxn modelId="{3984888B-F729-4D50-BA82-D7F0DD2CF8CA}" type="presParOf" srcId="{B35D01FB-C706-497C-AB09-15DC1C4E3987}" destId="{EAC112E7-0708-477A-9EFB-1C74BE354F2A}" srcOrd="8" destOrd="0" presId="urn:microsoft.com/office/officeart/2005/8/layout/target3"/>
    <dgm:cxn modelId="{96C95384-FA97-4594-A3FC-2A6090650B0B}" type="presParOf" srcId="{B35D01FB-C706-497C-AB09-15DC1C4E3987}" destId="{D2D63229-2DEA-421E-BD30-2C6B276BEEC2}" srcOrd="9" destOrd="0" presId="urn:microsoft.com/office/officeart/2005/8/layout/target3"/>
    <dgm:cxn modelId="{BDF00DE1-7538-4FAE-86BD-59DF158ED718}" type="presParOf" srcId="{B35D01FB-C706-497C-AB09-15DC1C4E3987}" destId="{9BEDE25F-58A1-4563-9004-4C1D3B1ACE5E}" srcOrd="10" destOrd="0" presId="urn:microsoft.com/office/officeart/2005/8/layout/target3"/>
    <dgm:cxn modelId="{F895D8A1-F5D2-4F13-8AC7-BBDEF3867A6E}" type="presParOf" srcId="{B35D01FB-C706-497C-AB09-15DC1C4E3987}" destId="{A8B1F796-4EBC-4DE4-8E77-F3716DA00088}" srcOrd="11" destOrd="0" presId="urn:microsoft.com/office/officeart/2005/8/layout/target3"/>
    <dgm:cxn modelId="{DC27B376-84D3-4808-9DA9-05DFAE584AB8}" type="presParOf" srcId="{B35D01FB-C706-497C-AB09-15DC1C4E3987}" destId="{9FB6837D-284E-42A7-BCDE-54FE949249B5}" srcOrd="12" destOrd="0" presId="urn:microsoft.com/office/officeart/2005/8/layout/target3"/>
    <dgm:cxn modelId="{AFD47C87-3D56-49A2-98D5-EFB43FFFAEF8}" type="presParOf" srcId="{B35D01FB-C706-497C-AB09-15DC1C4E3987}" destId="{68C866D8-4F0D-437B-8A44-EBBF17103C94}" srcOrd="13" destOrd="0" presId="urn:microsoft.com/office/officeart/2005/8/layout/target3"/>
    <dgm:cxn modelId="{8559D2B5-5BA7-4AEE-ACC7-5E67EB28EA30}" type="presParOf" srcId="{B35D01FB-C706-497C-AB09-15DC1C4E3987}" destId="{9ACB0A62-1BE7-4823-AD1F-D090FB953DBF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0713A-963C-4685-925F-432307268CC6}">
      <dsp:nvSpPr>
        <dsp:cNvPr id="0" name=""/>
        <dsp:cNvSpPr/>
      </dsp:nvSpPr>
      <dsp:spPr>
        <a:xfrm>
          <a:off x="5229964" y="736"/>
          <a:ext cx="3540605" cy="16013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Рынок «зеленого» финансирования 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это быстрорастущий и перспективный сегмент мирового финансового рынка. </a:t>
          </a:r>
        </a:p>
      </dsp:txBody>
      <dsp:txXfrm>
        <a:off x="5229964" y="736"/>
        <a:ext cx="3540605" cy="1601359"/>
      </dsp:txXfrm>
    </dsp:sp>
    <dsp:sp modelId="{9B0D8BA1-0B0A-4DE0-8FCC-0A9524187AD5}">
      <dsp:nvSpPr>
        <dsp:cNvPr id="0" name=""/>
        <dsp:cNvSpPr/>
      </dsp:nvSpPr>
      <dsp:spPr>
        <a:xfrm>
          <a:off x="3486084" y="736"/>
          <a:ext cx="1585345" cy="16013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BDE13-CCF2-45E5-9396-35351AD1ACE3}">
      <dsp:nvSpPr>
        <dsp:cNvPr id="0" name=""/>
        <dsp:cNvSpPr/>
      </dsp:nvSpPr>
      <dsp:spPr>
        <a:xfrm>
          <a:off x="3486084" y="1866319"/>
          <a:ext cx="3540605" cy="16013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 состоянию на первое полугодие 2020 года </a:t>
          </a: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рынок «зеленых» облигаций составляет 125 миллиардов долларов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а весь рынок климатических облигаций составляет более 29 миллиардов долларов. (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Climate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Bonds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Initiative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2020)</a:t>
          </a:r>
        </a:p>
      </dsp:txBody>
      <dsp:txXfrm>
        <a:off x="3486084" y="1866319"/>
        <a:ext cx="3540605" cy="1601359"/>
      </dsp:txXfrm>
    </dsp:sp>
    <dsp:sp modelId="{149AE566-CDDD-43DE-8106-F743B86618B2}">
      <dsp:nvSpPr>
        <dsp:cNvPr id="0" name=""/>
        <dsp:cNvSpPr/>
      </dsp:nvSpPr>
      <dsp:spPr>
        <a:xfrm>
          <a:off x="7185224" y="1866319"/>
          <a:ext cx="1585345" cy="16013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A12F4-6D9F-4A98-BCDF-79CA3D4778F3}">
      <dsp:nvSpPr>
        <dsp:cNvPr id="0" name=""/>
        <dsp:cNvSpPr/>
      </dsp:nvSpPr>
      <dsp:spPr>
        <a:xfrm>
          <a:off x="5229964" y="3731903"/>
          <a:ext cx="3540605" cy="16013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Согласно прогнозу S&amp;P, переход к более чистой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низкоуглеродной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экономике может </a:t>
          </a: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занять 15 лет и потребовать 16,5 трлн долларов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(S&amp;P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Global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Ratings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2016 г.)</a:t>
          </a:r>
        </a:p>
      </dsp:txBody>
      <dsp:txXfrm>
        <a:off x="5229964" y="3731903"/>
        <a:ext cx="3540605" cy="1601359"/>
      </dsp:txXfrm>
    </dsp:sp>
    <dsp:sp modelId="{B5ED1291-71F4-4F93-A637-3AA8BDECB72B}">
      <dsp:nvSpPr>
        <dsp:cNvPr id="0" name=""/>
        <dsp:cNvSpPr/>
      </dsp:nvSpPr>
      <dsp:spPr>
        <a:xfrm>
          <a:off x="3486084" y="3731903"/>
          <a:ext cx="1585345" cy="16013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76808-632B-40CB-8CD3-286530170B7A}">
      <dsp:nvSpPr>
        <dsp:cNvPr id="0" name=""/>
        <dsp:cNvSpPr/>
      </dsp:nvSpPr>
      <dsp:spPr>
        <a:xfrm>
          <a:off x="-5935508" y="-908301"/>
          <a:ext cx="7066032" cy="7066032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79295-4EFF-4EED-8BC7-32EB27D392F2}">
      <dsp:nvSpPr>
        <dsp:cNvPr id="0" name=""/>
        <dsp:cNvSpPr/>
      </dsp:nvSpPr>
      <dsp:spPr>
        <a:xfrm>
          <a:off x="591718" y="403576"/>
          <a:ext cx="9339663" cy="8075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01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мировой практике банковский сектор занимает сильные позиции в сфере </a:t>
          </a: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«зеленого» финансирования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91718" y="403576"/>
        <a:ext cx="9339663" cy="807572"/>
      </dsp:txXfrm>
    </dsp:sp>
    <dsp:sp modelId="{F23C058F-68F5-4326-AFE6-FB1D0316A4CE}">
      <dsp:nvSpPr>
        <dsp:cNvPr id="0" name=""/>
        <dsp:cNvSpPr/>
      </dsp:nvSpPr>
      <dsp:spPr>
        <a:xfrm>
          <a:off x="86985" y="302629"/>
          <a:ext cx="1009465" cy="10094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BDC14-7DEB-4067-B2A8-E1798F9398A2}">
      <dsp:nvSpPr>
        <dsp:cNvPr id="0" name=""/>
        <dsp:cNvSpPr/>
      </dsp:nvSpPr>
      <dsp:spPr>
        <a:xfrm>
          <a:off x="1054718" y="1615144"/>
          <a:ext cx="8876663" cy="8075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01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Citi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планировал увеличить свой портфель «зеленых» проектов до 100 миллиардов долларов к 2020 году, но цель была достигнута в прошлом году. Его новая стратегия включает в себя цель финансирования окружающей среды на сумму 250 миллиардов долларов </a:t>
          </a:r>
        </a:p>
      </dsp:txBody>
      <dsp:txXfrm>
        <a:off x="1054718" y="1615144"/>
        <a:ext cx="8876663" cy="807572"/>
      </dsp:txXfrm>
    </dsp:sp>
    <dsp:sp modelId="{C03D9731-50D4-4316-916B-257A586CBAB5}">
      <dsp:nvSpPr>
        <dsp:cNvPr id="0" name=""/>
        <dsp:cNvSpPr/>
      </dsp:nvSpPr>
      <dsp:spPr>
        <a:xfrm>
          <a:off x="549985" y="1514197"/>
          <a:ext cx="1009465" cy="10094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3DBAA-C5B9-4938-836D-D41C6919DFC4}">
      <dsp:nvSpPr>
        <dsp:cNvPr id="0" name=""/>
        <dsp:cNvSpPr/>
      </dsp:nvSpPr>
      <dsp:spPr>
        <a:xfrm>
          <a:off x="1054718" y="2826712"/>
          <a:ext cx="8876663" cy="8075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01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Европейский банк реконструкции и развития планировал к 2020 году увеличить долю «зеленых» проектов в портфеле до 40%, однако, финансирование «зеленой» экономики уже в 2019 году достигло 46%</a:t>
          </a:r>
        </a:p>
      </dsp:txBody>
      <dsp:txXfrm>
        <a:off x="1054718" y="2826712"/>
        <a:ext cx="8876663" cy="807572"/>
      </dsp:txXfrm>
    </dsp:sp>
    <dsp:sp modelId="{ADE9FD23-9633-42B5-908C-24F5605788C5}">
      <dsp:nvSpPr>
        <dsp:cNvPr id="0" name=""/>
        <dsp:cNvSpPr/>
      </dsp:nvSpPr>
      <dsp:spPr>
        <a:xfrm>
          <a:off x="549985" y="2725766"/>
          <a:ext cx="1009465" cy="10094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A9558-BA71-486B-B2BB-E9FBD6A41566}">
      <dsp:nvSpPr>
        <dsp:cNvPr id="0" name=""/>
        <dsp:cNvSpPr/>
      </dsp:nvSpPr>
      <dsp:spPr>
        <a:xfrm>
          <a:off x="591718" y="4038280"/>
          <a:ext cx="9339663" cy="8075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01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Если в 2014 году кредиты на сумму более 1 миллиарда долларов предоставили 12 банков, то в 2015 году их количество увеличилось до 20, а в будущем ожидается дальнейшее увеличение</a:t>
          </a:r>
        </a:p>
      </dsp:txBody>
      <dsp:txXfrm>
        <a:off x="591718" y="4038280"/>
        <a:ext cx="9339663" cy="807572"/>
      </dsp:txXfrm>
    </dsp:sp>
    <dsp:sp modelId="{6D291CDB-D215-4539-A1F6-2FA8CBAED871}">
      <dsp:nvSpPr>
        <dsp:cNvPr id="0" name=""/>
        <dsp:cNvSpPr/>
      </dsp:nvSpPr>
      <dsp:spPr>
        <a:xfrm>
          <a:off x="86985" y="3937334"/>
          <a:ext cx="1009465" cy="10094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50013-7FF9-4534-B616-2816C529FDBF}">
      <dsp:nvSpPr>
        <dsp:cNvPr id="0" name=""/>
        <dsp:cNvSpPr/>
      </dsp:nvSpPr>
      <dsp:spPr>
        <a:xfrm>
          <a:off x="0" y="2626263"/>
          <a:ext cx="10515600" cy="172311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специализированного банковского учреждения</a:t>
          </a:r>
        </a:p>
      </dsp:txBody>
      <dsp:txXfrm>
        <a:off x="0" y="2626263"/>
        <a:ext cx="10515600" cy="930480"/>
      </dsp:txXfrm>
    </dsp:sp>
    <dsp:sp modelId="{8A9FAEE5-5710-4044-9372-17677F061897}">
      <dsp:nvSpPr>
        <dsp:cNvPr id="0" name=""/>
        <dsp:cNvSpPr/>
      </dsp:nvSpPr>
      <dsp:spPr>
        <a:xfrm>
          <a:off x="0" y="3522281"/>
          <a:ext cx="10515600" cy="792631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 мнению Минприроды России, ключевым элементом концепции перехода к «зеленой» экономике является создание специализированного банка «зеленых» инвестиций.</a:t>
          </a:r>
        </a:p>
      </dsp:txBody>
      <dsp:txXfrm>
        <a:off x="0" y="3522281"/>
        <a:ext cx="10515600" cy="792631"/>
      </dsp:txXfrm>
    </dsp:sp>
    <dsp:sp modelId="{EBCEDBDF-AE83-463C-9C8B-715646F2B466}">
      <dsp:nvSpPr>
        <dsp:cNvPr id="0" name=""/>
        <dsp:cNvSpPr/>
      </dsp:nvSpPr>
      <dsp:spPr>
        <a:xfrm rot="10800000">
          <a:off x="0" y="1962"/>
          <a:ext cx="10515600" cy="2650147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России банковский сектор более развит, чем фондовый рынок</a:t>
          </a:r>
        </a:p>
      </dsp:txBody>
      <dsp:txXfrm rot="-10800000">
        <a:off x="0" y="1962"/>
        <a:ext cx="10515600" cy="930201"/>
      </dsp:txXfrm>
    </dsp:sp>
    <dsp:sp modelId="{53366313-3CCD-4D9A-B9D0-55E0F8FE73FC}">
      <dsp:nvSpPr>
        <dsp:cNvPr id="0" name=""/>
        <dsp:cNvSpPr/>
      </dsp:nvSpPr>
      <dsp:spPr>
        <a:xfrm>
          <a:off x="0" y="932163"/>
          <a:ext cx="10515600" cy="79239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Основная ликвидность сосредоточена в банковском секторе, есть крупные игроки и широкая филиальная сеть, экспертный и технологический уровень банковского сектора значительно выше, чем в других секторах финансового рынка. </a:t>
          </a:r>
        </a:p>
      </dsp:txBody>
      <dsp:txXfrm>
        <a:off x="0" y="932163"/>
        <a:ext cx="10515600" cy="7923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6A32A-3CA5-449B-AAFE-96249C037253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Выпуск «зеленых» облигаций - оптимальный и наиболее эффективный способ привлечения финансирования для расширения деятельности банка</a:t>
          </a:r>
        </a:p>
      </dsp:txBody>
      <dsp:txXfrm rot="5400000">
        <a:off x="0" y="0"/>
        <a:ext cx="5257800" cy="1631751"/>
      </dsp:txXfrm>
    </dsp:sp>
    <dsp:sp modelId="{336A6A00-2110-471D-AF8E-DBA93E29D721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«Зеленый» банк должен иметь полное (100%) государственное участие, поскольку именно такой подход может решить ряд задач</a:t>
          </a:r>
        </a:p>
      </dsp:txBody>
      <dsp:txXfrm>
        <a:off x="5257800" y="0"/>
        <a:ext cx="5257800" cy="1631751"/>
      </dsp:txXfrm>
    </dsp:sp>
    <dsp:sp modelId="{E1B20CDB-5229-4582-9B06-80F74BE44698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Дальнейшая деятельность «зеленого» банка осуществляется за счет привлечения заемных средств на российском и международном рынках капитала</a:t>
          </a:r>
        </a:p>
      </dsp:txBody>
      <dsp:txXfrm rot="10800000">
        <a:off x="0" y="2719586"/>
        <a:ext cx="5257800" cy="1631751"/>
      </dsp:txXfrm>
    </dsp:sp>
    <dsp:sp modelId="{CFC92919-16B6-4F9E-A4A5-39368EA3F769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Для решения административных и экономических вопросов и начала работы планируется выделить государственную субсидию на внесение в уставный капитал банка в размере 50-70 млрд рублей</a:t>
          </a:r>
        </a:p>
      </dsp:txBody>
      <dsp:txXfrm rot="-5400000">
        <a:off x="5257800" y="2719586"/>
        <a:ext cx="5257800" cy="1631751"/>
      </dsp:txXfrm>
    </dsp:sp>
    <dsp:sp modelId="{F0F32A58-58FD-412B-89C5-33778EFFC078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Зеленый банк</a:t>
          </a:r>
        </a:p>
      </dsp:txBody>
      <dsp:txXfrm>
        <a:off x="3733564" y="1684855"/>
        <a:ext cx="3048472" cy="9816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0F566-3321-4747-B131-EB563B1583FE}">
      <dsp:nvSpPr>
        <dsp:cNvPr id="0" name=""/>
        <dsp:cNvSpPr/>
      </dsp:nvSpPr>
      <dsp:spPr>
        <a:xfrm>
          <a:off x="3341" y="1167682"/>
          <a:ext cx="5525041" cy="6500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7FA5F-B2C4-4A17-BA25-28EAAA87447C}">
      <dsp:nvSpPr>
        <dsp:cNvPr id="0" name=""/>
        <dsp:cNvSpPr/>
      </dsp:nvSpPr>
      <dsp:spPr>
        <a:xfrm>
          <a:off x="3341" y="1411797"/>
          <a:ext cx="405889" cy="4058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8B1F01-6CB3-4C3B-A9FE-A2DE991791C7}">
      <dsp:nvSpPr>
        <dsp:cNvPr id="0" name=""/>
        <dsp:cNvSpPr/>
      </dsp:nvSpPr>
      <dsp:spPr>
        <a:xfrm>
          <a:off x="3341" y="0"/>
          <a:ext cx="5525041" cy="116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«Зеленый» банк будет предоставлять полный спектр банковских и других финансовых услуг с «зеленой» направленностью:</a:t>
          </a:r>
        </a:p>
      </dsp:txBody>
      <dsp:txXfrm>
        <a:off x="3341" y="0"/>
        <a:ext cx="5525041" cy="1167682"/>
      </dsp:txXfrm>
    </dsp:sp>
    <dsp:sp modelId="{396BF2DB-0FC9-4D92-BC66-E9A9265E79D9}">
      <dsp:nvSpPr>
        <dsp:cNvPr id="0" name=""/>
        <dsp:cNvSpPr/>
      </dsp:nvSpPr>
      <dsp:spPr>
        <a:xfrm>
          <a:off x="3341" y="2357913"/>
          <a:ext cx="405879" cy="405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3DC84-FD68-45D6-B5BA-4D87E3C0136F}">
      <dsp:nvSpPr>
        <dsp:cNvPr id="0" name=""/>
        <dsp:cNvSpPr/>
      </dsp:nvSpPr>
      <dsp:spPr>
        <a:xfrm>
          <a:off x="390094" y="2087800"/>
          <a:ext cx="5138288" cy="946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«Зеленое» кредитование - стандартные банковские кредитные продукты для финансирования «зеленых» проектов;</a:t>
          </a:r>
        </a:p>
      </dsp:txBody>
      <dsp:txXfrm>
        <a:off x="390094" y="2087800"/>
        <a:ext cx="5138288" cy="946106"/>
      </dsp:txXfrm>
    </dsp:sp>
    <dsp:sp modelId="{5AE95D54-4E03-42C9-A71D-3E11810788AF}">
      <dsp:nvSpPr>
        <dsp:cNvPr id="0" name=""/>
        <dsp:cNvSpPr/>
      </dsp:nvSpPr>
      <dsp:spPr>
        <a:xfrm>
          <a:off x="3341" y="3304019"/>
          <a:ext cx="405879" cy="405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CF87B-B4F6-4727-BA0E-32E6DD1B66E6}">
      <dsp:nvSpPr>
        <dsp:cNvPr id="0" name=""/>
        <dsp:cNvSpPr/>
      </dsp:nvSpPr>
      <dsp:spPr>
        <a:xfrm>
          <a:off x="416762" y="3033906"/>
          <a:ext cx="5138288" cy="946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«Зеленые» инвестиции - более широкое понимание инвестиций (речь идет как о прямых инвестициях - через приобретение «зеленых» финансовых инструментов (акции, векселя и т. д.), так и о косвенных - через выдачу гарантий под «зеленые» проекты);</a:t>
          </a:r>
        </a:p>
      </dsp:txBody>
      <dsp:txXfrm>
        <a:off x="416762" y="3033906"/>
        <a:ext cx="5138288" cy="946106"/>
      </dsp:txXfrm>
    </dsp:sp>
    <dsp:sp modelId="{26B1C93A-8C6E-4BE5-ADFD-19D3840BD670}">
      <dsp:nvSpPr>
        <dsp:cNvPr id="0" name=""/>
        <dsp:cNvSpPr/>
      </dsp:nvSpPr>
      <dsp:spPr>
        <a:xfrm>
          <a:off x="3341" y="4250125"/>
          <a:ext cx="405879" cy="405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3FB27-5C0D-4AFB-AB26-4EFBDE200C87}">
      <dsp:nvSpPr>
        <dsp:cNvPr id="0" name=""/>
        <dsp:cNvSpPr/>
      </dsp:nvSpPr>
      <dsp:spPr>
        <a:xfrm>
          <a:off x="390094" y="3980012"/>
          <a:ext cx="5138288" cy="946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Синдицированное кредитование - организатор и участник крупных банковских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синдицирований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для финансирования масштабных «зеленых» проектов.</a:t>
          </a:r>
        </a:p>
      </dsp:txBody>
      <dsp:txXfrm>
        <a:off x="390094" y="3980012"/>
        <a:ext cx="5138288" cy="946106"/>
      </dsp:txXfrm>
    </dsp:sp>
    <dsp:sp modelId="{40B43193-16B9-416D-840C-EC233D19A3E6}">
      <dsp:nvSpPr>
        <dsp:cNvPr id="0" name=""/>
        <dsp:cNvSpPr/>
      </dsp:nvSpPr>
      <dsp:spPr>
        <a:xfrm>
          <a:off x="5804635" y="1167682"/>
          <a:ext cx="5525041" cy="6500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05921-909C-4BD3-AAEA-55DC38A96D20}">
      <dsp:nvSpPr>
        <dsp:cNvPr id="0" name=""/>
        <dsp:cNvSpPr/>
      </dsp:nvSpPr>
      <dsp:spPr>
        <a:xfrm>
          <a:off x="5804635" y="1411797"/>
          <a:ext cx="405889" cy="4058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3D7F9-D8DA-460B-9D44-2A46AABA07A4}">
      <dsp:nvSpPr>
        <dsp:cNvPr id="0" name=""/>
        <dsp:cNvSpPr/>
      </dsp:nvSpPr>
      <dsp:spPr>
        <a:xfrm>
          <a:off x="5804635" y="0"/>
          <a:ext cx="5525041" cy="116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рамках нефинансовых функций «зеленый» банк может выполнять следующие аспекты:</a:t>
          </a:r>
        </a:p>
      </dsp:txBody>
      <dsp:txXfrm>
        <a:off x="5804635" y="0"/>
        <a:ext cx="5525041" cy="1167682"/>
      </dsp:txXfrm>
    </dsp:sp>
    <dsp:sp modelId="{03859EB1-CCF2-4075-840D-66D28CD6F939}">
      <dsp:nvSpPr>
        <dsp:cNvPr id="0" name=""/>
        <dsp:cNvSpPr/>
      </dsp:nvSpPr>
      <dsp:spPr>
        <a:xfrm>
          <a:off x="5804635" y="2357913"/>
          <a:ext cx="405879" cy="405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0E28C-D2FF-4F8F-89DF-0067A43364ED}">
      <dsp:nvSpPr>
        <dsp:cNvPr id="0" name=""/>
        <dsp:cNvSpPr/>
      </dsp:nvSpPr>
      <dsp:spPr>
        <a:xfrm>
          <a:off x="6191388" y="2087800"/>
          <a:ext cx="5138288" cy="946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«зеленых» проектов и оценка их рисков, сбор статистической информации по «зеленым» проектам и «зеленым» инструментам;</a:t>
          </a:r>
        </a:p>
      </dsp:txBody>
      <dsp:txXfrm>
        <a:off x="6191388" y="2087800"/>
        <a:ext cx="5138288" cy="946106"/>
      </dsp:txXfrm>
    </dsp:sp>
    <dsp:sp modelId="{1C35CF80-9455-4717-B169-6DFA9F268524}">
      <dsp:nvSpPr>
        <dsp:cNvPr id="0" name=""/>
        <dsp:cNvSpPr/>
      </dsp:nvSpPr>
      <dsp:spPr>
        <a:xfrm>
          <a:off x="5804635" y="3304019"/>
          <a:ext cx="405879" cy="405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CBDA09-8840-4C96-91B4-B5777A1C952D}">
      <dsp:nvSpPr>
        <dsp:cNvPr id="0" name=""/>
        <dsp:cNvSpPr/>
      </dsp:nvSpPr>
      <dsp:spPr>
        <a:xfrm>
          <a:off x="6191388" y="3033906"/>
          <a:ext cx="5138288" cy="946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функции в рамках развития рынка финансирования и продвижения идей «зеленого» развития;</a:t>
          </a:r>
        </a:p>
      </dsp:txBody>
      <dsp:txXfrm>
        <a:off x="6191388" y="3033906"/>
        <a:ext cx="5138288" cy="946106"/>
      </dsp:txXfrm>
    </dsp:sp>
    <dsp:sp modelId="{81919AE4-3193-4006-ADA4-A1EBCD174CCA}">
      <dsp:nvSpPr>
        <dsp:cNvPr id="0" name=""/>
        <dsp:cNvSpPr/>
      </dsp:nvSpPr>
      <dsp:spPr>
        <a:xfrm>
          <a:off x="5804635" y="4250125"/>
          <a:ext cx="405879" cy="405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646C46-2296-4803-B3D8-06B199B91255}">
      <dsp:nvSpPr>
        <dsp:cNvPr id="0" name=""/>
        <dsp:cNvSpPr/>
      </dsp:nvSpPr>
      <dsp:spPr>
        <a:xfrm>
          <a:off x="6191388" y="3980012"/>
          <a:ext cx="5138288" cy="946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Международная деятельность (в том числе в рамках взаимодействия с международными финансовыми институтами и участия в «зеленых» международных ассоциациях и инициативах).</a:t>
          </a:r>
        </a:p>
      </dsp:txBody>
      <dsp:txXfrm>
        <a:off x="6191388" y="3980012"/>
        <a:ext cx="5138288" cy="9461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2ABCC-0724-4D60-BEEB-3A4D518A1C86}">
      <dsp:nvSpPr>
        <dsp:cNvPr id="0" name=""/>
        <dsp:cNvSpPr/>
      </dsp:nvSpPr>
      <dsp:spPr>
        <a:xfrm>
          <a:off x="0" y="0"/>
          <a:ext cx="5120639" cy="5120639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9FE79-1DBF-4E33-866E-B94255D93A55}">
      <dsp:nvSpPr>
        <dsp:cNvPr id="0" name=""/>
        <dsp:cNvSpPr/>
      </dsp:nvSpPr>
      <dsp:spPr>
        <a:xfrm>
          <a:off x="2560319" y="0"/>
          <a:ext cx="8855242" cy="51206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операционного присутствия «зеленого» банка</a:t>
          </a:r>
        </a:p>
      </dsp:txBody>
      <dsp:txXfrm>
        <a:off x="2560319" y="0"/>
        <a:ext cx="4427621" cy="1536195"/>
      </dsp:txXfrm>
    </dsp:sp>
    <dsp:sp modelId="{8F8E17FE-8507-41AC-B247-DD9AD9B85A21}">
      <dsp:nvSpPr>
        <dsp:cNvPr id="0" name=""/>
        <dsp:cNvSpPr/>
      </dsp:nvSpPr>
      <dsp:spPr>
        <a:xfrm>
          <a:off x="896113" y="1536195"/>
          <a:ext cx="3328412" cy="3328412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35AE7-67B5-4F8E-8218-56D6B833FB6B}">
      <dsp:nvSpPr>
        <dsp:cNvPr id="0" name=""/>
        <dsp:cNvSpPr/>
      </dsp:nvSpPr>
      <dsp:spPr>
        <a:xfrm>
          <a:off x="2560319" y="1536195"/>
          <a:ext cx="8855242" cy="33284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других «зеленых» финансовых инструментов</a:t>
          </a:r>
        </a:p>
      </dsp:txBody>
      <dsp:txXfrm>
        <a:off x="2560319" y="1536195"/>
        <a:ext cx="4427621" cy="1536190"/>
      </dsp:txXfrm>
    </dsp:sp>
    <dsp:sp modelId="{508F9E6B-947A-431D-BB44-6D3297D1D0C3}">
      <dsp:nvSpPr>
        <dsp:cNvPr id="0" name=""/>
        <dsp:cNvSpPr/>
      </dsp:nvSpPr>
      <dsp:spPr>
        <a:xfrm>
          <a:off x="1792224" y="3072385"/>
          <a:ext cx="1536190" cy="1536190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112E7-0708-477A-9EFB-1C74BE354F2A}">
      <dsp:nvSpPr>
        <dsp:cNvPr id="0" name=""/>
        <dsp:cNvSpPr/>
      </dsp:nvSpPr>
      <dsp:spPr>
        <a:xfrm>
          <a:off x="2560319" y="3072385"/>
          <a:ext cx="8855242" cy="15361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нефинансовой деятельности</a:t>
          </a:r>
        </a:p>
      </dsp:txBody>
      <dsp:txXfrm>
        <a:off x="2560319" y="3072385"/>
        <a:ext cx="4427621" cy="1536190"/>
      </dsp:txXfrm>
    </dsp:sp>
    <dsp:sp modelId="{9BEDE25F-58A1-4563-9004-4C1D3B1ACE5E}">
      <dsp:nvSpPr>
        <dsp:cNvPr id="0" name=""/>
        <dsp:cNvSpPr/>
      </dsp:nvSpPr>
      <dsp:spPr>
        <a:xfrm>
          <a:off x="6987941" y="0"/>
          <a:ext cx="4427621" cy="15361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дополнительных офисов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специализированного дочернего «зеленого» фонда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«Зеленый» банк как проводник господдержки</a:t>
          </a:r>
        </a:p>
      </dsp:txBody>
      <dsp:txXfrm>
        <a:off x="6987941" y="0"/>
        <a:ext cx="4427621" cy="1536195"/>
      </dsp:txXfrm>
    </dsp:sp>
    <dsp:sp modelId="{9FB6837D-284E-42A7-BCDE-54FE949249B5}">
      <dsp:nvSpPr>
        <dsp:cNvPr id="0" name=""/>
        <dsp:cNvSpPr/>
      </dsp:nvSpPr>
      <dsp:spPr>
        <a:xfrm>
          <a:off x="6987941" y="1536195"/>
          <a:ext cx="4427621" cy="15361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специализированных банковских программ и продуктов в «зеленом» банке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Прочие «зеленые» финансовые инструменты</a:t>
          </a:r>
        </a:p>
      </dsp:txBody>
      <dsp:txXfrm>
        <a:off x="6987941" y="1536195"/>
        <a:ext cx="4427621" cy="1536190"/>
      </dsp:txXfrm>
    </dsp:sp>
    <dsp:sp modelId="{9ACB0A62-1BE7-4823-AD1F-D090FB953DBF}">
      <dsp:nvSpPr>
        <dsp:cNvPr id="0" name=""/>
        <dsp:cNvSpPr/>
      </dsp:nvSpPr>
      <dsp:spPr>
        <a:xfrm>
          <a:off x="6987941" y="3072385"/>
          <a:ext cx="4427621" cy="15361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Аналитическая и научная платформа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Международное сотрудничество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Продвижение деятельности «зеленого» финансирования</a:t>
          </a:r>
        </a:p>
      </dsp:txBody>
      <dsp:txXfrm>
        <a:off x="6987941" y="3072385"/>
        <a:ext cx="4427621" cy="1536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92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9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1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97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27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2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43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35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BBCDF-6DB9-4136-8C91-23A95916A1DF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06808-EBC4-4607-AA90-4CD921654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78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9419" y="1685781"/>
            <a:ext cx="9144000" cy="2387600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5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зеленого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инвестиционного банка в условиях Индустрии 4.0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26764" y="5301673"/>
            <a:ext cx="3454400" cy="1452418"/>
          </a:xfrm>
        </p:spPr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Михайлов</a:t>
            </a:r>
          </a:p>
        </p:txBody>
      </p:sp>
    </p:spTree>
    <p:extLst>
      <p:ext uri="{BB962C8B-B14F-4D97-AF65-F5344CB8AC3E}">
        <p14:creationId xmlns:p14="http://schemas.microsoft.com/office/powerpoint/2010/main" val="3435794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79419" y="168578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3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современных условиях развития ряду стран, в том числе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необходима реструктуризация экономики и трансформация модели развития для сбалансирования национальной экономики. Одним из результатов этой трансформации должно стать формирование в стране системы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«зеленого» финансирования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система должна решить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задачи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доступность средств для инвестирования в «зеленые» проекты и повысить их инвестиционную привлекательность,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улучшить функцию рынка капитала в распределении ресурсов и обслуживании реального сектора экономики. </a:t>
            </a:r>
          </a:p>
        </p:txBody>
      </p:sp>
    </p:spTree>
    <p:extLst>
      <p:ext uri="{BB962C8B-B14F-4D97-AF65-F5344CB8AC3E}">
        <p14:creationId xmlns:p14="http://schemas.microsoft.com/office/powerpoint/2010/main" val="401000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273104"/>
              </p:ext>
            </p:extLst>
          </p:nvPr>
        </p:nvGraphicFramePr>
        <p:xfrm>
          <a:off x="-64655" y="1366982"/>
          <a:ext cx="12256655" cy="533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63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807862"/>
              </p:ext>
            </p:extLst>
          </p:nvPr>
        </p:nvGraphicFramePr>
        <p:xfrm>
          <a:off x="838200" y="1446934"/>
          <a:ext cx="10005291" cy="5249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202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4831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40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«Зеленый» инвестиционный банк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9117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12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«Зеленый» инвестиционный банк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220563"/>
              </p:ext>
            </p:extLst>
          </p:nvPr>
        </p:nvGraphicFramePr>
        <p:xfrm>
          <a:off x="535707" y="1394691"/>
          <a:ext cx="11333019" cy="5287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12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«Зеленый» инвестиционный банк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494145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 вопросом при создании «зеленой» банковской системы является выбор между созданием новой структуры «с нуля» или наделением существующей организации полномочиями «зеленого» банка.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новой структуры - более рискованная и дорогостоящая мера, чем обеспечение существующей структуры соответствующей функциональностью. Кроме того, создание новой структуры потребует значительных временных затрат на решение организационных вопросов, подбор персонала, формирование и запуск бизнес-процессов и т. д.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 наделение уже существующего государственного финансового учреждения статусом «зеленого» банка снижает эти риски. В этом случае следует добавить только дополнительную настройку отдельных бизнес-процессов, непосредственно связанных с «зеленым» кредитованием.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в текущих условиях большинство крупных государственных финансовых компаний и корпораций находятся под санкциями ЕС и США, и вопрос об их снятии не обсуждается даже в среднесрочной перспективе, а это означает, что такие государственные компании не могут работать за рубежом. Этот недостаток фактически парализует работу госкомпаний и сводит на нет существующие преимущества. </a:t>
            </a:r>
          </a:p>
        </p:txBody>
      </p:sp>
    </p:spTree>
    <p:extLst>
      <p:ext uri="{BB962C8B-B14F-4D97-AF65-F5344CB8AC3E}">
        <p14:creationId xmlns:p14="http://schemas.microsoft.com/office/powerpoint/2010/main" val="105010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057328"/>
              </p:ext>
            </p:extLst>
          </p:nvPr>
        </p:nvGraphicFramePr>
        <p:xfrm>
          <a:off x="365760" y="1482291"/>
          <a:ext cx="11415562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9806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872</Words>
  <Application>Microsoft Office PowerPoint</Application>
  <PresentationFormat>Широкоэкранный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Создание зеленого инвестиционного банка в условиях Индустрии 4.0</vt:lpstr>
      <vt:lpstr>Введение</vt:lpstr>
      <vt:lpstr>Тенденции</vt:lpstr>
      <vt:lpstr>Результаты исследования</vt:lpstr>
      <vt:lpstr>Россия</vt:lpstr>
      <vt:lpstr>«Зеленый» инвестиционный банк</vt:lpstr>
      <vt:lpstr>«Зеленый» инвестиционный банк</vt:lpstr>
      <vt:lpstr>«Зеленый» инвестиционный банк</vt:lpstr>
      <vt:lpstr>Рекомендации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зеленых инвестиционных банков в условиях Индустрии 4.0</dc:title>
  <dc:creator>Алексей Михайлов</dc:creator>
  <cp:lastModifiedBy>Алексей Михайлов</cp:lastModifiedBy>
  <cp:revision>6</cp:revision>
  <dcterms:created xsi:type="dcterms:W3CDTF">2020-11-12T08:17:19Z</dcterms:created>
  <dcterms:modified xsi:type="dcterms:W3CDTF">2020-11-12T11:42:21Z</dcterms:modified>
</cp:coreProperties>
</file>