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3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1075;&#1088;&#1072;&#1092;&#1080;&#1082;%20&#1076;&#1083;&#1103;%20&#1084;&#1072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085444764948935E-2"/>
          <c:y val="5.3121540002574505E-2"/>
          <c:w val="0.95430069384891247"/>
          <c:h val="0.899258424968624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Лист1!$B$19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Лист1!$C$18:$X$18</c:f>
              <c:numCache>
                <c:formatCode>General</c:formatCode>
                <c:ptCount val="2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</c:numCache>
            </c:numRef>
          </c:cat>
          <c:val>
            <c:numRef>
              <c:f>Лист1!$C$19:$X$19</c:f>
              <c:numCache>
                <c:formatCode>General</c:formatCode>
                <c:ptCount val="22"/>
                <c:pt idx="0">
                  <c:v>5</c:v>
                </c:pt>
                <c:pt idx="1">
                  <c:v>8</c:v>
                </c:pt>
                <c:pt idx="2">
                  <c:v>3</c:v>
                </c:pt>
                <c:pt idx="3">
                  <c:v>10</c:v>
                </c:pt>
                <c:pt idx="4">
                  <c:v>12</c:v>
                </c:pt>
                <c:pt idx="5">
                  <c:v>9</c:v>
                </c:pt>
                <c:pt idx="6">
                  <c:v>15</c:v>
                </c:pt>
                <c:pt idx="7">
                  <c:v>6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9</c:v>
                </c:pt>
                <c:pt idx="12">
                  <c:v>4</c:v>
                </c:pt>
                <c:pt idx="13">
                  <c:v>6</c:v>
                </c:pt>
                <c:pt idx="14">
                  <c:v>13</c:v>
                </c:pt>
                <c:pt idx="15">
                  <c:v>10</c:v>
                </c:pt>
                <c:pt idx="16">
                  <c:v>10</c:v>
                </c:pt>
                <c:pt idx="17">
                  <c:v>17</c:v>
                </c:pt>
                <c:pt idx="18">
                  <c:v>10</c:v>
                </c:pt>
                <c:pt idx="19">
                  <c:v>11</c:v>
                </c:pt>
                <c:pt idx="20">
                  <c:v>15</c:v>
                </c:pt>
                <c:pt idx="2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3D-480A-AAA2-62293B5CB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443776"/>
        <c:axId val="92445696"/>
      </c:barChart>
      <c:catAx>
        <c:axId val="9244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92445696"/>
        <c:crosses val="autoZero"/>
        <c:auto val="1"/>
        <c:lblAlgn val="ctr"/>
        <c:lblOffset val="100"/>
        <c:noMultiLvlLbl val="0"/>
      </c:catAx>
      <c:valAx>
        <c:axId val="92445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2443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1B90C1-C5B5-409D-A91A-9C9822C789CF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041D7631-619C-4460-8360-B28CA188B546}">
      <dgm:prSet phldrT="[Текст]"/>
      <dgm:spPr/>
      <dgm:t>
        <a:bodyPr/>
        <a:lstStyle/>
        <a:p>
          <a:r>
            <a:rPr lang="ru-RU" dirty="0"/>
            <a:t>Разработка критериев</a:t>
          </a:r>
        </a:p>
      </dgm:t>
    </dgm:pt>
    <dgm:pt modelId="{5F78734B-D6BE-4486-A660-4CF2795438BA}" type="parTrans" cxnId="{8948A2CF-9E30-4749-9AD8-C07BB306E3F3}">
      <dgm:prSet/>
      <dgm:spPr/>
      <dgm:t>
        <a:bodyPr/>
        <a:lstStyle/>
        <a:p>
          <a:endParaRPr lang="ru-RU"/>
        </a:p>
      </dgm:t>
    </dgm:pt>
    <dgm:pt modelId="{BB9A4E81-2442-4B66-ACB2-518532936EC5}" type="sibTrans" cxnId="{8948A2CF-9E30-4749-9AD8-C07BB306E3F3}">
      <dgm:prSet/>
      <dgm:spPr/>
      <dgm:t>
        <a:bodyPr/>
        <a:lstStyle/>
        <a:p>
          <a:endParaRPr lang="ru-RU"/>
        </a:p>
      </dgm:t>
    </dgm:pt>
    <dgm:pt modelId="{DF3153CA-B667-4176-8431-5D93341B8968}">
      <dgm:prSet phldrT="[Текст]"/>
      <dgm:spPr/>
      <dgm:t>
        <a:bodyPr/>
        <a:lstStyle/>
        <a:p>
          <a:r>
            <a:rPr lang="ru-RU" dirty="0"/>
            <a:t>финансирование</a:t>
          </a:r>
        </a:p>
      </dgm:t>
    </dgm:pt>
    <dgm:pt modelId="{1C26F60E-2570-4203-903B-835690BD47B8}" type="parTrans" cxnId="{44DCD221-45B4-4A02-B204-B620AB00028A}">
      <dgm:prSet/>
      <dgm:spPr/>
      <dgm:t>
        <a:bodyPr/>
        <a:lstStyle/>
        <a:p>
          <a:endParaRPr lang="ru-RU"/>
        </a:p>
      </dgm:t>
    </dgm:pt>
    <dgm:pt modelId="{ECD89C5D-E57B-4F88-BFC5-54CFCEFFD275}" type="sibTrans" cxnId="{44DCD221-45B4-4A02-B204-B620AB00028A}">
      <dgm:prSet/>
      <dgm:spPr/>
      <dgm:t>
        <a:bodyPr/>
        <a:lstStyle/>
        <a:p>
          <a:endParaRPr lang="ru-RU"/>
        </a:p>
      </dgm:t>
    </dgm:pt>
    <dgm:pt modelId="{4FC170E0-BB2C-43B3-9449-2FB0D1C8EB17}">
      <dgm:prSet phldrT="[Текст]"/>
      <dgm:spPr/>
      <dgm:t>
        <a:bodyPr/>
        <a:lstStyle/>
        <a:p>
          <a:r>
            <a:rPr lang="ru-RU" dirty="0"/>
            <a:t>координация и контроль</a:t>
          </a:r>
        </a:p>
      </dgm:t>
    </dgm:pt>
    <dgm:pt modelId="{8E06750E-5976-4FDE-BCD1-74445934D38F}" type="sibTrans" cxnId="{B9907727-E0DE-4664-BB1D-6B482E3902B0}">
      <dgm:prSet/>
      <dgm:spPr/>
      <dgm:t>
        <a:bodyPr/>
        <a:lstStyle/>
        <a:p>
          <a:endParaRPr lang="ru-RU"/>
        </a:p>
      </dgm:t>
    </dgm:pt>
    <dgm:pt modelId="{F1EC3276-34D2-47DA-93E9-DB9AE328BE8D}" type="parTrans" cxnId="{B9907727-E0DE-4664-BB1D-6B482E3902B0}">
      <dgm:prSet/>
      <dgm:spPr/>
      <dgm:t>
        <a:bodyPr/>
        <a:lstStyle/>
        <a:p>
          <a:endParaRPr lang="ru-RU"/>
        </a:p>
      </dgm:t>
    </dgm:pt>
    <dgm:pt modelId="{2FEA9507-3988-46CC-BE3E-8FD6CEE4ED6A}" type="pres">
      <dgm:prSet presAssocID="{2B1B90C1-C5B5-409D-A91A-9C9822C789CF}" presName="compositeShape" presStyleCnt="0">
        <dgm:presLayoutVars>
          <dgm:dir/>
          <dgm:resizeHandles/>
        </dgm:presLayoutVars>
      </dgm:prSet>
      <dgm:spPr/>
    </dgm:pt>
    <dgm:pt modelId="{5057CE24-BB19-4133-BC4A-B0A4B443DC7E}" type="pres">
      <dgm:prSet presAssocID="{2B1B90C1-C5B5-409D-A91A-9C9822C789CF}" presName="pyramid" presStyleLbl="node1" presStyleIdx="0" presStyleCnt="1"/>
      <dgm:spPr/>
    </dgm:pt>
    <dgm:pt modelId="{01AFBD4D-AA30-4ADB-AEE4-84885FF1E973}" type="pres">
      <dgm:prSet presAssocID="{2B1B90C1-C5B5-409D-A91A-9C9822C789CF}" presName="theList" presStyleCnt="0"/>
      <dgm:spPr/>
    </dgm:pt>
    <dgm:pt modelId="{9C740C65-57ED-482A-8B25-1949CD966F36}" type="pres">
      <dgm:prSet presAssocID="{041D7631-619C-4460-8360-B28CA188B546}" presName="aNode" presStyleLbl="fgAcc1" presStyleIdx="0" presStyleCnt="3">
        <dgm:presLayoutVars>
          <dgm:bulletEnabled val="1"/>
        </dgm:presLayoutVars>
      </dgm:prSet>
      <dgm:spPr/>
    </dgm:pt>
    <dgm:pt modelId="{9E0284B7-9D54-47C1-A5ED-7F3560B1D3F4}" type="pres">
      <dgm:prSet presAssocID="{041D7631-619C-4460-8360-B28CA188B546}" presName="aSpace" presStyleCnt="0"/>
      <dgm:spPr/>
    </dgm:pt>
    <dgm:pt modelId="{8938204B-868E-49AD-935D-DBC170458765}" type="pres">
      <dgm:prSet presAssocID="{DF3153CA-B667-4176-8431-5D93341B8968}" presName="aNode" presStyleLbl="fgAcc1" presStyleIdx="1" presStyleCnt="3">
        <dgm:presLayoutVars>
          <dgm:bulletEnabled val="1"/>
        </dgm:presLayoutVars>
      </dgm:prSet>
      <dgm:spPr/>
    </dgm:pt>
    <dgm:pt modelId="{7B087F39-57B6-4E94-AA87-AD2119C2D46C}" type="pres">
      <dgm:prSet presAssocID="{DF3153CA-B667-4176-8431-5D93341B8968}" presName="aSpace" presStyleCnt="0"/>
      <dgm:spPr/>
    </dgm:pt>
    <dgm:pt modelId="{BDC00A43-F11A-4ADB-B9DD-3C4E3AB55946}" type="pres">
      <dgm:prSet presAssocID="{4FC170E0-BB2C-43B3-9449-2FB0D1C8EB17}" presName="aNode" presStyleLbl="fgAcc1" presStyleIdx="2" presStyleCnt="3">
        <dgm:presLayoutVars>
          <dgm:bulletEnabled val="1"/>
        </dgm:presLayoutVars>
      </dgm:prSet>
      <dgm:spPr/>
    </dgm:pt>
    <dgm:pt modelId="{64316399-F4F7-47D8-89E0-3E35F927DDC9}" type="pres">
      <dgm:prSet presAssocID="{4FC170E0-BB2C-43B3-9449-2FB0D1C8EB17}" presName="aSpace" presStyleCnt="0"/>
      <dgm:spPr/>
    </dgm:pt>
  </dgm:ptLst>
  <dgm:cxnLst>
    <dgm:cxn modelId="{44DCD221-45B4-4A02-B204-B620AB00028A}" srcId="{2B1B90C1-C5B5-409D-A91A-9C9822C789CF}" destId="{DF3153CA-B667-4176-8431-5D93341B8968}" srcOrd="1" destOrd="0" parTransId="{1C26F60E-2570-4203-903B-835690BD47B8}" sibTransId="{ECD89C5D-E57B-4F88-BFC5-54CFCEFFD275}"/>
    <dgm:cxn modelId="{B9907727-E0DE-4664-BB1D-6B482E3902B0}" srcId="{2B1B90C1-C5B5-409D-A91A-9C9822C789CF}" destId="{4FC170E0-BB2C-43B3-9449-2FB0D1C8EB17}" srcOrd="2" destOrd="0" parTransId="{F1EC3276-34D2-47DA-93E9-DB9AE328BE8D}" sibTransId="{8E06750E-5976-4FDE-BCD1-74445934D38F}"/>
    <dgm:cxn modelId="{45249236-AD7B-41BA-8B53-6F37811CF5D4}" type="presOf" srcId="{2B1B90C1-C5B5-409D-A91A-9C9822C789CF}" destId="{2FEA9507-3988-46CC-BE3E-8FD6CEE4ED6A}" srcOrd="0" destOrd="0" presId="urn:microsoft.com/office/officeart/2005/8/layout/pyramid2"/>
    <dgm:cxn modelId="{F2C5FF5B-ECDE-4A38-8085-4DD4B0085C06}" type="presOf" srcId="{DF3153CA-B667-4176-8431-5D93341B8968}" destId="{8938204B-868E-49AD-935D-DBC170458765}" srcOrd="0" destOrd="0" presId="urn:microsoft.com/office/officeart/2005/8/layout/pyramid2"/>
    <dgm:cxn modelId="{98C47793-2A3A-42C3-9483-3E604F05EADF}" type="presOf" srcId="{4FC170E0-BB2C-43B3-9449-2FB0D1C8EB17}" destId="{BDC00A43-F11A-4ADB-B9DD-3C4E3AB55946}" srcOrd="0" destOrd="0" presId="urn:microsoft.com/office/officeart/2005/8/layout/pyramid2"/>
    <dgm:cxn modelId="{AABCB399-FA1C-475F-91AA-DB39DBE11BEA}" type="presOf" srcId="{041D7631-619C-4460-8360-B28CA188B546}" destId="{9C740C65-57ED-482A-8B25-1949CD966F36}" srcOrd="0" destOrd="0" presId="urn:microsoft.com/office/officeart/2005/8/layout/pyramid2"/>
    <dgm:cxn modelId="{8948A2CF-9E30-4749-9AD8-C07BB306E3F3}" srcId="{2B1B90C1-C5B5-409D-A91A-9C9822C789CF}" destId="{041D7631-619C-4460-8360-B28CA188B546}" srcOrd="0" destOrd="0" parTransId="{5F78734B-D6BE-4486-A660-4CF2795438BA}" sibTransId="{BB9A4E81-2442-4B66-ACB2-518532936EC5}"/>
    <dgm:cxn modelId="{230ADE86-15EC-4C87-BDD5-1D763E9AA7FE}" type="presParOf" srcId="{2FEA9507-3988-46CC-BE3E-8FD6CEE4ED6A}" destId="{5057CE24-BB19-4133-BC4A-B0A4B443DC7E}" srcOrd="0" destOrd="0" presId="urn:microsoft.com/office/officeart/2005/8/layout/pyramid2"/>
    <dgm:cxn modelId="{A68786D8-D259-4D57-A217-0C46F7874D16}" type="presParOf" srcId="{2FEA9507-3988-46CC-BE3E-8FD6CEE4ED6A}" destId="{01AFBD4D-AA30-4ADB-AEE4-84885FF1E973}" srcOrd="1" destOrd="0" presId="urn:microsoft.com/office/officeart/2005/8/layout/pyramid2"/>
    <dgm:cxn modelId="{730E5EC6-3C5B-4CAF-934E-26E5D9F247D5}" type="presParOf" srcId="{01AFBD4D-AA30-4ADB-AEE4-84885FF1E973}" destId="{9C740C65-57ED-482A-8B25-1949CD966F36}" srcOrd="0" destOrd="0" presId="urn:microsoft.com/office/officeart/2005/8/layout/pyramid2"/>
    <dgm:cxn modelId="{980519D9-05A1-4287-B277-80F4FEB3F7EF}" type="presParOf" srcId="{01AFBD4D-AA30-4ADB-AEE4-84885FF1E973}" destId="{9E0284B7-9D54-47C1-A5ED-7F3560B1D3F4}" srcOrd="1" destOrd="0" presId="urn:microsoft.com/office/officeart/2005/8/layout/pyramid2"/>
    <dgm:cxn modelId="{464FEED6-B07A-4F7B-9F7B-3CB9B183C6F1}" type="presParOf" srcId="{01AFBD4D-AA30-4ADB-AEE4-84885FF1E973}" destId="{8938204B-868E-49AD-935D-DBC170458765}" srcOrd="2" destOrd="0" presId="urn:microsoft.com/office/officeart/2005/8/layout/pyramid2"/>
    <dgm:cxn modelId="{AE47C208-1F66-4653-9E07-222DADB4B06A}" type="presParOf" srcId="{01AFBD4D-AA30-4ADB-AEE4-84885FF1E973}" destId="{7B087F39-57B6-4E94-AA87-AD2119C2D46C}" srcOrd="3" destOrd="0" presId="urn:microsoft.com/office/officeart/2005/8/layout/pyramid2"/>
    <dgm:cxn modelId="{C018BE9C-CBD3-4045-A9B7-0A6D8C164860}" type="presParOf" srcId="{01AFBD4D-AA30-4ADB-AEE4-84885FF1E973}" destId="{BDC00A43-F11A-4ADB-B9DD-3C4E3AB55946}" srcOrd="4" destOrd="0" presId="urn:microsoft.com/office/officeart/2005/8/layout/pyramid2"/>
    <dgm:cxn modelId="{F217A0FD-FF65-4272-9DFF-78C57A10C326}" type="presParOf" srcId="{01AFBD4D-AA30-4ADB-AEE4-84885FF1E973}" destId="{64316399-F4F7-47D8-89E0-3E35F927DDC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7CE24-BB19-4133-BC4A-B0A4B443DC7E}">
      <dsp:nvSpPr>
        <dsp:cNvPr id="0" name=""/>
        <dsp:cNvSpPr/>
      </dsp:nvSpPr>
      <dsp:spPr>
        <a:xfrm>
          <a:off x="2066329" y="0"/>
          <a:ext cx="3881437" cy="3881437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740C65-57ED-482A-8B25-1949CD966F36}">
      <dsp:nvSpPr>
        <dsp:cNvPr id="0" name=""/>
        <dsp:cNvSpPr/>
      </dsp:nvSpPr>
      <dsp:spPr>
        <a:xfrm>
          <a:off x="4007048" y="390228"/>
          <a:ext cx="2522934" cy="9188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Разработка критериев</a:t>
          </a:r>
        </a:p>
      </dsp:txBody>
      <dsp:txXfrm>
        <a:off x="4051901" y="435081"/>
        <a:ext cx="2433228" cy="829102"/>
      </dsp:txXfrm>
    </dsp:sp>
    <dsp:sp modelId="{8938204B-868E-49AD-935D-DBC170458765}">
      <dsp:nvSpPr>
        <dsp:cNvPr id="0" name=""/>
        <dsp:cNvSpPr/>
      </dsp:nvSpPr>
      <dsp:spPr>
        <a:xfrm>
          <a:off x="4007048" y="1423888"/>
          <a:ext cx="2522934" cy="9188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финансирование</a:t>
          </a:r>
        </a:p>
      </dsp:txBody>
      <dsp:txXfrm>
        <a:off x="4051901" y="1468741"/>
        <a:ext cx="2433228" cy="829102"/>
      </dsp:txXfrm>
    </dsp:sp>
    <dsp:sp modelId="{BDC00A43-F11A-4ADB-B9DD-3C4E3AB55946}">
      <dsp:nvSpPr>
        <dsp:cNvPr id="0" name=""/>
        <dsp:cNvSpPr/>
      </dsp:nvSpPr>
      <dsp:spPr>
        <a:xfrm>
          <a:off x="4007048" y="2457548"/>
          <a:ext cx="2522934" cy="9188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координация и контроль</a:t>
          </a:r>
        </a:p>
      </dsp:txBody>
      <dsp:txXfrm>
        <a:off x="4051901" y="2502401"/>
        <a:ext cx="2433228" cy="829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32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4068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390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89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56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843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40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89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5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19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27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35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4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63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85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62F5E-C544-4C20-BB3A-547F44229B2D}" type="datetimeFigureOut">
              <a:rPr lang="ru-RU" smtClean="0"/>
              <a:t>12.11.2020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C9F647-D24D-4524-9D28-8F4590F7E5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07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.kg/stat.files/din.files/vvp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online.toktom.k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89E13D-4ECE-4DAD-AA59-FB1DDB57F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61646"/>
            <a:ext cx="7766936" cy="3490546"/>
          </a:xfrm>
        </p:spPr>
        <p:txBody>
          <a:bodyPr/>
          <a:lstStyle/>
          <a:p>
            <a:pPr marL="269875" algn="ctr"/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Глобальные вызовы цифровой эпохи и зеленая перспектива развития экономики Кыргызской Республики</a:t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институциональный и отраслевой аспект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4F9790-0D06-429A-BD04-755D6C864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463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Бровко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Наталья Анатольевна, д.э.н., профессор, </a:t>
            </a:r>
            <a:r>
              <a:rPr lang="ru-RU" sz="2400" b="1" dirty="0" err="1">
                <a:solidFill>
                  <a:schemeClr val="accent4">
                    <a:lumMod val="50000"/>
                  </a:schemeClr>
                </a:solidFill>
              </a:rPr>
              <a:t>Базарбаева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 Рахат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Шамшиевна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, Киргизско-русский славянский университет, 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г.Бишкек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Сафрончук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Марина Валентиновна, к.э.н., доцент МГИМО МИД России </a:t>
            </a:r>
          </a:p>
        </p:txBody>
      </p:sp>
    </p:spTree>
    <p:extLst>
      <p:ext uri="{BB962C8B-B14F-4D97-AF65-F5344CB8AC3E}">
        <p14:creationId xmlns:p14="http://schemas.microsoft.com/office/powerpoint/2010/main" val="299379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E6C056-E919-4216-8737-5A5C7B64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Глобальные вызовы и  малые открытые экономики на примере Кыргызской Республики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04ABE-CD8A-486D-857E-9F8AEA985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85" y="2160589"/>
            <a:ext cx="9319845" cy="3880773"/>
          </a:xfrm>
        </p:spPr>
        <p:txBody>
          <a:bodyPr>
            <a:normAutofit/>
          </a:bodyPr>
          <a:lstStyle/>
          <a:p>
            <a:pPr lvl="2" algn="just"/>
            <a:r>
              <a:rPr lang="ru-RU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измененение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климата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критическое загрязнение окружающей среды (последствия: сокращение запасов пресной воды, проблемы энергетики и сельского хозяйства,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дистабилизация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подрыв </a:t>
            </a:r>
            <a:r>
              <a:rPr lang="ru-RU" sz="2400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рынка труда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24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проблема институтов</a:t>
            </a:r>
          </a:p>
          <a:p>
            <a:pPr lvl="2"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Начало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перехода к цифровой экономике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(Индустрия 4.0) и проблема институциональной цифровой трансформации </a:t>
            </a:r>
          </a:p>
          <a:p>
            <a:pPr lvl="2" algn="just"/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Аналогичные проблемы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 подрыв 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дистабилизация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рынка труда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и необходимость 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институциональной трансформации</a:t>
            </a:r>
            <a:endParaRPr lang="ru-RU" sz="24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2"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4599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C7156-A2D4-44CE-85B4-8F20051A9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Противоположности сходятся: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F4BAC5-4C42-419B-BE69-8DDD12973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Разные вызовы, но прослеживается взаимосвязь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b="1" dirty="0">
                <a:solidFill>
                  <a:srgbClr val="00B050"/>
                </a:solidFill>
              </a:rPr>
              <a:t>      общее место</a:t>
            </a:r>
            <a:r>
              <a:rPr lang="ru-RU" sz="2400" dirty="0"/>
              <a:t>: рынок труда и институциональные 			проблемы</a:t>
            </a:r>
          </a:p>
          <a:p>
            <a:endParaRPr lang="ru-RU" sz="2400" dirty="0"/>
          </a:p>
          <a:p>
            <a:r>
              <a:rPr lang="ru-RU" sz="2400" dirty="0"/>
              <a:t> взаимодополняющие (или взаимозаменяемые) проблемы </a:t>
            </a:r>
          </a:p>
          <a:p>
            <a:r>
              <a:rPr lang="ru-RU" sz="2400" dirty="0"/>
              <a:t>Пути решения – встречные векторы</a:t>
            </a:r>
          </a:p>
        </p:txBody>
      </p:sp>
    </p:spTree>
    <p:extLst>
      <p:ext uri="{BB962C8B-B14F-4D97-AF65-F5344CB8AC3E}">
        <p14:creationId xmlns:p14="http://schemas.microsoft.com/office/powerpoint/2010/main" val="782316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7B4CB-7DA0-4AD4-B22A-4EE45A82A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9277"/>
            <a:ext cx="8596668" cy="156112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Дизайн решения</a:t>
            </a:r>
            <a:r>
              <a:rPr lang="ru-RU" dirty="0"/>
              <a:t>:   </a:t>
            </a:r>
            <a:br>
              <a:rPr lang="ru-RU" dirty="0"/>
            </a:br>
            <a:r>
              <a:rPr lang="ru-RU" dirty="0"/>
              <a:t>институциональная оболочка (зеленое и цифровое мышление) и треугольник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39D2AFB-655A-4D1C-88A8-6062010D5E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69513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7370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BFD286-C054-4795-BD12-953A2DA9A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A2AB15-C956-4665-ABC6-003857EB3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5508"/>
            <a:ext cx="8596668" cy="5935855"/>
          </a:xfrm>
        </p:spPr>
        <p:txBody>
          <a:bodyPr/>
          <a:lstStyle/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Таблица 1. Расходы государственного бюджета на охрану окружающей среды (млн. сомов)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Источник: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составлено по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данным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Национального статистического комитета КР// </a:t>
            </a:r>
            <a:r>
              <a:rPr lang="ru-RU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http://www.stat.kg/stat.files/din.files/vvp/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B09D4CF-7320-4F11-B19C-08290134F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512105"/>
              </p:ext>
            </p:extLst>
          </p:nvPr>
        </p:nvGraphicFramePr>
        <p:xfrm>
          <a:off x="615462" y="1696916"/>
          <a:ext cx="8932984" cy="5143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6311">
                  <a:extLst>
                    <a:ext uri="{9D8B030D-6E8A-4147-A177-3AD203B41FA5}">
                      <a16:colId xmlns:a16="http://schemas.microsoft.com/office/drawing/2014/main" val="2763727982"/>
                    </a:ext>
                  </a:extLst>
                </a:gridCol>
                <a:gridCol w="1215674">
                  <a:extLst>
                    <a:ext uri="{9D8B030D-6E8A-4147-A177-3AD203B41FA5}">
                      <a16:colId xmlns:a16="http://schemas.microsoft.com/office/drawing/2014/main" val="2071397342"/>
                    </a:ext>
                  </a:extLst>
                </a:gridCol>
                <a:gridCol w="1216612">
                  <a:extLst>
                    <a:ext uri="{9D8B030D-6E8A-4147-A177-3AD203B41FA5}">
                      <a16:colId xmlns:a16="http://schemas.microsoft.com/office/drawing/2014/main" val="2290352390"/>
                    </a:ext>
                  </a:extLst>
                </a:gridCol>
                <a:gridCol w="1216612">
                  <a:extLst>
                    <a:ext uri="{9D8B030D-6E8A-4147-A177-3AD203B41FA5}">
                      <a16:colId xmlns:a16="http://schemas.microsoft.com/office/drawing/2014/main" val="2589897974"/>
                    </a:ext>
                  </a:extLst>
                </a:gridCol>
                <a:gridCol w="1217555">
                  <a:extLst>
                    <a:ext uri="{9D8B030D-6E8A-4147-A177-3AD203B41FA5}">
                      <a16:colId xmlns:a16="http://schemas.microsoft.com/office/drawing/2014/main" val="2078462350"/>
                    </a:ext>
                  </a:extLst>
                </a:gridCol>
                <a:gridCol w="1040220">
                  <a:extLst>
                    <a:ext uri="{9D8B030D-6E8A-4147-A177-3AD203B41FA5}">
                      <a16:colId xmlns:a16="http://schemas.microsoft.com/office/drawing/2014/main" val="2843458052"/>
                    </a:ext>
                  </a:extLst>
                </a:gridCol>
              </a:tblGrid>
              <a:tr h="356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Годы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2014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2015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2016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2017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2018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 anchor="b"/>
                </a:tc>
                <a:extLst>
                  <a:ext uri="{0D108BD9-81ED-4DB2-BD59-A6C34878D82A}">
                    <a16:rowId xmlns:a16="http://schemas.microsoft.com/office/drawing/2014/main" val="3702150363"/>
                  </a:ext>
                </a:extLst>
              </a:tr>
              <a:tr h="3486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Всего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665.9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810.1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934.5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921.5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962.4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extLst>
                  <a:ext uri="{0D108BD9-81ED-4DB2-BD59-A6C34878D82A}">
                    <a16:rowId xmlns:a16="http://schemas.microsoft.com/office/drawing/2014/main" val="623358052"/>
                  </a:ext>
                </a:extLst>
              </a:tr>
              <a:tr h="7170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Борьба с загрязнением окружающей среды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56.2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</a:rPr>
                        <a:t>71.5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60.4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52.7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64.1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extLst>
                  <a:ext uri="{0D108BD9-81ED-4DB2-BD59-A6C34878D82A}">
                    <a16:rowId xmlns:a16="http://schemas.microsoft.com/office/drawing/2014/main" val="2301172351"/>
                  </a:ext>
                </a:extLst>
              </a:tr>
              <a:tr h="7170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Природные парки и заповедники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93.3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114.1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145.8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131.7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136.5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extLst>
                  <a:ext uri="{0D108BD9-81ED-4DB2-BD59-A6C34878D82A}">
                    <a16:rowId xmlns:a16="http://schemas.microsoft.com/office/drawing/2014/main" val="632365243"/>
                  </a:ext>
                </a:extLst>
              </a:tr>
              <a:tr h="3486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Охрана животных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8.4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9.4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10.4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9.8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10.4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extLst>
                  <a:ext uri="{0D108BD9-81ED-4DB2-BD59-A6C34878D82A}">
                    <a16:rowId xmlns:a16="http://schemas.microsoft.com/office/drawing/2014/main" val="1724831758"/>
                  </a:ext>
                </a:extLst>
              </a:tr>
              <a:tr h="3560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Охрана растений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1.6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1.5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1.5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—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—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extLst>
                  <a:ext uri="{0D108BD9-81ED-4DB2-BD59-A6C34878D82A}">
                    <a16:rowId xmlns:a16="http://schemas.microsoft.com/office/drawing/2014/main" val="3964821207"/>
                  </a:ext>
                </a:extLst>
              </a:tr>
              <a:tr h="7170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Противоэпизоотические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61.2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46.6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109.3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105.6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153.6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extLst>
                  <a:ext uri="{0D108BD9-81ED-4DB2-BD59-A6C34878D82A}">
                    <a16:rowId xmlns:a16="http://schemas.microsoft.com/office/drawing/2014/main" val="3765639784"/>
                  </a:ext>
                </a:extLst>
              </a:tr>
              <a:tr h="7077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Ветеринарная диагностика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109.3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107.2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150.8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134.6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245.1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extLst>
                  <a:ext uri="{0D108BD9-81ED-4DB2-BD59-A6C34878D82A}">
                    <a16:rowId xmlns:a16="http://schemas.microsoft.com/office/drawing/2014/main" val="2459353940"/>
                  </a:ext>
                </a:extLst>
              </a:tr>
              <a:tr h="8752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Химизация, защита и карантин растений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42.5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60.1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88.8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85.9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</a:rPr>
                        <a:t>132.2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843" marR="62843" marT="0" marB="0"/>
                </a:tc>
                <a:extLst>
                  <a:ext uri="{0D108BD9-81ED-4DB2-BD59-A6C34878D82A}">
                    <a16:rowId xmlns:a16="http://schemas.microsoft.com/office/drawing/2014/main" val="3471377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59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DAF59C-1AD1-41D1-9ADB-6C995EFC4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729762"/>
          </a:xfrm>
        </p:spPr>
        <p:txBody>
          <a:bodyPr/>
          <a:lstStyle/>
          <a:p>
            <a:r>
              <a:rPr lang="ru-RU" dirty="0"/>
              <a:t>Продолжение: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FCB7E4D-CF70-4E03-932D-7D147E4073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713255"/>
              </p:ext>
            </p:extLst>
          </p:nvPr>
        </p:nvGraphicFramePr>
        <p:xfrm>
          <a:off x="773724" y="729763"/>
          <a:ext cx="10436468" cy="6062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494098063"/>
                    </a:ext>
                  </a:extLst>
                </a:gridCol>
                <a:gridCol w="1354015">
                  <a:extLst>
                    <a:ext uri="{9D8B030D-6E8A-4147-A177-3AD203B41FA5}">
                      <a16:colId xmlns:a16="http://schemas.microsoft.com/office/drawing/2014/main" val="2929097834"/>
                    </a:ext>
                  </a:extLst>
                </a:gridCol>
                <a:gridCol w="1151793">
                  <a:extLst>
                    <a:ext uri="{9D8B030D-6E8A-4147-A177-3AD203B41FA5}">
                      <a16:colId xmlns:a16="http://schemas.microsoft.com/office/drawing/2014/main" val="150755068"/>
                    </a:ext>
                  </a:extLst>
                </a:gridCol>
                <a:gridCol w="1896272">
                  <a:extLst>
                    <a:ext uri="{9D8B030D-6E8A-4147-A177-3AD203B41FA5}">
                      <a16:colId xmlns:a16="http://schemas.microsoft.com/office/drawing/2014/main" val="971846537"/>
                    </a:ext>
                  </a:extLst>
                </a:gridCol>
                <a:gridCol w="1787639">
                  <a:extLst>
                    <a:ext uri="{9D8B030D-6E8A-4147-A177-3AD203B41FA5}">
                      <a16:colId xmlns:a16="http://schemas.microsoft.com/office/drawing/2014/main" val="3267957584"/>
                    </a:ext>
                  </a:extLst>
                </a:gridCol>
                <a:gridCol w="1617850">
                  <a:extLst>
                    <a:ext uri="{9D8B030D-6E8A-4147-A177-3AD203B41FA5}">
                      <a16:colId xmlns:a16="http://schemas.microsoft.com/office/drawing/2014/main" val="1850901893"/>
                    </a:ext>
                  </a:extLst>
                </a:gridCol>
              </a:tblGrid>
              <a:tr h="163536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Прочие услуги по защите биоразно-образия и охране ландшафта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277.1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</a:rPr>
                        <a:t>392.6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</a:rPr>
                        <a:t>358.6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231.4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212.8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extLst>
                  <a:ext uri="{0D108BD9-81ED-4DB2-BD59-A6C34878D82A}">
                    <a16:rowId xmlns:a16="http://schemas.microsoft.com/office/drawing/2014/main" val="3646905895"/>
                  </a:ext>
                </a:extLst>
              </a:tr>
              <a:tr h="1430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НИОКР, связанные с охраной окружающей среды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</a:rPr>
                        <a:t>6.7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</a:rPr>
                        <a:t>7.1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6.3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6.3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—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extLst>
                  <a:ext uri="{0D108BD9-81ED-4DB2-BD59-A6C34878D82A}">
                    <a16:rowId xmlns:a16="http://schemas.microsoft.com/office/drawing/2014/main" val="2132659566"/>
                  </a:ext>
                </a:extLst>
              </a:tr>
              <a:tr h="156503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Вопросы охраны окружающей среды, не отнесенные к другим категориям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9.6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—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—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163.5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—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extLst>
                  <a:ext uri="{0D108BD9-81ED-4DB2-BD59-A6C34878D82A}">
                    <a16:rowId xmlns:a16="http://schemas.microsoft.com/office/drawing/2014/main" val="1291937191"/>
                  </a:ext>
                </a:extLst>
              </a:tr>
              <a:tr h="14308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Другие услуги по охране окружающей среды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—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—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2.6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</a:rPr>
                        <a:t>—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</a:rPr>
                        <a:t>7.7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282" marR="61282" marT="0" marB="0"/>
                </a:tc>
                <a:extLst>
                  <a:ext uri="{0D108BD9-81ED-4DB2-BD59-A6C34878D82A}">
                    <a16:rowId xmlns:a16="http://schemas.microsoft.com/office/drawing/2014/main" val="4260389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841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550DC-4006-4ACB-946E-AE983E7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B03658-39DA-4E06-B811-FB7C64184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483577"/>
            <a:ext cx="14292402" cy="10567009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Рисунок 1.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Динамика изменения формальных институтов высшего</a:t>
            </a:r>
          </a:p>
          <a:p>
            <a:pPr marL="0" indent="0">
              <a:buNone/>
            </a:pP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порядка по зеленой экономике в КР за период с 1998-2019 гг.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Составлено автором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Базарбаевой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Р.Ш.  по материалам Информационно-правового портала </a:t>
            </a:r>
            <a:r>
              <a:rPr lang="ru-RU" sz="180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Токтом</a:t>
            </a: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https://online.toktom.kg/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Toktom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DocumentList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Page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documentListId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0637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CB096D8A-CB17-4AD4-B482-A167F5E1E6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2314924"/>
              </p:ext>
            </p:extLst>
          </p:nvPr>
        </p:nvGraphicFramePr>
        <p:xfrm>
          <a:off x="0" y="2056423"/>
          <a:ext cx="10261600" cy="4870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6">
            <a:extLst>
              <a:ext uri="{FF2B5EF4-FFF2-40B4-BE49-F238E27FC236}">
                <a16:creationId xmlns:a16="http://schemas.microsoft.com/office/drawing/2014/main" id="{EF176DBE-93CC-4B52-8F31-74447FF5F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4" y="2934497"/>
            <a:ext cx="202698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510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D22883-64ED-415B-885D-0338F82F1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вселяет надежды: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1F9BBE-E4DC-4A5A-8EC5-39935D17D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 и их устойчивое финансирование в рамках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развития «зеленой» экономики на 2019-2023 годы  задает вектор цифровой трансформации  Кыргызстана.</a:t>
            </a: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Ее реализация структурирует спрос, формирует институты и механизмы финансирования, что  в комплексе отражается на рынке труда, адекватно  расширяется его зеленый сегмент.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B050"/>
                </a:solidFill>
              </a:rPr>
              <a:t>Зеленый алгоритм цифровых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40183773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747</TotalTime>
  <Words>456</Words>
  <Application>Microsoft Office PowerPoint</Application>
  <PresentationFormat>Широкоэкранный</PresentationFormat>
  <Paragraphs>107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Аспект</vt:lpstr>
      <vt:lpstr>Глобальные вызовы цифровой эпохи и зеленая перспектива развития экономики Кыргызской Республики  (институциональный и отраслевой аспект) </vt:lpstr>
      <vt:lpstr>Глобальные вызовы и  малые открытые экономики на примере Кыргызской Республики</vt:lpstr>
      <vt:lpstr>Противоположности сходятся:</vt:lpstr>
      <vt:lpstr>Дизайн решения:    институциональная оболочка (зеленое и цифровое мышление) и треугольник</vt:lpstr>
      <vt:lpstr>Презентация PowerPoint</vt:lpstr>
      <vt:lpstr>Продолжение:</vt:lpstr>
      <vt:lpstr>Презентация PowerPoint</vt:lpstr>
      <vt:lpstr>Что вселяет надежды: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Сафрончук</dc:creator>
  <cp:lastModifiedBy>Марина Сафрончук</cp:lastModifiedBy>
  <cp:revision>25</cp:revision>
  <dcterms:created xsi:type="dcterms:W3CDTF">2020-11-12T19:04:42Z</dcterms:created>
  <dcterms:modified xsi:type="dcterms:W3CDTF">2020-11-13T07:32:00Z</dcterms:modified>
</cp:coreProperties>
</file>