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67" r:id="rId6"/>
    <p:sldId id="268" r:id="rId7"/>
    <p:sldId id="257" r:id="rId8"/>
    <p:sldId id="258" r:id="rId9"/>
    <p:sldId id="259" r:id="rId10"/>
    <p:sldId id="260" r:id="rId11"/>
    <p:sldId id="261"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Лист1!$B$1</c:f>
              <c:strCache>
                <c:ptCount val="1"/>
                <c:pt idx="0">
                  <c:v>Столбец2</c:v>
                </c:pt>
              </c:strCache>
            </c:strRef>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dPt>
            <c:idx val="4"/>
            <c:invertIfNegative val="0"/>
            <c:bubble3D val="0"/>
            <c:spPr>
              <a:solidFill>
                <a:schemeClr val="accent5"/>
              </a:solidFill>
              <a:ln>
                <a:noFill/>
              </a:ln>
              <a:effectLst/>
            </c:spPr>
          </c:dPt>
          <c:dPt>
            <c:idx val="5"/>
            <c:invertIfNegative val="0"/>
            <c:bubble3D val="0"/>
            <c:spPr>
              <a:solidFill>
                <a:schemeClr val="accent6"/>
              </a:solidFill>
              <a:ln>
                <a:noFill/>
              </a:ln>
              <a:effectLst/>
            </c:spPr>
          </c:dPt>
          <c:dPt>
            <c:idx val="6"/>
            <c:invertIfNegative val="0"/>
            <c:bubble3D val="0"/>
            <c:spPr>
              <a:solidFill>
                <a:schemeClr val="accent1">
                  <a:lumMod val="6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Water pollution</c:v>
                </c:pt>
                <c:pt idx="1">
                  <c:v>Air pollution</c:v>
                </c:pt>
                <c:pt idx="2">
                  <c:v>Noise</c:v>
                </c:pt>
                <c:pt idx="3">
                  <c:v>Soil contamination</c:v>
                </c:pt>
                <c:pt idx="4">
                  <c:v>Household waste</c:v>
                </c:pt>
                <c:pt idx="5">
                  <c:v>Deforestation, loss of green spaces</c:v>
                </c:pt>
                <c:pt idx="6">
                  <c:v>Climatic changes </c:v>
                </c:pt>
              </c:strCache>
            </c:strRef>
          </c:cat>
          <c:val>
            <c:numRef>
              <c:f>Лист1!$B$2:$B$8</c:f>
              <c:numCache>
                <c:formatCode>0%</c:formatCode>
                <c:ptCount val="7"/>
                <c:pt idx="0">
                  <c:v>0.71</c:v>
                </c:pt>
                <c:pt idx="1">
                  <c:v>0.85</c:v>
                </c:pt>
                <c:pt idx="2">
                  <c:v>0.41</c:v>
                </c:pt>
                <c:pt idx="3">
                  <c:v>0.22</c:v>
                </c:pt>
                <c:pt idx="4">
                  <c:v>0.18</c:v>
                </c:pt>
                <c:pt idx="5">
                  <c:v>0.11</c:v>
                </c:pt>
                <c:pt idx="6">
                  <c:v>7.0000000000000007E-2</c:v>
                </c:pt>
              </c:numCache>
            </c:numRef>
          </c:val>
          <c:extLst>
            <c:ext xmlns:c16="http://schemas.microsoft.com/office/drawing/2014/chart" uri="{C3380CC4-5D6E-409C-BE32-E72D297353CC}">
              <c16:uniqueId val="{00000000-197C-4860-A5CC-9921E0C31398}"/>
            </c:ext>
          </c:extLst>
        </c:ser>
        <c:dLbls>
          <c:showLegendKey val="0"/>
          <c:showVal val="0"/>
          <c:showCatName val="0"/>
          <c:showSerName val="0"/>
          <c:showPercent val="0"/>
          <c:showBubbleSize val="0"/>
        </c:dLbls>
        <c:gapWidth val="219"/>
        <c:axId val="145047599"/>
        <c:axId val="145038031"/>
      </c:barChart>
      <c:catAx>
        <c:axId val="145047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5038031"/>
        <c:crosses val="autoZero"/>
        <c:auto val="1"/>
        <c:lblAlgn val="ctr"/>
        <c:lblOffset val="100"/>
        <c:noMultiLvlLbl val="0"/>
      </c:catAx>
      <c:valAx>
        <c:axId val="1450380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50475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Лист1!$B$1</c:f>
              <c:strCache>
                <c:ptCount val="1"/>
                <c:pt idx="0">
                  <c:v>Столбец2</c:v>
                </c:pt>
              </c:strCache>
            </c:strRef>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dPt>
            <c:idx val="4"/>
            <c:invertIfNegative val="0"/>
            <c:bubble3D val="0"/>
            <c:spPr>
              <a:solidFill>
                <a:schemeClr val="accent5"/>
              </a:solidFill>
              <a:ln>
                <a:noFill/>
              </a:ln>
              <a:effectLst/>
            </c:spPr>
          </c:dPt>
          <c:dPt>
            <c:idx val="5"/>
            <c:invertIfNegative val="0"/>
            <c:bubble3D val="0"/>
            <c:spPr>
              <a:solidFill>
                <a:schemeClr val="accent6"/>
              </a:solidFill>
              <a:ln>
                <a:noFill/>
              </a:ln>
              <a:effectLst/>
            </c:spPr>
          </c:dPt>
          <c:dPt>
            <c:idx val="6"/>
            <c:invertIfNegative val="0"/>
            <c:bubble3D val="0"/>
            <c:spPr>
              <a:solidFill>
                <a:schemeClr val="accent1">
                  <a:lumMod val="6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Water pollution</c:v>
                </c:pt>
                <c:pt idx="1">
                  <c:v>Air pollution</c:v>
                </c:pt>
                <c:pt idx="2">
                  <c:v>Noise</c:v>
                </c:pt>
                <c:pt idx="3">
                  <c:v>Soil contamination</c:v>
                </c:pt>
                <c:pt idx="4">
                  <c:v>Household waste</c:v>
                </c:pt>
                <c:pt idx="5">
                  <c:v>Deforestation, loss of green spaces</c:v>
                </c:pt>
                <c:pt idx="6">
                  <c:v>Climatic changes </c:v>
                </c:pt>
              </c:strCache>
            </c:strRef>
          </c:cat>
          <c:val>
            <c:numRef>
              <c:f>Лист1!$B$2:$B$8</c:f>
              <c:numCache>
                <c:formatCode>0%</c:formatCode>
                <c:ptCount val="7"/>
                <c:pt idx="0">
                  <c:v>0.76</c:v>
                </c:pt>
                <c:pt idx="1">
                  <c:v>0.83</c:v>
                </c:pt>
                <c:pt idx="2">
                  <c:v>0.14000000000000001</c:v>
                </c:pt>
                <c:pt idx="3">
                  <c:v>0.42</c:v>
                </c:pt>
                <c:pt idx="4">
                  <c:v>0.53</c:v>
                </c:pt>
                <c:pt idx="5">
                  <c:v>0.76</c:v>
                </c:pt>
                <c:pt idx="6">
                  <c:v>0.57999999999999996</c:v>
                </c:pt>
              </c:numCache>
            </c:numRef>
          </c:val>
          <c:extLst>
            <c:ext xmlns:c16="http://schemas.microsoft.com/office/drawing/2014/chart" uri="{C3380CC4-5D6E-409C-BE32-E72D297353CC}">
              <c16:uniqueId val="{00000000-197C-4860-A5CC-9921E0C31398}"/>
            </c:ext>
          </c:extLst>
        </c:ser>
        <c:dLbls>
          <c:showLegendKey val="0"/>
          <c:showVal val="0"/>
          <c:showCatName val="0"/>
          <c:showSerName val="0"/>
          <c:showPercent val="0"/>
          <c:showBubbleSize val="0"/>
        </c:dLbls>
        <c:gapWidth val="219"/>
        <c:axId val="145047599"/>
        <c:axId val="145038031"/>
      </c:barChart>
      <c:catAx>
        <c:axId val="145047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5038031"/>
        <c:crosses val="autoZero"/>
        <c:auto val="1"/>
        <c:lblAlgn val="ctr"/>
        <c:lblOffset val="100"/>
        <c:noMultiLvlLbl val="0"/>
      </c:catAx>
      <c:valAx>
        <c:axId val="1450380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50475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Лист1!$B$1</c:f>
              <c:strCache>
                <c:ptCount val="1"/>
                <c:pt idx="0">
                  <c:v>Столбец2</c:v>
                </c:pt>
              </c:strCache>
            </c:strRef>
          </c:tx>
          <c:invertIfNegative val="0"/>
          <c:dPt>
            <c:idx val="0"/>
            <c:invertIfNegative val="0"/>
            <c:bubble3D val="0"/>
            <c:spPr>
              <a:solidFill>
                <a:schemeClr val="accent1"/>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3"/>
              </a:solidFill>
              <a:ln>
                <a:noFill/>
              </a:ln>
              <a:effectLst/>
            </c:spPr>
          </c:dPt>
          <c:dPt>
            <c:idx val="3"/>
            <c:invertIfNegative val="0"/>
            <c:bubble3D val="0"/>
            <c:spPr>
              <a:solidFill>
                <a:schemeClr val="accent4"/>
              </a:solidFill>
              <a:ln>
                <a:noFill/>
              </a:ln>
              <a:effectLst/>
            </c:spPr>
          </c:dPt>
          <c:dPt>
            <c:idx val="4"/>
            <c:invertIfNegative val="0"/>
            <c:bubble3D val="0"/>
            <c:spPr>
              <a:solidFill>
                <a:schemeClr val="accent5"/>
              </a:solidFill>
              <a:ln>
                <a:noFill/>
              </a:ln>
              <a:effectLst/>
            </c:spPr>
          </c:dPt>
          <c:dPt>
            <c:idx val="5"/>
            <c:invertIfNegative val="0"/>
            <c:bubble3D val="0"/>
            <c:spPr>
              <a:solidFill>
                <a:schemeClr val="accent6"/>
              </a:solidFill>
              <a:ln>
                <a:noFill/>
              </a:ln>
              <a:effectLst/>
            </c:spPr>
          </c:dPt>
          <c:dPt>
            <c:idx val="6"/>
            <c:invertIfNegative val="0"/>
            <c:bubble3D val="0"/>
            <c:spPr>
              <a:solidFill>
                <a:schemeClr val="accent1">
                  <a:lumMod val="6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Лист1!$A$2:$A$8</c:f>
              <c:strCache>
                <c:ptCount val="7"/>
                <c:pt idx="0">
                  <c:v>Water pollution</c:v>
                </c:pt>
                <c:pt idx="1">
                  <c:v>Air pollution</c:v>
                </c:pt>
                <c:pt idx="2">
                  <c:v>Noise</c:v>
                </c:pt>
                <c:pt idx="3">
                  <c:v>Soil contamination</c:v>
                </c:pt>
                <c:pt idx="4">
                  <c:v>Household waste</c:v>
                </c:pt>
                <c:pt idx="5">
                  <c:v>Deforestation, loss of green spaces</c:v>
                </c:pt>
                <c:pt idx="6">
                  <c:v>Climatic changes </c:v>
                </c:pt>
              </c:strCache>
            </c:strRef>
          </c:cat>
          <c:val>
            <c:numRef>
              <c:f>Лист1!$B$2:$B$8</c:f>
              <c:numCache>
                <c:formatCode>0%</c:formatCode>
                <c:ptCount val="7"/>
                <c:pt idx="0">
                  <c:v>0.63</c:v>
                </c:pt>
                <c:pt idx="1">
                  <c:v>0.55000000000000004</c:v>
                </c:pt>
                <c:pt idx="2">
                  <c:v>0.6</c:v>
                </c:pt>
                <c:pt idx="3">
                  <c:v>0.48</c:v>
                </c:pt>
                <c:pt idx="4">
                  <c:v>0.63</c:v>
                </c:pt>
                <c:pt idx="5">
                  <c:v>0.21</c:v>
                </c:pt>
                <c:pt idx="6">
                  <c:v>0.28000000000000003</c:v>
                </c:pt>
              </c:numCache>
            </c:numRef>
          </c:val>
          <c:extLst>
            <c:ext xmlns:c16="http://schemas.microsoft.com/office/drawing/2014/chart" uri="{C3380CC4-5D6E-409C-BE32-E72D297353CC}">
              <c16:uniqueId val="{00000000-197C-4860-A5CC-9921E0C31398}"/>
            </c:ext>
          </c:extLst>
        </c:ser>
        <c:dLbls>
          <c:showLegendKey val="0"/>
          <c:showVal val="0"/>
          <c:showCatName val="0"/>
          <c:showSerName val="0"/>
          <c:showPercent val="0"/>
          <c:showBubbleSize val="0"/>
        </c:dLbls>
        <c:gapWidth val="219"/>
        <c:axId val="145047599"/>
        <c:axId val="145038031"/>
      </c:barChart>
      <c:catAx>
        <c:axId val="145047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5038031"/>
        <c:crosses val="autoZero"/>
        <c:auto val="1"/>
        <c:lblAlgn val="ctr"/>
        <c:lblOffset val="100"/>
        <c:noMultiLvlLbl val="0"/>
      </c:catAx>
      <c:valAx>
        <c:axId val="1450380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50475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z="3600" dirty="0" smtClean="0"/>
              <a:t>Impact of digital technologies on the transition to a “green economy”</a:t>
            </a:r>
            <a:endParaRPr lang="ru-RU" sz="3600" dirty="0"/>
          </a:p>
        </p:txBody>
      </p:sp>
      <p:sp>
        <p:nvSpPr>
          <p:cNvPr id="3" name="Подзаголовок 2"/>
          <p:cNvSpPr>
            <a:spLocks noGrp="1"/>
          </p:cNvSpPr>
          <p:nvPr>
            <p:ph type="subTitle" idx="1"/>
          </p:nvPr>
        </p:nvSpPr>
        <p:spPr>
          <a:xfrm>
            <a:off x="1507067" y="4638101"/>
            <a:ext cx="7766936" cy="509631"/>
          </a:xfrm>
        </p:spPr>
        <p:txBody>
          <a:bodyPr/>
          <a:lstStyle/>
          <a:p>
            <a:r>
              <a:rPr lang="en-US" dirty="0" smtClean="0"/>
              <a:t>Maria </a:t>
            </a:r>
            <a:r>
              <a:rPr lang="en-US" dirty="0" err="1" smtClean="0"/>
              <a:t>Kozlova</a:t>
            </a:r>
            <a:r>
              <a:rPr lang="en-US" dirty="0" smtClean="0"/>
              <a:t>, Anna </a:t>
            </a:r>
            <a:r>
              <a:rPr lang="en-US" dirty="0" err="1" smtClean="0"/>
              <a:t>Gorbacheva</a:t>
            </a:r>
            <a:r>
              <a:rPr lang="en-US" dirty="0" smtClean="0"/>
              <a:t>, Pavel </a:t>
            </a:r>
            <a:r>
              <a:rPr lang="en-US" dirty="0" err="1" smtClean="0"/>
              <a:t>Fedosov</a:t>
            </a:r>
            <a:endParaRPr lang="ru-RU" dirty="0"/>
          </a:p>
        </p:txBody>
      </p:sp>
    </p:spTree>
    <p:extLst>
      <p:ext uri="{BB962C8B-B14F-4D97-AF65-F5344CB8AC3E}">
        <p14:creationId xmlns:p14="http://schemas.microsoft.com/office/powerpoint/2010/main" val="2617270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Survey of the Russian students</a:t>
            </a:r>
            <a:endParaRPr lang="ru-RU" dirty="0"/>
          </a:p>
        </p:txBody>
      </p:sp>
      <p:sp>
        <p:nvSpPr>
          <p:cNvPr id="3" name="Объект 2"/>
          <p:cNvSpPr>
            <a:spLocks noGrp="1"/>
          </p:cNvSpPr>
          <p:nvPr>
            <p:ph idx="1"/>
          </p:nvPr>
        </p:nvSpPr>
        <p:spPr>
          <a:xfrm>
            <a:off x="677334" y="1484417"/>
            <a:ext cx="8596668" cy="4556946"/>
          </a:xfrm>
        </p:spPr>
        <p:txBody>
          <a:bodyPr>
            <a:normAutofit fontScale="92500" lnSpcReduction="10000"/>
          </a:bodyPr>
          <a:lstStyle/>
          <a:p>
            <a:r>
              <a:rPr lang="en-US" dirty="0" smtClean="0"/>
              <a:t>2. Select </a:t>
            </a:r>
            <a:r>
              <a:rPr lang="en-US" dirty="0"/>
              <a:t>from this list the options that you previously knew about:</a:t>
            </a:r>
            <a:endParaRPr lang="ru-RU" dirty="0"/>
          </a:p>
          <a:p>
            <a:r>
              <a:rPr lang="en-US" dirty="0"/>
              <a:t>a) "Smart" city;</a:t>
            </a:r>
            <a:endParaRPr lang="ru-RU" dirty="0"/>
          </a:p>
          <a:p>
            <a:r>
              <a:rPr lang="en-US" dirty="0"/>
              <a:t>b) Internet of Things;</a:t>
            </a:r>
            <a:endParaRPr lang="ru-RU" dirty="0"/>
          </a:p>
          <a:p>
            <a:r>
              <a:rPr lang="en-US" dirty="0"/>
              <a:t>c) Renewable energy sources;</a:t>
            </a:r>
            <a:endParaRPr lang="ru-RU" dirty="0"/>
          </a:p>
          <a:p>
            <a:r>
              <a:rPr lang="en-US" dirty="0"/>
              <a:t>d) Car sharing.</a:t>
            </a:r>
            <a:endParaRPr lang="ru-RU" dirty="0"/>
          </a:p>
          <a:p>
            <a:r>
              <a:rPr lang="en-US" dirty="0"/>
              <a:t>Unlike the first question, it was apparent that the students were familiar with many modern technologies. 98% of respondents knew the benefits of renewable energy sources and car sharing, 67% were familiar with Smart Cities technologies. Lesser number (63%) knew about the concept of the "Internet of Things".</a:t>
            </a:r>
            <a:endParaRPr lang="ru-RU" dirty="0"/>
          </a:p>
          <a:p>
            <a:r>
              <a:rPr lang="en-US" dirty="0"/>
              <a:t>3. In which countries, in your opinion, is the "green economy" developing successfully?</a:t>
            </a:r>
            <a:endParaRPr lang="ru-RU" dirty="0"/>
          </a:p>
          <a:p>
            <a:r>
              <a:rPr lang="en-US" dirty="0"/>
              <a:t>The largest number of respondents noted the Scandinavian countries (43%) as among the countries that are successfully developing a "green economy". The USA (35%), Western Europe (32%), NIS Asia (28%), Australia and New Zealand (12%), Japan (9%), Canada (4%) came next.</a:t>
            </a:r>
            <a:endParaRPr lang="ru-RU" dirty="0"/>
          </a:p>
          <a:p>
            <a:pPr algn="just"/>
            <a:endParaRPr lang="ru-RU" dirty="0"/>
          </a:p>
        </p:txBody>
      </p:sp>
    </p:spTree>
    <p:extLst>
      <p:ext uri="{BB962C8B-B14F-4D97-AF65-F5344CB8AC3E}">
        <p14:creationId xmlns:p14="http://schemas.microsoft.com/office/powerpoint/2010/main" val="2234703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Survey of the Russian students</a:t>
            </a:r>
            <a:endParaRPr lang="ru-RU" dirty="0"/>
          </a:p>
        </p:txBody>
      </p:sp>
      <p:sp>
        <p:nvSpPr>
          <p:cNvPr id="3" name="Объект 2"/>
          <p:cNvSpPr>
            <a:spLocks noGrp="1"/>
          </p:cNvSpPr>
          <p:nvPr>
            <p:ph idx="1"/>
          </p:nvPr>
        </p:nvSpPr>
        <p:spPr>
          <a:xfrm>
            <a:off x="677334" y="1413164"/>
            <a:ext cx="8596668" cy="4628199"/>
          </a:xfrm>
        </p:spPr>
        <p:txBody>
          <a:bodyPr/>
          <a:lstStyle/>
          <a:p>
            <a:pPr marL="0" indent="0">
              <a:buNone/>
            </a:pPr>
            <a:r>
              <a:rPr lang="en-US" dirty="0" smtClean="0"/>
              <a:t>4. The students </a:t>
            </a:r>
            <a:r>
              <a:rPr lang="en-US" dirty="0"/>
              <a:t>highlighted the importance of </a:t>
            </a:r>
            <a:r>
              <a:rPr lang="en-US" dirty="0" smtClean="0"/>
              <a:t>the following </a:t>
            </a:r>
            <a:r>
              <a:rPr lang="en-US" dirty="0"/>
              <a:t>environmental problems </a:t>
            </a:r>
            <a:r>
              <a:rPr lang="en-US" dirty="0" smtClean="0"/>
              <a:t>(they </a:t>
            </a:r>
            <a:r>
              <a:rPr lang="en-US" dirty="0"/>
              <a:t>could mark several answer </a:t>
            </a:r>
            <a:r>
              <a:rPr lang="en-US" dirty="0" smtClean="0"/>
              <a:t>options)</a:t>
            </a:r>
            <a:r>
              <a:rPr lang="ru-RU" dirty="0" smtClean="0"/>
              <a:t>:</a:t>
            </a:r>
            <a:endParaRPr lang="ru-RU" dirty="0"/>
          </a:p>
        </p:txBody>
      </p:sp>
      <p:graphicFrame>
        <p:nvGraphicFramePr>
          <p:cNvPr id="10" name="Диаграмма 9"/>
          <p:cNvGraphicFramePr/>
          <p:nvPr>
            <p:extLst>
              <p:ext uri="{D42A27DB-BD31-4B8C-83A1-F6EECF244321}">
                <p14:modId xmlns:p14="http://schemas.microsoft.com/office/powerpoint/2010/main" val="2639036927"/>
              </p:ext>
            </p:extLst>
          </p:nvPr>
        </p:nvGraphicFramePr>
        <p:xfrm>
          <a:off x="1343231" y="2299084"/>
          <a:ext cx="7278255" cy="4018589"/>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8621486" y="1188106"/>
            <a:ext cx="3241963" cy="5078313"/>
          </a:xfrm>
          <a:prstGeom prst="rect">
            <a:avLst/>
          </a:prstGeom>
        </p:spPr>
        <p:txBody>
          <a:bodyPr wrap="square">
            <a:spAutoFit/>
          </a:bodyPr>
          <a:lstStyle/>
          <a:p>
            <a:pPr algn="just">
              <a:lnSpc>
                <a:spcPct val="150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When comparing the results of surveys of Russian and Chinese students, it is noteworthy that the greatest concern in both countries is caused by air pollution and water pollution. However, while Chinese students are extremely concerned about the problem of noise, Russian students are concerned about the consequences of deforestation and climate change.</a:t>
            </a:r>
            <a:endParaRPr lang="ru-RU"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5839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Survey of the Russian students</a:t>
            </a:r>
            <a:endParaRPr lang="ru-RU" dirty="0"/>
          </a:p>
        </p:txBody>
      </p:sp>
      <p:sp>
        <p:nvSpPr>
          <p:cNvPr id="3" name="Объект 2"/>
          <p:cNvSpPr>
            <a:spLocks noGrp="1"/>
          </p:cNvSpPr>
          <p:nvPr>
            <p:ph idx="1"/>
          </p:nvPr>
        </p:nvSpPr>
        <p:spPr>
          <a:xfrm>
            <a:off x="677334" y="1413164"/>
            <a:ext cx="8596668" cy="4628199"/>
          </a:xfrm>
        </p:spPr>
        <p:txBody>
          <a:bodyPr/>
          <a:lstStyle/>
          <a:p>
            <a:r>
              <a:rPr lang="en-US" dirty="0" smtClean="0"/>
              <a:t>5. Students </a:t>
            </a:r>
            <a:r>
              <a:rPr lang="en-US" dirty="0"/>
              <a:t>see the following problems as possible for </a:t>
            </a:r>
            <a:r>
              <a:rPr lang="en-US" dirty="0" smtClean="0"/>
              <a:t>improvement</a:t>
            </a:r>
          </a:p>
          <a:p>
            <a:pPr marL="0" indent="0">
              <a:buNone/>
            </a:pPr>
            <a:r>
              <a:rPr lang="en-US" dirty="0" smtClean="0"/>
              <a:t> </a:t>
            </a:r>
            <a:r>
              <a:rPr lang="en-US" dirty="0"/>
              <a:t>with the help of digital technologies:</a:t>
            </a:r>
            <a:endParaRPr lang="ru-RU" dirty="0"/>
          </a:p>
        </p:txBody>
      </p:sp>
      <p:graphicFrame>
        <p:nvGraphicFramePr>
          <p:cNvPr id="10" name="Диаграмма 9"/>
          <p:cNvGraphicFramePr/>
          <p:nvPr>
            <p:extLst>
              <p:ext uri="{D42A27DB-BD31-4B8C-83A1-F6EECF244321}">
                <p14:modId xmlns:p14="http://schemas.microsoft.com/office/powerpoint/2010/main" val="2560684705"/>
              </p:ext>
            </p:extLst>
          </p:nvPr>
        </p:nvGraphicFramePr>
        <p:xfrm>
          <a:off x="1343231" y="2299084"/>
          <a:ext cx="7278255" cy="4018589"/>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8621486" y="419979"/>
            <a:ext cx="3360717" cy="6614568"/>
          </a:xfrm>
          <a:prstGeom prst="rect">
            <a:avLst/>
          </a:prstGeom>
        </p:spPr>
        <p:txBody>
          <a:bodyPr wrap="square">
            <a:spAutoFit/>
          </a:bodyPr>
          <a:lstStyle/>
          <a:p>
            <a:pPr algn="just">
              <a:lnSpc>
                <a:spcPct val="150000"/>
              </a:lnSpc>
            </a:pPr>
            <a:r>
              <a:rPr lang="en-US" dirty="0"/>
              <a:t>In general, it is obvious that students are aware of the high importance of the introduction of digital technologies in solving a number of the above environmental problems. While, the problem of climate change ranks fourth in importance as a response to the previous question, the possibilities of solving it with the help of digital technologies are placed only in sixth place.</a:t>
            </a:r>
            <a:endParaRPr lang="ru-RU" dirty="0"/>
          </a:p>
          <a:p>
            <a:pPr algn="just">
              <a:lnSpc>
                <a:spcPct val="150000"/>
              </a:lnSpc>
              <a:spcAft>
                <a:spcPts val="0"/>
              </a:spcAft>
            </a:pPr>
            <a:endParaRPr lang="ru-RU"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2953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Survey of the Russian students</a:t>
            </a:r>
            <a:endParaRPr lang="ru-RU" dirty="0"/>
          </a:p>
        </p:txBody>
      </p:sp>
      <p:sp>
        <p:nvSpPr>
          <p:cNvPr id="3" name="Объект 2"/>
          <p:cNvSpPr>
            <a:spLocks noGrp="1"/>
          </p:cNvSpPr>
          <p:nvPr>
            <p:ph idx="1"/>
          </p:nvPr>
        </p:nvSpPr>
        <p:spPr>
          <a:xfrm>
            <a:off x="677334" y="1555669"/>
            <a:ext cx="8596668" cy="4485694"/>
          </a:xfrm>
        </p:spPr>
        <p:txBody>
          <a:bodyPr/>
          <a:lstStyle/>
          <a:p>
            <a:r>
              <a:rPr lang="en-US" dirty="0" smtClean="0"/>
              <a:t>6. </a:t>
            </a:r>
            <a:r>
              <a:rPr lang="en-US" dirty="0"/>
              <a:t>Can you give an example of how digital technologies can improve the environmental situation?</a:t>
            </a:r>
            <a:endParaRPr lang="ru-RU" dirty="0"/>
          </a:p>
          <a:p>
            <a:r>
              <a:rPr lang="en-US" dirty="0"/>
              <a:t>The survey has shown that modern students are confident that digital technologies can solve many of the environmental problems. Really effective and currently used digitalization opportunities were named, such as: the use of sensors to monitor the state of the environment, the introduction of electric transport, the transition to digital storage media, the creation of energy metering devices.</a:t>
            </a:r>
            <a:endParaRPr lang="ru-RU" dirty="0"/>
          </a:p>
          <a:p>
            <a:r>
              <a:rPr lang="en-US" dirty="0" smtClean="0"/>
              <a:t>Conclusion: </a:t>
            </a:r>
            <a:r>
              <a:rPr lang="en-US" dirty="0"/>
              <a:t>the survey showed that both Russian and Chinese students understand the importance of solving environmental problems, while Russian students also indicated how digital technologies can solve these problems.</a:t>
            </a:r>
            <a:endParaRPr lang="ru-RU" dirty="0"/>
          </a:p>
          <a:p>
            <a:pPr marL="0" indent="0">
              <a:buNone/>
            </a:pPr>
            <a:endParaRPr lang="ru-RU" dirty="0"/>
          </a:p>
        </p:txBody>
      </p:sp>
    </p:spTree>
    <p:extLst>
      <p:ext uri="{BB962C8B-B14F-4D97-AF65-F5344CB8AC3E}">
        <p14:creationId xmlns:p14="http://schemas.microsoft.com/office/powerpoint/2010/main" val="281499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Influence of the digital technologies on moving to a “green economy”</a:t>
            </a:r>
            <a:endParaRPr lang="ru-RU" dirty="0"/>
          </a:p>
        </p:txBody>
      </p:sp>
      <p:sp>
        <p:nvSpPr>
          <p:cNvPr id="3" name="Объект 2"/>
          <p:cNvSpPr>
            <a:spLocks noGrp="1"/>
          </p:cNvSpPr>
          <p:nvPr>
            <p:ph idx="1"/>
          </p:nvPr>
        </p:nvSpPr>
        <p:spPr/>
        <p:txBody>
          <a:bodyPr/>
          <a:lstStyle/>
          <a:p>
            <a:pPr marL="0" indent="0" algn="ctr">
              <a:buNone/>
            </a:pPr>
            <a:r>
              <a:rPr lang="en-US" sz="2000" dirty="0" smtClean="0">
                <a:solidFill>
                  <a:schemeClr val="accent1"/>
                </a:solidFill>
              </a:rPr>
              <a:t>Positive influence:</a:t>
            </a:r>
            <a:endParaRPr lang="en-US" sz="2000" dirty="0">
              <a:solidFill>
                <a:schemeClr val="accent1"/>
              </a:solidFill>
            </a:endParaRPr>
          </a:p>
          <a:p>
            <a:pPr>
              <a:buFont typeface="Wingdings" panose="05000000000000000000" pitchFamily="2" charset="2"/>
              <a:buChar char="Ø"/>
            </a:pPr>
            <a:r>
              <a:rPr lang="en-US" dirty="0" smtClean="0"/>
              <a:t>the </a:t>
            </a:r>
            <a:r>
              <a:rPr lang="en-US" dirty="0"/>
              <a:t>use of ICT in the production process (saving electricity, reducing the amount of used </a:t>
            </a:r>
            <a:r>
              <a:rPr lang="en-US" dirty="0" smtClean="0"/>
              <a:t>resources);</a:t>
            </a:r>
          </a:p>
          <a:p>
            <a:pPr>
              <a:buFont typeface="Wingdings" panose="05000000000000000000" pitchFamily="2" charset="2"/>
              <a:buChar char="Ø"/>
            </a:pPr>
            <a:r>
              <a:rPr lang="en-US" dirty="0"/>
              <a:t>replacing physical goods with virtual ones (e-commerce instead of office maintenance, e-books instead of printed books</a:t>
            </a:r>
            <a:r>
              <a:rPr lang="en-US" dirty="0" smtClean="0"/>
              <a:t>);</a:t>
            </a:r>
          </a:p>
          <a:p>
            <a:pPr>
              <a:buFont typeface="Wingdings" panose="05000000000000000000" pitchFamily="2" charset="2"/>
              <a:buChar char="Ø"/>
            </a:pPr>
            <a:r>
              <a:rPr lang="en-US" dirty="0" smtClean="0"/>
              <a:t>Installing sensors </a:t>
            </a:r>
            <a:r>
              <a:rPr lang="en-US" dirty="0"/>
              <a:t>that reduce resource consumption (turning off the light in the absence of people , stop irrigation after the soil is saturated with water</a:t>
            </a:r>
            <a:r>
              <a:rPr lang="en-US" dirty="0" smtClean="0"/>
              <a:t>)</a:t>
            </a:r>
          </a:p>
          <a:p>
            <a:pPr marL="0" indent="0" algn="ctr">
              <a:buNone/>
            </a:pPr>
            <a:r>
              <a:rPr lang="en-US" sz="2000" dirty="0" smtClean="0">
                <a:solidFill>
                  <a:schemeClr val="accent1"/>
                </a:solidFill>
              </a:rPr>
              <a:t>Negative influence:</a:t>
            </a:r>
          </a:p>
          <a:p>
            <a:pPr algn="just">
              <a:buFont typeface="Wingdings" panose="05000000000000000000" pitchFamily="2" charset="2"/>
              <a:buChar char="v"/>
            </a:pPr>
            <a:r>
              <a:rPr lang="en-US" dirty="0"/>
              <a:t>the production and physical use of ICT (environmental pollution, toxic waste)</a:t>
            </a:r>
            <a:endParaRPr lang="en-US" dirty="0" smtClean="0">
              <a:solidFill>
                <a:schemeClr val="tx1"/>
              </a:solidFill>
            </a:endParaRPr>
          </a:p>
          <a:p>
            <a:pPr marL="0" indent="0" algn="ctr">
              <a:buNone/>
            </a:pPr>
            <a:endParaRPr lang="ru-RU" dirty="0"/>
          </a:p>
        </p:txBody>
      </p:sp>
    </p:spTree>
    <p:extLst>
      <p:ext uri="{BB962C8B-B14F-4D97-AF65-F5344CB8AC3E}">
        <p14:creationId xmlns:p14="http://schemas.microsoft.com/office/powerpoint/2010/main" val="66709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Using digital technologies in the city</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12750629"/>
              </p:ext>
            </p:extLst>
          </p:nvPr>
        </p:nvGraphicFramePr>
        <p:xfrm>
          <a:off x="677863" y="1567541"/>
          <a:ext cx="8905524" cy="4753567"/>
        </p:xfrm>
        <a:graphic>
          <a:graphicData uri="http://schemas.openxmlformats.org/drawingml/2006/table">
            <a:tbl>
              <a:tblPr firstRow="1" bandRow="1">
                <a:tableStyleId>{5C22544A-7EE6-4342-B048-85BDC9FD1C3A}</a:tableStyleId>
              </a:tblPr>
              <a:tblGrid>
                <a:gridCol w="4452762">
                  <a:extLst>
                    <a:ext uri="{9D8B030D-6E8A-4147-A177-3AD203B41FA5}">
                      <a16:colId xmlns:a16="http://schemas.microsoft.com/office/drawing/2014/main" val="1641313339"/>
                    </a:ext>
                  </a:extLst>
                </a:gridCol>
                <a:gridCol w="4452762">
                  <a:extLst>
                    <a:ext uri="{9D8B030D-6E8A-4147-A177-3AD203B41FA5}">
                      <a16:colId xmlns:a16="http://schemas.microsoft.com/office/drawing/2014/main" val="500544745"/>
                    </a:ext>
                  </a:extLst>
                </a:gridCol>
              </a:tblGrid>
              <a:tr h="731318">
                <a:tc>
                  <a:txBody>
                    <a:bodyPr/>
                    <a:lstStyle/>
                    <a:p>
                      <a:pPr algn="just">
                        <a:lnSpc>
                          <a:spcPct val="150000"/>
                        </a:lnSpc>
                        <a:spcAft>
                          <a:spcPts val="0"/>
                        </a:spcAft>
                      </a:pPr>
                      <a:r>
                        <a:rPr lang="en-US" sz="1400" dirty="0">
                          <a:effectLst/>
                          <a:latin typeface="Times New Roman" panose="02020603050405020304" pitchFamily="18" charset="0"/>
                          <a:ea typeface="Calibri" panose="020F0502020204030204" pitchFamily="34" charset="0"/>
                          <a:cs typeface="Arial" panose="020B0604020202020204" pitchFamily="34" charset="0"/>
                        </a:rPr>
                        <a:t>Energy</a:t>
                      </a:r>
                      <a:endParaRPr lang="ru-R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US" sz="1400" dirty="0">
                          <a:effectLst/>
                          <a:latin typeface="Times New Roman" panose="02020603050405020304" pitchFamily="18" charset="0"/>
                          <a:ea typeface="Calibri" panose="020F0502020204030204" pitchFamily="34" charset="0"/>
                          <a:cs typeface="Arial" panose="020B0604020202020204" pitchFamily="34" charset="0"/>
                        </a:rPr>
                        <a:t>Reduction of energy use in buildings and for street lighting due to detectors and sensors</a:t>
                      </a:r>
                      <a:endParaRPr lang="ru-R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82850652"/>
                  </a:ext>
                </a:extLst>
              </a:tr>
              <a:tr h="1096977">
                <a:tc>
                  <a:txBody>
                    <a:bodyPr/>
                    <a:lstStyle/>
                    <a:p>
                      <a:pPr algn="just">
                        <a:lnSpc>
                          <a:spcPct val="150000"/>
                        </a:lnSpc>
                        <a:spcAft>
                          <a:spcPts val="0"/>
                        </a:spcAft>
                      </a:pPr>
                      <a:r>
                        <a:rPr lang="en-US" sz="1400">
                          <a:effectLst/>
                          <a:latin typeface="Times New Roman" panose="02020603050405020304" pitchFamily="18" charset="0"/>
                          <a:ea typeface="Calibri" panose="020F0502020204030204" pitchFamily="34" charset="0"/>
                          <a:cs typeface="Arial" panose="020B0604020202020204" pitchFamily="34" charset="0"/>
                        </a:rPr>
                        <a:t>Transport</a:t>
                      </a:r>
                      <a:endParaRPr lang="ru-RU"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US" sz="1400">
                          <a:effectLst/>
                          <a:latin typeface="Times New Roman" panose="02020603050405020304" pitchFamily="18" charset="0"/>
                          <a:ea typeface="Calibri" panose="020F0502020204030204" pitchFamily="34" charset="0"/>
                          <a:cs typeface="Arial" panose="020B0604020202020204" pitchFamily="34" charset="0"/>
                        </a:rPr>
                        <a:t>Reduction of emissions from transport due to more economical use of fuel, transition to shared car consumption based on electronic technologies</a:t>
                      </a:r>
                      <a:endParaRPr lang="ru-RU"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46597389"/>
                  </a:ext>
                </a:extLst>
              </a:tr>
              <a:tr h="1096977">
                <a:tc>
                  <a:txBody>
                    <a:bodyPr/>
                    <a:lstStyle/>
                    <a:p>
                      <a:pPr algn="just">
                        <a:lnSpc>
                          <a:spcPct val="150000"/>
                        </a:lnSpc>
                        <a:spcAft>
                          <a:spcPts val="0"/>
                        </a:spcAft>
                      </a:pPr>
                      <a:r>
                        <a:rPr lang="en-US" sz="1400">
                          <a:effectLst/>
                          <a:latin typeface="Times New Roman" panose="02020603050405020304" pitchFamily="18" charset="0"/>
                          <a:ea typeface="Calibri" panose="020F0502020204030204" pitchFamily="34" charset="0"/>
                          <a:cs typeface="Arial" panose="020B0604020202020204" pitchFamily="34" charset="0"/>
                        </a:rPr>
                        <a:t>Water resources</a:t>
                      </a:r>
                      <a:endParaRPr lang="ru-RU"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US" sz="1400" dirty="0">
                          <a:effectLst/>
                          <a:latin typeface="Times New Roman" panose="02020603050405020304" pitchFamily="18" charset="0"/>
                          <a:ea typeface="Calibri" panose="020F0502020204030204" pitchFamily="34" charset="0"/>
                          <a:cs typeface="Arial" panose="020B0604020202020204" pitchFamily="34" charset="0"/>
                        </a:rPr>
                        <a:t>Reduction of water use in homes through installation of sensors, reduction of land irrigation through more rational use of water based on sensory indicators</a:t>
                      </a:r>
                      <a:endParaRPr lang="ru-R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78203528"/>
                  </a:ext>
                </a:extLst>
              </a:tr>
              <a:tr h="1096977">
                <a:tc>
                  <a:txBody>
                    <a:bodyPr/>
                    <a:lstStyle/>
                    <a:p>
                      <a:pPr algn="just">
                        <a:lnSpc>
                          <a:spcPct val="150000"/>
                        </a:lnSpc>
                        <a:spcAft>
                          <a:spcPts val="0"/>
                        </a:spcAft>
                      </a:pPr>
                      <a:r>
                        <a:rPr lang="en-US" sz="1400">
                          <a:effectLst/>
                          <a:latin typeface="Times New Roman" panose="02020603050405020304" pitchFamily="18" charset="0"/>
                          <a:ea typeface="Calibri" panose="020F0502020204030204" pitchFamily="34" charset="0"/>
                          <a:cs typeface="Arial" panose="020B0604020202020204" pitchFamily="34" charset="0"/>
                        </a:rPr>
                        <a:t>Electronic transactions</a:t>
                      </a:r>
                      <a:endParaRPr lang="ru-RU"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US" sz="1400">
                          <a:effectLst/>
                          <a:latin typeface="Times New Roman" panose="02020603050405020304" pitchFamily="18" charset="0"/>
                          <a:ea typeface="Calibri" panose="020F0502020204030204" pitchFamily="34" charset="0"/>
                          <a:cs typeface="Arial" panose="020B0604020202020204" pitchFamily="34" charset="0"/>
                        </a:rPr>
                        <a:t>Transition to electronic commerce, electronic tourism, provision of electronic services leads to a reduction in the use of rare resources</a:t>
                      </a:r>
                      <a:endParaRPr lang="ru-RU"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0230902"/>
                  </a:ext>
                </a:extLst>
              </a:tr>
              <a:tr h="731318">
                <a:tc>
                  <a:txBody>
                    <a:bodyPr/>
                    <a:lstStyle/>
                    <a:p>
                      <a:pPr algn="just">
                        <a:lnSpc>
                          <a:spcPct val="150000"/>
                        </a:lnSpc>
                        <a:spcAft>
                          <a:spcPts val="0"/>
                        </a:spcAft>
                      </a:pPr>
                      <a:r>
                        <a:rPr lang="en-US" sz="1400">
                          <a:effectLst/>
                          <a:latin typeface="Times New Roman" panose="02020603050405020304" pitchFamily="18" charset="0"/>
                          <a:ea typeface="Calibri" panose="020F0502020204030204" pitchFamily="34" charset="0"/>
                          <a:cs typeface="Arial" panose="020B0604020202020204" pitchFamily="34" charset="0"/>
                        </a:rPr>
                        <a:t>Waste and emissions</a:t>
                      </a:r>
                      <a:endParaRPr lang="ru-RU"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US" sz="1400" dirty="0">
                          <a:effectLst/>
                          <a:latin typeface="Times New Roman" panose="02020603050405020304" pitchFamily="18" charset="0"/>
                          <a:ea typeface="Calibri" panose="020F0502020204030204" pitchFamily="34" charset="0"/>
                          <a:cs typeface="Arial" panose="020B0604020202020204" pitchFamily="34" charset="0"/>
                        </a:rPr>
                        <a:t>Digital technologies can reduce and dispose of waste more efficiently</a:t>
                      </a:r>
                      <a:endParaRPr lang="ru-R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24566013"/>
                  </a:ext>
                </a:extLst>
              </a:tr>
            </a:tbl>
          </a:graphicData>
        </a:graphic>
      </p:graphicFrame>
    </p:spTree>
    <p:extLst>
      <p:ext uri="{BB962C8B-B14F-4D97-AF65-F5344CB8AC3E}">
        <p14:creationId xmlns:p14="http://schemas.microsoft.com/office/powerpoint/2010/main" val="3153703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Smart city programs</a:t>
            </a:r>
            <a:endParaRPr lang="ru-RU" dirty="0"/>
          </a:p>
        </p:txBody>
      </p:sp>
      <p:sp>
        <p:nvSpPr>
          <p:cNvPr id="3" name="Объект 2"/>
          <p:cNvSpPr>
            <a:spLocks noGrp="1"/>
          </p:cNvSpPr>
          <p:nvPr>
            <p:ph idx="1"/>
          </p:nvPr>
        </p:nvSpPr>
        <p:spPr>
          <a:xfrm>
            <a:off x="677334" y="1662545"/>
            <a:ext cx="8596668" cy="4987637"/>
          </a:xfrm>
        </p:spPr>
        <p:txBody>
          <a:bodyPr>
            <a:normAutofit lnSpcReduction="10000"/>
          </a:bodyPr>
          <a:lstStyle/>
          <a:p>
            <a:r>
              <a:rPr lang="en-US" dirty="0" smtClean="0"/>
              <a:t>Smart </a:t>
            </a:r>
            <a:r>
              <a:rPr lang="en-US" dirty="0"/>
              <a:t>city programs have been developed in London, Amsterdam, Vienna, Barcelona, ​​Stockholm, New York, Los Angeles, Seattle, Seoul, Melbourne, Vancouver and elsewhere </a:t>
            </a:r>
            <a:endParaRPr lang="en-US" dirty="0" smtClean="0"/>
          </a:p>
          <a:p>
            <a:r>
              <a:rPr lang="en-US" dirty="0"/>
              <a:t>In Europe, two initiatives launched by the European Commission are worth noting: the European Innovation Partnership Smart Cities and Communities and the Smart Cities Platform to Launch Innovative Urban Projects in Energy, Transport and Information and Communication </a:t>
            </a:r>
            <a:r>
              <a:rPr lang="en-US" dirty="0" smtClean="0"/>
              <a:t>Technologies</a:t>
            </a:r>
          </a:p>
          <a:p>
            <a:r>
              <a:rPr lang="en-US" dirty="0"/>
              <a:t>Among the cities that are immediately built on the basis of information technology, one should mention the eco-city of </a:t>
            </a:r>
            <a:r>
              <a:rPr lang="en-US" dirty="0" err="1"/>
              <a:t>Masdar</a:t>
            </a:r>
            <a:r>
              <a:rPr lang="en-US" dirty="0"/>
              <a:t>, which is being built in the Emirate of Abu Dhabi, </a:t>
            </a:r>
            <a:r>
              <a:rPr lang="en-US" dirty="0" err="1"/>
              <a:t>Songdo</a:t>
            </a:r>
            <a:r>
              <a:rPr lang="en-US" dirty="0"/>
              <a:t> in South Korean, </a:t>
            </a:r>
            <a:r>
              <a:rPr lang="en-US" dirty="0" err="1"/>
              <a:t>Iskander</a:t>
            </a:r>
            <a:r>
              <a:rPr lang="en-US" dirty="0"/>
              <a:t> in Malaysia, </a:t>
            </a:r>
            <a:r>
              <a:rPr lang="en-US" dirty="0" err="1"/>
              <a:t>Neom</a:t>
            </a:r>
            <a:r>
              <a:rPr lang="en-US" dirty="0"/>
              <a:t> in Saudi Arabia, the eco-city of Tianjin - a cooperation project between </a:t>
            </a:r>
            <a:r>
              <a:rPr lang="en-US" dirty="0" smtClean="0"/>
              <a:t>Singapore </a:t>
            </a:r>
            <a:r>
              <a:rPr lang="en-US" dirty="0"/>
              <a:t>and China </a:t>
            </a:r>
            <a:endParaRPr lang="en-US" dirty="0" smtClean="0"/>
          </a:p>
          <a:p>
            <a:r>
              <a:rPr lang="en-US" dirty="0"/>
              <a:t>Russia also pays great attention to the creation of "smart cities". The corresponding project was prepared by </a:t>
            </a:r>
            <a:r>
              <a:rPr lang="en-US" dirty="0" err="1"/>
              <a:t>Rostelecom</a:t>
            </a:r>
            <a:r>
              <a:rPr lang="en-US" dirty="0"/>
              <a:t> with the participation of the Ministry of </a:t>
            </a:r>
            <a:r>
              <a:rPr lang="en-US" dirty="0" smtClean="0"/>
              <a:t>Construction; according </a:t>
            </a:r>
            <a:r>
              <a:rPr lang="en-US" dirty="0"/>
              <a:t>to the project, the number of cities included in the TOP-10 rating of "Smart Cities of the EAEU" should reach 5 by 2020 and 6 by 2022</a:t>
            </a:r>
            <a:endParaRPr lang="ru-RU" dirty="0"/>
          </a:p>
        </p:txBody>
      </p:sp>
    </p:spTree>
    <p:extLst>
      <p:ext uri="{BB962C8B-B14F-4D97-AF65-F5344CB8AC3E}">
        <p14:creationId xmlns:p14="http://schemas.microsoft.com/office/powerpoint/2010/main" val="176834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Using digital technologies in the electricity sector</a:t>
            </a:r>
            <a:endParaRPr lang="ru-RU" dirty="0"/>
          </a:p>
        </p:txBody>
      </p:sp>
      <p:sp>
        <p:nvSpPr>
          <p:cNvPr id="3" name="Объект 2"/>
          <p:cNvSpPr>
            <a:spLocks noGrp="1"/>
          </p:cNvSpPr>
          <p:nvPr>
            <p:ph idx="1"/>
          </p:nvPr>
        </p:nvSpPr>
        <p:spPr>
          <a:xfrm>
            <a:off x="677334" y="1793175"/>
            <a:ext cx="8596668" cy="4248188"/>
          </a:xfrm>
        </p:spPr>
        <p:txBody>
          <a:bodyPr>
            <a:normAutofit lnSpcReduction="10000"/>
          </a:bodyPr>
          <a:lstStyle/>
          <a:p>
            <a:r>
              <a:rPr lang="en-US" dirty="0"/>
              <a:t>Both developed and developing countries pay great attention to the development of RES. Among the main investors in renewable energy are the USA, European countries (Great Britain, Germany, Belgium, Ireland, Norway, Romania, Sweden, Great Britain, Denmark, Finland), China, India, Japan. The Eurasian Economic Union, which includes Russia, Belarus, Kazakhstan, Armenia and Kyrgyzstan, also pays attention to the development of renewable energy </a:t>
            </a:r>
            <a:r>
              <a:rPr lang="en-US" dirty="0" smtClean="0"/>
              <a:t>sources</a:t>
            </a:r>
          </a:p>
          <a:p>
            <a:r>
              <a:rPr lang="en-US" dirty="0"/>
              <a:t>At the end of 2019, Baker Hughes, Microsoft, and C3.ai announced an alliance to create the BHC3 AI Suite </a:t>
            </a:r>
            <a:r>
              <a:rPr lang="en-US" dirty="0" err="1"/>
              <a:t>IoT</a:t>
            </a:r>
            <a:r>
              <a:rPr lang="en-US" dirty="0"/>
              <a:t> platform for the energy industry. Another example is the </a:t>
            </a:r>
            <a:r>
              <a:rPr lang="en-US" dirty="0" err="1"/>
              <a:t>EcoStruxure</a:t>
            </a:r>
            <a:r>
              <a:rPr lang="en-US" dirty="0"/>
              <a:t> </a:t>
            </a:r>
            <a:r>
              <a:rPr lang="en-US" dirty="0" err="1"/>
              <a:t>IoT</a:t>
            </a:r>
            <a:r>
              <a:rPr lang="en-US" dirty="0"/>
              <a:t> platform, developed as an open ecosystem by Schneider </a:t>
            </a:r>
            <a:r>
              <a:rPr lang="en-US" dirty="0" err="1"/>
              <a:t>Elecrtic</a:t>
            </a:r>
            <a:r>
              <a:rPr lang="en-US" dirty="0"/>
              <a:t> in collaboration with partners Microsoft and Intel. </a:t>
            </a:r>
            <a:endParaRPr lang="en-US" dirty="0" smtClean="0"/>
          </a:p>
          <a:p>
            <a:r>
              <a:rPr lang="en-US" dirty="0" smtClean="0"/>
              <a:t>The </a:t>
            </a:r>
            <a:r>
              <a:rPr lang="en-US" dirty="0"/>
              <a:t>Italian ‘</a:t>
            </a:r>
            <a:r>
              <a:rPr lang="en-US" dirty="0" smtClean="0"/>
              <a:t>Enel’ uses AWS </a:t>
            </a:r>
            <a:r>
              <a:rPr lang="en-US" dirty="0"/>
              <a:t>(Amazon Web Services cloud platform) as a platform for </a:t>
            </a:r>
            <a:r>
              <a:rPr lang="en-US" dirty="0" err="1"/>
              <a:t>IoT</a:t>
            </a:r>
            <a:r>
              <a:rPr lang="en-US" dirty="0"/>
              <a:t> and energy </a:t>
            </a:r>
            <a:r>
              <a:rPr lang="en-US" dirty="0" smtClean="0"/>
              <a:t>management. </a:t>
            </a:r>
            <a:r>
              <a:rPr lang="en-US" dirty="0"/>
              <a:t>Energy savings are estimated at over 144 </a:t>
            </a:r>
            <a:r>
              <a:rPr lang="en-US" dirty="0" err="1"/>
              <a:t>GWh</a:t>
            </a:r>
            <a:r>
              <a:rPr lang="en-US" dirty="0"/>
              <a:t> per year and CO2 emissions have been reduced by 75,000 </a:t>
            </a:r>
            <a:r>
              <a:rPr lang="en-US" dirty="0" err="1"/>
              <a:t>tonnes</a:t>
            </a:r>
            <a:r>
              <a:rPr lang="en-US" dirty="0"/>
              <a:t> per </a:t>
            </a:r>
            <a:r>
              <a:rPr lang="en-US" dirty="0" smtClean="0"/>
              <a:t>year/</a:t>
            </a:r>
            <a:endParaRPr lang="ru-RU" dirty="0"/>
          </a:p>
        </p:txBody>
      </p:sp>
    </p:spTree>
    <p:extLst>
      <p:ext uri="{BB962C8B-B14F-4D97-AF65-F5344CB8AC3E}">
        <p14:creationId xmlns:p14="http://schemas.microsoft.com/office/powerpoint/2010/main" val="4099182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2700" b="1" i="1" dirty="0"/>
              <a:t>Impact of digital technologies on the transition to a "green economy" in other industries</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89724642"/>
              </p:ext>
            </p:extLst>
          </p:nvPr>
        </p:nvGraphicFramePr>
        <p:xfrm>
          <a:off x="677859" y="1543792"/>
          <a:ext cx="10259314" cy="4977751"/>
        </p:xfrm>
        <a:graphic>
          <a:graphicData uri="http://schemas.openxmlformats.org/drawingml/2006/table">
            <a:tbl>
              <a:tblPr firstRow="1" bandRow="1">
                <a:tableStyleId>{5C22544A-7EE6-4342-B048-85BDC9FD1C3A}</a:tableStyleId>
              </a:tblPr>
              <a:tblGrid>
                <a:gridCol w="5129657">
                  <a:extLst>
                    <a:ext uri="{9D8B030D-6E8A-4147-A177-3AD203B41FA5}">
                      <a16:colId xmlns:a16="http://schemas.microsoft.com/office/drawing/2014/main" val="964860352"/>
                    </a:ext>
                  </a:extLst>
                </a:gridCol>
                <a:gridCol w="5129657">
                  <a:extLst>
                    <a:ext uri="{9D8B030D-6E8A-4147-A177-3AD203B41FA5}">
                      <a16:colId xmlns:a16="http://schemas.microsoft.com/office/drawing/2014/main" val="2094634132"/>
                    </a:ext>
                  </a:extLst>
                </a:gridCol>
              </a:tblGrid>
              <a:tr h="328144">
                <a:tc>
                  <a:txBody>
                    <a:bodyPr/>
                    <a:lstStyle/>
                    <a:p>
                      <a:pPr algn="ctr"/>
                      <a:r>
                        <a:rPr lang="en-US" dirty="0" smtClean="0"/>
                        <a:t>Industry</a:t>
                      </a:r>
                      <a:endParaRPr lang="ru-RU" dirty="0"/>
                    </a:p>
                  </a:txBody>
                  <a:tcPr/>
                </a:tc>
                <a:tc>
                  <a:txBody>
                    <a:bodyPr/>
                    <a:lstStyle/>
                    <a:p>
                      <a:pPr algn="ctr"/>
                      <a:r>
                        <a:rPr lang="en-US" dirty="0" smtClean="0"/>
                        <a:t>Impact</a:t>
                      </a:r>
                      <a:endParaRPr lang="ru-RU" dirty="0"/>
                    </a:p>
                  </a:txBody>
                  <a:tcPr/>
                </a:tc>
                <a:extLst>
                  <a:ext uri="{0D108BD9-81ED-4DB2-BD59-A6C34878D82A}">
                    <a16:rowId xmlns:a16="http://schemas.microsoft.com/office/drawing/2014/main" val="2035144137"/>
                  </a:ext>
                </a:extLst>
              </a:tr>
              <a:tr h="1537330">
                <a:tc>
                  <a:txBody>
                    <a:bodyPr/>
                    <a:lstStyle/>
                    <a:p>
                      <a:r>
                        <a:rPr lang="en-US" dirty="0" smtClean="0"/>
                        <a:t>Agriculture</a:t>
                      </a:r>
                      <a:endParaRPr lang="ru-RU" dirty="0"/>
                    </a:p>
                  </a:txBody>
                  <a:tcPr/>
                </a:tc>
                <a:tc>
                  <a:txBody>
                    <a:bodyPr/>
                    <a:lstStyle/>
                    <a:p>
                      <a:r>
                        <a:rPr lang="en-US" sz="1600" kern="1200" dirty="0" smtClean="0">
                          <a:solidFill>
                            <a:schemeClr val="dk1"/>
                          </a:solidFill>
                          <a:effectLst/>
                          <a:latin typeface="+mn-lt"/>
                          <a:ea typeface="+mn-ea"/>
                          <a:cs typeface="+mn-cs"/>
                        </a:rPr>
                        <a:t>Sensors, cameras and global positioning devices allow farmers to use the exact amount of water and fertilizer and reduce the amount of resources used.</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Such technologies are used in the USA, Australia, Holland, New Zealand, and the EU</a:t>
                      </a:r>
                      <a:endParaRPr lang="ru-RU" sz="1600" dirty="0"/>
                    </a:p>
                  </a:txBody>
                  <a:tcPr/>
                </a:tc>
                <a:extLst>
                  <a:ext uri="{0D108BD9-81ED-4DB2-BD59-A6C34878D82A}">
                    <a16:rowId xmlns:a16="http://schemas.microsoft.com/office/drawing/2014/main" val="1079958263"/>
                  </a:ext>
                </a:extLst>
              </a:tr>
              <a:tr h="1780067">
                <a:tc>
                  <a:txBody>
                    <a:bodyPr/>
                    <a:lstStyle/>
                    <a:p>
                      <a:r>
                        <a:rPr lang="en-US" dirty="0" smtClean="0"/>
                        <a:t>Industry</a:t>
                      </a:r>
                      <a:endParaRPr lang="ru-R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The </a:t>
                      </a:r>
                      <a:r>
                        <a:rPr lang="en-US" sz="1600" kern="1200" dirty="0" err="1" smtClean="0">
                          <a:solidFill>
                            <a:schemeClr val="dk1"/>
                          </a:solidFill>
                          <a:effectLst/>
                          <a:latin typeface="+mn-lt"/>
                          <a:ea typeface="+mn-ea"/>
                          <a:cs typeface="+mn-cs"/>
                        </a:rPr>
                        <a:t>Yandex</a:t>
                      </a:r>
                      <a:r>
                        <a:rPr lang="en-US" sz="1600" kern="1200" dirty="0" smtClean="0">
                          <a:solidFill>
                            <a:schemeClr val="dk1"/>
                          </a:solidFill>
                          <a:effectLst/>
                          <a:latin typeface="+mn-lt"/>
                          <a:ea typeface="+mn-ea"/>
                          <a:cs typeface="+mn-cs"/>
                        </a:rPr>
                        <a:t> Data Factory solution, created specifically at the request of the Magnitogorsk Iron and Steel Works, allows to reduce the consumption of ferroalloys by an average of 5% while maintaining steel quality indicators, as well as reduces the amount of additional materials in steel production/</a:t>
                      </a:r>
                      <a:endParaRPr lang="ru-RU"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172731336"/>
                  </a:ext>
                </a:extLst>
              </a:tr>
              <a:tr h="1294594">
                <a:tc>
                  <a:txBody>
                    <a:bodyPr/>
                    <a:lstStyle/>
                    <a:p>
                      <a:r>
                        <a:rPr lang="en-US" dirty="0" smtClean="0"/>
                        <a:t>Transport</a:t>
                      </a:r>
                      <a:endParaRPr lang="ru-RU" dirty="0"/>
                    </a:p>
                  </a:txBody>
                  <a:tcPr/>
                </a:tc>
                <a:tc>
                  <a:txBody>
                    <a:bodyPr/>
                    <a:lstStyle/>
                    <a:p>
                      <a:r>
                        <a:rPr lang="en-US" sz="1600" kern="1200" dirty="0" smtClean="0">
                          <a:solidFill>
                            <a:schemeClr val="dk1"/>
                          </a:solidFill>
                          <a:effectLst/>
                          <a:latin typeface="+mn-lt"/>
                          <a:ea typeface="+mn-ea"/>
                          <a:cs typeface="+mn-cs"/>
                        </a:rPr>
                        <a:t>The use of digital technologies contributes to the development of a sharing economy that saves resources. In Russia, the </a:t>
                      </a:r>
                      <a:r>
                        <a:rPr lang="en-US" sz="1600" kern="1200" dirty="0" err="1" smtClean="0">
                          <a:solidFill>
                            <a:schemeClr val="dk1"/>
                          </a:solidFill>
                          <a:effectLst/>
                          <a:latin typeface="+mn-lt"/>
                          <a:ea typeface="+mn-ea"/>
                          <a:cs typeface="+mn-cs"/>
                        </a:rPr>
                        <a:t>BlaBlaCar</a:t>
                      </a:r>
                      <a:r>
                        <a:rPr lang="en-US" sz="1600" kern="1200" dirty="0" smtClean="0">
                          <a:solidFill>
                            <a:schemeClr val="dk1"/>
                          </a:solidFill>
                          <a:effectLst/>
                          <a:latin typeface="+mn-lt"/>
                          <a:ea typeface="+mn-ea"/>
                          <a:cs typeface="+mn-cs"/>
                        </a:rPr>
                        <a:t> car-sharing system began operating in 2014, and </a:t>
                      </a:r>
                      <a:r>
                        <a:rPr lang="en-US" sz="1600" kern="1200" dirty="0" err="1" smtClean="0">
                          <a:solidFill>
                            <a:schemeClr val="dk1"/>
                          </a:solidFill>
                          <a:effectLst/>
                          <a:latin typeface="+mn-lt"/>
                          <a:ea typeface="+mn-ea"/>
                          <a:cs typeface="+mn-cs"/>
                        </a:rPr>
                        <a:t>Ubertaxis</a:t>
                      </a:r>
                      <a:r>
                        <a:rPr lang="en-US" sz="1600" kern="1200" dirty="0" smtClean="0">
                          <a:solidFill>
                            <a:schemeClr val="dk1"/>
                          </a:solidFill>
                          <a:effectLst/>
                          <a:latin typeface="+mn-lt"/>
                          <a:ea typeface="+mn-ea"/>
                          <a:cs typeface="+mn-cs"/>
                        </a:rPr>
                        <a:t>  - in 2013</a:t>
                      </a:r>
                      <a:endParaRPr lang="ru-RU" sz="1600" dirty="0"/>
                    </a:p>
                  </a:txBody>
                  <a:tcPr/>
                </a:tc>
                <a:extLst>
                  <a:ext uri="{0D108BD9-81ED-4DB2-BD59-A6C34878D82A}">
                    <a16:rowId xmlns:a16="http://schemas.microsoft.com/office/drawing/2014/main" val="19604460"/>
                  </a:ext>
                </a:extLst>
              </a:tr>
            </a:tbl>
          </a:graphicData>
        </a:graphic>
      </p:graphicFrame>
    </p:spTree>
    <p:extLst>
      <p:ext uri="{BB962C8B-B14F-4D97-AF65-F5344CB8AC3E}">
        <p14:creationId xmlns:p14="http://schemas.microsoft.com/office/powerpoint/2010/main" val="235485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Survey of the Chinese students</a:t>
            </a:r>
            <a:endParaRPr lang="ru-RU" dirty="0"/>
          </a:p>
        </p:txBody>
      </p:sp>
      <p:sp>
        <p:nvSpPr>
          <p:cNvPr id="3" name="Объект 2"/>
          <p:cNvSpPr>
            <a:spLocks noGrp="1"/>
          </p:cNvSpPr>
          <p:nvPr>
            <p:ph idx="1"/>
          </p:nvPr>
        </p:nvSpPr>
        <p:spPr/>
        <p:txBody>
          <a:bodyPr/>
          <a:lstStyle/>
          <a:p>
            <a:r>
              <a:rPr lang="en-US" sz="2000" dirty="0" smtClean="0"/>
              <a:t>Participants: </a:t>
            </a:r>
            <a:r>
              <a:rPr lang="en-US" sz="2000" dirty="0"/>
              <a:t>100 first to fourth year students at </a:t>
            </a:r>
            <a:r>
              <a:rPr lang="en-US" sz="2000" dirty="0" err="1"/>
              <a:t>Ludong</a:t>
            </a:r>
            <a:r>
              <a:rPr lang="en-US" sz="2000" dirty="0"/>
              <a:t> </a:t>
            </a:r>
            <a:r>
              <a:rPr lang="en-US" sz="2000" dirty="0" smtClean="0"/>
              <a:t>University, China</a:t>
            </a:r>
          </a:p>
          <a:p>
            <a:r>
              <a:rPr lang="en-US" sz="2000" dirty="0" smtClean="0"/>
              <a:t>Form: multiple-choice survey</a:t>
            </a:r>
          </a:p>
          <a:p>
            <a:r>
              <a:rPr lang="en-US" sz="2000" dirty="0"/>
              <a:t>80% of students answered that they were worried about the deterioration of the environment in China as a </a:t>
            </a:r>
            <a:r>
              <a:rPr lang="en-US" sz="2000" dirty="0" smtClean="0"/>
              <a:t>whole  </a:t>
            </a:r>
          </a:p>
          <a:p>
            <a:r>
              <a:rPr lang="en-US" sz="2000" dirty="0" smtClean="0"/>
              <a:t>87</a:t>
            </a:r>
            <a:r>
              <a:rPr lang="en-US" sz="2000" dirty="0"/>
              <a:t>%  were worried about the deterioration in their "small homeland</a:t>
            </a:r>
            <a:r>
              <a:rPr lang="en-US" sz="2000" dirty="0" smtClean="0"/>
              <a:t>"  </a:t>
            </a:r>
          </a:p>
          <a:p>
            <a:r>
              <a:rPr lang="en-US" sz="2000" dirty="0" smtClean="0"/>
              <a:t>The </a:t>
            </a:r>
            <a:r>
              <a:rPr lang="en-US" sz="2000" dirty="0"/>
              <a:t>level of the ecological state was estimated at an average of 3.2 points out of </a:t>
            </a:r>
            <a:r>
              <a:rPr lang="en-US" sz="2000" dirty="0" smtClean="0"/>
              <a:t>5</a:t>
            </a:r>
            <a:endParaRPr lang="ru-RU" sz="2000" dirty="0"/>
          </a:p>
          <a:p>
            <a:endParaRPr lang="ru-RU" dirty="0"/>
          </a:p>
        </p:txBody>
      </p:sp>
    </p:spTree>
    <p:extLst>
      <p:ext uri="{BB962C8B-B14F-4D97-AF65-F5344CB8AC3E}">
        <p14:creationId xmlns:p14="http://schemas.microsoft.com/office/powerpoint/2010/main" val="378037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Survey of the Chinese students</a:t>
            </a:r>
            <a:endParaRPr lang="ru-RU" dirty="0"/>
          </a:p>
        </p:txBody>
      </p:sp>
      <p:sp>
        <p:nvSpPr>
          <p:cNvPr id="3" name="Объект 2"/>
          <p:cNvSpPr>
            <a:spLocks noGrp="1"/>
          </p:cNvSpPr>
          <p:nvPr>
            <p:ph idx="1"/>
          </p:nvPr>
        </p:nvSpPr>
        <p:spPr>
          <a:xfrm>
            <a:off x="677334" y="1413164"/>
            <a:ext cx="8596668" cy="4628199"/>
          </a:xfrm>
        </p:spPr>
        <p:txBody>
          <a:bodyPr/>
          <a:lstStyle/>
          <a:p>
            <a:pPr marL="0" indent="0">
              <a:buNone/>
            </a:pPr>
            <a:r>
              <a:rPr lang="en-US" dirty="0" smtClean="0"/>
              <a:t>The students </a:t>
            </a:r>
            <a:r>
              <a:rPr lang="en-US" dirty="0"/>
              <a:t>highlighted the importance of </a:t>
            </a:r>
            <a:r>
              <a:rPr lang="en-US" dirty="0" smtClean="0"/>
              <a:t>the following </a:t>
            </a:r>
            <a:r>
              <a:rPr lang="en-US" dirty="0"/>
              <a:t>environmental problems </a:t>
            </a:r>
            <a:r>
              <a:rPr lang="en-US" dirty="0" smtClean="0"/>
              <a:t>(they </a:t>
            </a:r>
            <a:r>
              <a:rPr lang="en-US" dirty="0"/>
              <a:t>could mark several answer </a:t>
            </a:r>
            <a:r>
              <a:rPr lang="en-US" dirty="0" smtClean="0"/>
              <a:t>options)</a:t>
            </a:r>
            <a:r>
              <a:rPr lang="ru-RU" dirty="0" smtClean="0"/>
              <a:t>:</a:t>
            </a:r>
            <a:endParaRPr lang="ru-RU" dirty="0"/>
          </a:p>
        </p:txBody>
      </p:sp>
      <p:graphicFrame>
        <p:nvGraphicFramePr>
          <p:cNvPr id="10" name="Диаграмма 9"/>
          <p:cNvGraphicFramePr/>
          <p:nvPr>
            <p:extLst>
              <p:ext uri="{D42A27DB-BD31-4B8C-83A1-F6EECF244321}">
                <p14:modId xmlns:p14="http://schemas.microsoft.com/office/powerpoint/2010/main" val="771951261"/>
              </p:ext>
            </p:extLst>
          </p:nvPr>
        </p:nvGraphicFramePr>
        <p:xfrm>
          <a:off x="1343231" y="2299084"/>
          <a:ext cx="7278255" cy="40185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1502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Survey of the Russian students</a:t>
            </a:r>
            <a:endParaRPr lang="ru-RU" dirty="0"/>
          </a:p>
        </p:txBody>
      </p:sp>
      <p:sp>
        <p:nvSpPr>
          <p:cNvPr id="3" name="Объект 2"/>
          <p:cNvSpPr>
            <a:spLocks noGrp="1"/>
          </p:cNvSpPr>
          <p:nvPr>
            <p:ph idx="1"/>
          </p:nvPr>
        </p:nvSpPr>
        <p:spPr>
          <a:xfrm>
            <a:off x="677334" y="1484417"/>
            <a:ext cx="8596668" cy="4556946"/>
          </a:xfrm>
        </p:spPr>
        <p:txBody>
          <a:bodyPr/>
          <a:lstStyle/>
          <a:p>
            <a:r>
              <a:rPr lang="en-US" dirty="0" smtClean="0"/>
              <a:t>Participants: </a:t>
            </a:r>
            <a:r>
              <a:rPr lang="en-US" dirty="0"/>
              <a:t>100 Russian students studying at MGIMO and the High School of </a:t>
            </a:r>
            <a:r>
              <a:rPr lang="en-US" dirty="0" smtClean="0"/>
              <a:t>Economics</a:t>
            </a:r>
          </a:p>
          <a:p>
            <a:r>
              <a:rPr lang="en-US" dirty="0" smtClean="0"/>
              <a:t>Form: multiple-choice survey with open questions </a:t>
            </a:r>
          </a:p>
          <a:p>
            <a:pPr marL="0" indent="0" algn="ctr">
              <a:buNone/>
            </a:pPr>
            <a:r>
              <a:rPr lang="en-US" dirty="0" smtClean="0"/>
              <a:t>Results:</a:t>
            </a:r>
          </a:p>
          <a:p>
            <a:r>
              <a:rPr lang="en-US" dirty="0"/>
              <a:t>1. Do you know the key technologies of Industry 4.0?</a:t>
            </a:r>
            <a:endParaRPr lang="ru-RU" dirty="0"/>
          </a:p>
          <a:p>
            <a:r>
              <a:rPr lang="en-US" dirty="0"/>
              <a:t>As part of the survey, 70% of students showed that this concept is unfamiliar to them. The authors believe that such a definition (industry 4.0) is not known to students precisely in this interpretation. However, a further survey showed that a number of technologies implemented within this structure are known to the students, although they didn’t associate them with the specific category. Among the familiar technologies, the following were named in particular: </a:t>
            </a:r>
            <a:r>
              <a:rPr lang="en-US" dirty="0" err="1"/>
              <a:t>Blockchain</a:t>
            </a:r>
            <a:r>
              <a:rPr lang="en-US" dirty="0"/>
              <a:t>, Bioengineering, Internet of Things, Virtual and Augmented Reality, 3D printing, Cloud Servers, Smart Home technology, Big Data, Neural Networks.</a:t>
            </a:r>
            <a:endParaRPr lang="ru-RU" dirty="0"/>
          </a:p>
          <a:p>
            <a:pPr algn="just"/>
            <a:endParaRPr lang="ru-RU" dirty="0"/>
          </a:p>
        </p:txBody>
      </p:sp>
    </p:spTree>
    <p:extLst>
      <p:ext uri="{BB962C8B-B14F-4D97-AF65-F5344CB8AC3E}">
        <p14:creationId xmlns:p14="http://schemas.microsoft.com/office/powerpoint/2010/main" val="2322036853"/>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5726</TotalTime>
  <Words>1482</Words>
  <Application>Microsoft Office PowerPoint</Application>
  <PresentationFormat>Широкоэкранный</PresentationFormat>
  <Paragraphs>72</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Times New Roman</vt:lpstr>
      <vt:lpstr>Trebuchet MS</vt:lpstr>
      <vt:lpstr>Wingdings</vt:lpstr>
      <vt:lpstr>Wingdings 3</vt:lpstr>
      <vt:lpstr>Аспект</vt:lpstr>
      <vt:lpstr>Impact of digital technologies on the transition to a “green economy”</vt:lpstr>
      <vt:lpstr>Influence of the digital technologies on moving to a “green economy”</vt:lpstr>
      <vt:lpstr>Using digital technologies in the city</vt:lpstr>
      <vt:lpstr>Smart city programs</vt:lpstr>
      <vt:lpstr>Using digital technologies in the electricity sector</vt:lpstr>
      <vt:lpstr>Impact of digital technologies on the transition to a "green economy" in other industries </vt:lpstr>
      <vt:lpstr>Survey of the Chinese students</vt:lpstr>
      <vt:lpstr>Survey of the Chinese students</vt:lpstr>
      <vt:lpstr>Survey of the Russian students</vt:lpstr>
      <vt:lpstr>Survey of the Russian students</vt:lpstr>
      <vt:lpstr>Survey of the Russian students</vt:lpstr>
      <vt:lpstr>Survey of the Russian students</vt:lpstr>
      <vt:lpstr>Survey of the Russian students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digital technologies on the transition to a “green economy”</dc:title>
  <dc:creator>Маша</dc:creator>
  <cp:lastModifiedBy>Маша</cp:lastModifiedBy>
  <cp:revision>14</cp:revision>
  <dcterms:created xsi:type="dcterms:W3CDTF">2020-11-07T16:32:51Z</dcterms:created>
  <dcterms:modified xsi:type="dcterms:W3CDTF">2020-11-11T15:59:41Z</dcterms:modified>
</cp:coreProperties>
</file>