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2"/>
  </p:notesMasterIdLst>
  <p:sldIdLst>
    <p:sldId id="256" r:id="rId2"/>
    <p:sldId id="260" r:id="rId3"/>
    <p:sldId id="259" r:id="rId4"/>
    <p:sldId id="261" r:id="rId5"/>
    <p:sldId id="269" r:id="rId6"/>
    <p:sldId id="263" r:id="rId7"/>
    <p:sldId id="271" r:id="rId8"/>
    <p:sldId id="272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FF07E-8503-4AD2-B6AB-72AE504F0770}" type="doc">
      <dgm:prSet loTypeId="urn:microsoft.com/office/officeart/2005/8/layout/h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74466C1-E610-42CD-85B8-EDC180A4B451}">
      <dgm:prSet phldrT="[Текст]"/>
      <dgm:spPr/>
      <dgm:t>
        <a:bodyPr/>
        <a:lstStyle/>
        <a:p>
          <a:r>
            <a:rPr lang="ru-RU" dirty="0" smtClean="0"/>
            <a:t>Конвенциональные технологии</a:t>
          </a:r>
          <a:endParaRPr lang="ru-RU" dirty="0"/>
        </a:p>
      </dgm:t>
    </dgm:pt>
    <dgm:pt modelId="{424AD295-BA76-4891-8D60-44F26646BF8D}" type="parTrans" cxnId="{211C1DA3-7076-4B62-892A-4F0C153A33FE}">
      <dgm:prSet/>
      <dgm:spPr/>
      <dgm:t>
        <a:bodyPr/>
        <a:lstStyle/>
        <a:p>
          <a:endParaRPr lang="ru-RU"/>
        </a:p>
      </dgm:t>
    </dgm:pt>
    <dgm:pt modelId="{3FB7D2F6-5E86-40A2-8B54-7C61A3619E05}" type="sibTrans" cxnId="{211C1DA3-7076-4B62-892A-4F0C153A33FE}">
      <dgm:prSet/>
      <dgm:spPr/>
      <dgm:t>
        <a:bodyPr/>
        <a:lstStyle/>
        <a:p>
          <a:endParaRPr lang="ru-RU"/>
        </a:p>
      </dgm:t>
    </dgm:pt>
    <dgm:pt modelId="{CF475C1F-2BCD-4DC1-AA3C-F14F8F68401C}">
      <dgm:prSet phldrT="[Текст]"/>
      <dgm:spPr/>
      <dgm:t>
        <a:bodyPr/>
        <a:lstStyle/>
        <a:p>
          <a:r>
            <a:rPr lang="ru-RU" dirty="0" smtClean="0"/>
            <a:t>Обновление оборудования</a:t>
          </a:r>
          <a:endParaRPr lang="ru-RU" dirty="0"/>
        </a:p>
      </dgm:t>
    </dgm:pt>
    <dgm:pt modelId="{8B6697E3-3DA4-42EF-A41E-8097C0DE75BB}" type="parTrans" cxnId="{FE7874ED-19E1-4071-862C-B5486707F511}">
      <dgm:prSet/>
      <dgm:spPr/>
      <dgm:t>
        <a:bodyPr/>
        <a:lstStyle/>
        <a:p>
          <a:endParaRPr lang="ru-RU"/>
        </a:p>
      </dgm:t>
    </dgm:pt>
    <dgm:pt modelId="{D0F14124-9C47-49BC-9463-D3AB8A592FA3}" type="sibTrans" cxnId="{FE7874ED-19E1-4071-862C-B5486707F511}">
      <dgm:prSet/>
      <dgm:spPr/>
      <dgm:t>
        <a:bodyPr/>
        <a:lstStyle/>
        <a:p>
          <a:endParaRPr lang="ru-RU"/>
        </a:p>
      </dgm:t>
    </dgm:pt>
    <dgm:pt modelId="{4205EBCC-5FCB-4771-BAAC-42D24128A6A6}">
      <dgm:prSet phldrT="[Текст]"/>
      <dgm:spPr/>
      <dgm:t>
        <a:bodyPr/>
        <a:lstStyle/>
        <a:p>
          <a:r>
            <a:rPr lang="ru-RU" dirty="0" smtClean="0"/>
            <a:t>Установка дополнительных средств по выявлению и улавливанию утечек</a:t>
          </a:r>
          <a:endParaRPr lang="ru-RU" dirty="0"/>
        </a:p>
      </dgm:t>
    </dgm:pt>
    <dgm:pt modelId="{9989F1CC-F337-4410-ABD9-AFDBDEEC4ADA}" type="parTrans" cxnId="{272A5CB2-A4CF-4A06-A4A5-662CAAD0035A}">
      <dgm:prSet/>
      <dgm:spPr/>
      <dgm:t>
        <a:bodyPr/>
        <a:lstStyle/>
        <a:p>
          <a:endParaRPr lang="ru-RU"/>
        </a:p>
      </dgm:t>
    </dgm:pt>
    <dgm:pt modelId="{E9D2F9B5-08D5-44F1-AED8-F16C599C73D0}" type="sibTrans" cxnId="{272A5CB2-A4CF-4A06-A4A5-662CAAD0035A}">
      <dgm:prSet/>
      <dgm:spPr/>
      <dgm:t>
        <a:bodyPr/>
        <a:lstStyle/>
        <a:p>
          <a:endParaRPr lang="ru-RU"/>
        </a:p>
      </dgm:t>
    </dgm:pt>
    <dgm:pt modelId="{3BCF1E8D-7910-4DE7-80DD-1A4058B48458}">
      <dgm:prSet phldrT="[Текст]"/>
      <dgm:spPr/>
      <dgm:t>
        <a:bodyPr/>
        <a:lstStyle/>
        <a:p>
          <a:r>
            <a:rPr lang="ru-RU" dirty="0" smtClean="0"/>
            <a:t>Цифровые технологии</a:t>
          </a:r>
          <a:endParaRPr lang="ru-RU" dirty="0"/>
        </a:p>
      </dgm:t>
    </dgm:pt>
    <dgm:pt modelId="{7326E473-EB62-48EC-8A4B-9DC9F26BEE16}" type="parTrans" cxnId="{C1E55A76-3EC8-4C11-93DA-DF1767073F7D}">
      <dgm:prSet/>
      <dgm:spPr/>
      <dgm:t>
        <a:bodyPr/>
        <a:lstStyle/>
        <a:p>
          <a:endParaRPr lang="ru-RU"/>
        </a:p>
      </dgm:t>
    </dgm:pt>
    <dgm:pt modelId="{39A816AD-3143-4749-976D-9E4FCFB40313}" type="sibTrans" cxnId="{C1E55A76-3EC8-4C11-93DA-DF1767073F7D}">
      <dgm:prSet/>
      <dgm:spPr/>
      <dgm:t>
        <a:bodyPr/>
        <a:lstStyle/>
        <a:p>
          <a:endParaRPr lang="ru-RU"/>
        </a:p>
      </dgm:t>
    </dgm:pt>
    <dgm:pt modelId="{065EB6BE-21F5-4664-9BB6-9AD9268DA764}">
      <dgm:prSet phldrT="[Текст]"/>
      <dgm:spPr/>
      <dgm:t>
        <a:bodyPr/>
        <a:lstStyle/>
        <a:p>
          <a:r>
            <a:rPr lang="en-US" dirty="0" smtClean="0"/>
            <a:t>Big Data</a:t>
          </a:r>
          <a:endParaRPr lang="ru-RU" dirty="0"/>
        </a:p>
      </dgm:t>
    </dgm:pt>
    <dgm:pt modelId="{EB1DB882-93E2-4E97-B055-6DB443AC014D}" type="parTrans" cxnId="{6C414C47-E18E-448A-86BF-37C47E07925A}">
      <dgm:prSet/>
      <dgm:spPr/>
      <dgm:t>
        <a:bodyPr/>
        <a:lstStyle/>
        <a:p>
          <a:endParaRPr lang="ru-RU"/>
        </a:p>
      </dgm:t>
    </dgm:pt>
    <dgm:pt modelId="{99DB2F73-F4BB-4A34-9CB6-75DE2F18D633}" type="sibTrans" cxnId="{6C414C47-E18E-448A-86BF-37C47E07925A}">
      <dgm:prSet/>
      <dgm:spPr/>
      <dgm:t>
        <a:bodyPr/>
        <a:lstStyle/>
        <a:p>
          <a:endParaRPr lang="ru-RU"/>
        </a:p>
      </dgm:t>
    </dgm:pt>
    <dgm:pt modelId="{82CF5539-0B89-4F39-8D41-7E5A431A059B}">
      <dgm:prSet phldrT="[Текст]"/>
      <dgm:spPr/>
      <dgm:t>
        <a:bodyPr/>
        <a:lstStyle/>
        <a:p>
          <a:r>
            <a:rPr lang="ru-RU" dirty="0" smtClean="0"/>
            <a:t>Машинное обучение</a:t>
          </a:r>
          <a:endParaRPr lang="ru-RU" dirty="0"/>
        </a:p>
      </dgm:t>
    </dgm:pt>
    <dgm:pt modelId="{016469AB-8CF0-49C4-94CA-09930543626F}" type="parTrans" cxnId="{DE7C426B-87C0-4D0A-837A-FC1A353644FB}">
      <dgm:prSet/>
      <dgm:spPr/>
      <dgm:t>
        <a:bodyPr/>
        <a:lstStyle/>
        <a:p>
          <a:endParaRPr lang="ru-RU"/>
        </a:p>
      </dgm:t>
    </dgm:pt>
    <dgm:pt modelId="{EADB2277-9567-4219-9DF5-1D60BA851AD5}" type="sibTrans" cxnId="{DE7C426B-87C0-4D0A-837A-FC1A353644FB}">
      <dgm:prSet/>
      <dgm:spPr/>
      <dgm:t>
        <a:bodyPr/>
        <a:lstStyle/>
        <a:p>
          <a:endParaRPr lang="ru-RU"/>
        </a:p>
      </dgm:t>
    </dgm:pt>
    <dgm:pt modelId="{0E77B773-1662-46F2-89A7-274F162760CE}">
      <dgm:prSet phldrT="[Текст]"/>
      <dgm:spPr/>
      <dgm:t>
        <a:bodyPr/>
        <a:lstStyle/>
        <a:p>
          <a:r>
            <a:rPr lang="ru-RU" dirty="0" smtClean="0"/>
            <a:t>Искусственный интеллект</a:t>
          </a:r>
          <a:endParaRPr lang="ru-RU" dirty="0"/>
        </a:p>
      </dgm:t>
    </dgm:pt>
    <dgm:pt modelId="{36D59455-9CA1-4ED3-BB51-5BDD674C38EB}" type="parTrans" cxnId="{CCE83CF8-A7F3-4E50-947E-3926C0950DED}">
      <dgm:prSet/>
      <dgm:spPr/>
      <dgm:t>
        <a:bodyPr/>
        <a:lstStyle/>
        <a:p>
          <a:endParaRPr lang="ru-RU"/>
        </a:p>
      </dgm:t>
    </dgm:pt>
    <dgm:pt modelId="{0B10CFF3-8277-4C63-B545-D8B0E66E6D27}" type="sibTrans" cxnId="{CCE83CF8-A7F3-4E50-947E-3926C0950DED}">
      <dgm:prSet/>
      <dgm:spPr/>
      <dgm:t>
        <a:bodyPr/>
        <a:lstStyle/>
        <a:p>
          <a:endParaRPr lang="ru-RU"/>
        </a:p>
      </dgm:t>
    </dgm:pt>
    <dgm:pt modelId="{6BEAAA51-08C9-4AFD-8149-C51F5E7E1B6A}">
      <dgm:prSet phldrT="[Текст]"/>
      <dgm:spPr/>
      <dgm:t>
        <a:bodyPr/>
        <a:lstStyle/>
        <a:p>
          <a:r>
            <a:rPr lang="en-US" dirty="0" smtClean="0"/>
            <a:t>3D-</a:t>
          </a:r>
          <a:r>
            <a:rPr lang="ru-RU" dirty="0" smtClean="0"/>
            <a:t>печать</a:t>
          </a:r>
          <a:endParaRPr lang="ru-RU" dirty="0"/>
        </a:p>
      </dgm:t>
    </dgm:pt>
    <dgm:pt modelId="{72C0BE5A-9CC6-4B4D-BF16-8CB31DB99ADB}" type="parTrans" cxnId="{A211FF8E-F53F-4499-8391-900E8CA12A1E}">
      <dgm:prSet/>
      <dgm:spPr/>
      <dgm:t>
        <a:bodyPr/>
        <a:lstStyle/>
        <a:p>
          <a:endParaRPr lang="ru-RU"/>
        </a:p>
      </dgm:t>
    </dgm:pt>
    <dgm:pt modelId="{F5E89CD8-60A4-4D2A-8AED-B5126A490B71}" type="sibTrans" cxnId="{A211FF8E-F53F-4499-8391-900E8CA12A1E}">
      <dgm:prSet/>
      <dgm:spPr/>
      <dgm:t>
        <a:bodyPr/>
        <a:lstStyle/>
        <a:p>
          <a:endParaRPr lang="ru-RU"/>
        </a:p>
      </dgm:t>
    </dgm:pt>
    <dgm:pt modelId="{287F7B2C-2C64-4415-AE01-3361F7614D40}">
      <dgm:prSet phldrT="[Текст]"/>
      <dgm:spPr/>
      <dgm:t>
        <a:bodyPr/>
        <a:lstStyle/>
        <a:p>
          <a:r>
            <a:rPr lang="ru-RU" dirty="0" smtClean="0"/>
            <a:t>Когнитивная аналитика</a:t>
          </a:r>
          <a:endParaRPr lang="ru-RU" dirty="0"/>
        </a:p>
      </dgm:t>
    </dgm:pt>
    <dgm:pt modelId="{922D7324-E403-4702-BC39-786FC69F3E36}" type="parTrans" cxnId="{255145AD-C316-48AB-BD5B-66A484F04418}">
      <dgm:prSet/>
      <dgm:spPr/>
      <dgm:t>
        <a:bodyPr/>
        <a:lstStyle/>
        <a:p>
          <a:endParaRPr lang="ru-RU"/>
        </a:p>
      </dgm:t>
    </dgm:pt>
    <dgm:pt modelId="{1910A993-D9F5-4A04-A59C-EEE0B6A9AA52}" type="sibTrans" cxnId="{255145AD-C316-48AB-BD5B-66A484F04418}">
      <dgm:prSet/>
      <dgm:spPr/>
      <dgm:t>
        <a:bodyPr/>
        <a:lstStyle/>
        <a:p>
          <a:endParaRPr lang="ru-RU"/>
        </a:p>
      </dgm:t>
    </dgm:pt>
    <dgm:pt modelId="{5757316F-A87E-47CC-925B-209324585B6F}">
      <dgm:prSet phldrT="[Текст]"/>
      <dgm:spPr/>
      <dgm:t>
        <a:bodyPr/>
        <a:lstStyle/>
        <a:p>
          <a:r>
            <a:rPr lang="ru-RU" dirty="0" smtClean="0"/>
            <a:t>Интернет вещей</a:t>
          </a:r>
          <a:endParaRPr lang="ru-RU" dirty="0"/>
        </a:p>
      </dgm:t>
    </dgm:pt>
    <dgm:pt modelId="{C93D8711-092C-463E-8226-E58CC37CA496}" type="parTrans" cxnId="{E4018EC2-6271-4BDE-BCA5-699B16062537}">
      <dgm:prSet/>
      <dgm:spPr/>
      <dgm:t>
        <a:bodyPr/>
        <a:lstStyle/>
        <a:p>
          <a:endParaRPr lang="ru-RU"/>
        </a:p>
      </dgm:t>
    </dgm:pt>
    <dgm:pt modelId="{25C5EE17-7B6E-4149-88AB-B440E98FD41C}" type="sibTrans" cxnId="{E4018EC2-6271-4BDE-BCA5-699B16062537}">
      <dgm:prSet/>
      <dgm:spPr/>
      <dgm:t>
        <a:bodyPr/>
        <a:lstStyle/>
        <a:p>
          <a:endParaRPr lang="ru-RU"/>
        </a:p>
      </dgm:t>
    </dgm:pt>
    <dgm:pt modelId="{8A05E6B1-BB05-4C75-A42A-BB94BAA3B258}">
      <dgm:prSet phldrT="[Текст]"/>
      <dgm:spPr/>
      <dgm:t>
        <a:bodyPr/>
        <a:lstStyle/>
        <a:p>
          <a:r>
            <a:rPr lang="ru-RU" dirty="0" smtClean="0"/>
            <a:t>Цифровые двойники</a:t>
          </a:r>
          <a:endParaRPr lang="ru-RU" dirty="0"/>
        </a:p>
      </dgm:t>
    </dgm:pt>
    <dgm:pt modelId="{4CEDF9E5-8142-4616-A0D8-8677F0D2BFBA}" type="parTrans" cxnId="{DF56C18C-C713-486D-BE86-4972ABB5864B}">
      <dgm:prSet/>
      <dgm:spPr/>
      <dgm:t>
        <a:bodyPr/>
        <a:lstStyle/>
        <a:p>
          <a:endParaRPr lang="ru-RU"/>
        </a:p>
      </dgm:t>
    </dgm:pt>
    <dgm:pt modelId="{674CBA16-8E6F-48DD-AA36-311F9E2FFF94}" type="sibTrans" cxnId="{DF56C18C-C713-486D-BE86-4972ABB5864B}">
      <dgm:prSet/>
      <dgm:spPr/>
      <dgm:t>
        <a:bodyPr/>
        <a:lstStyle/>
        <a:p>
          <a:endParaRPr lang="ru-RU"/>
        </a:p>
      </dgm:t>
    </dgm:pt>
    <dgm:pt modelId="{4E5254E0-3DCD-436D-AB8B-8C5709A3AC9B}">
      <dgm:prSet phldrT="[Текст]"/>
      <dgm:spPr/>
      <dgm:t>
        <a:bodyPr/>
        <a:lstStyle/>
        <a:p>
          <a:r>
            <a:rPr lang="ru-RU" dirty="0" err="1" smtClean="0"/>
            <a:t>Блокчейн</a:t>
          </a:r>
          <a:endParaRPr lang="ru-RU" dirty="0"/>
        </a:p>
      </dgm:t>
    </dgm:pt>
    <dgm:pt modelId="{5084C7B3-C2F6-4C79-AAF8-5C601FC182A8}" type="parTrans" cxnId="{2468A9FF-CE77-4581-954F-EF673A1458A4}">
      <dgm:prSet/>
      <dgm:spPr/>
      <dgm:t>
        <a:bodyPr/>
        <a:lstStyle/>
        <a:p>
          <a:endParaRPr lang="ru-RU"/>
        </a:p>
      </dgm:t>
    </dgm:pt>
    <dgm:pt modelId="{22659EB5-9146-4881-ADB9-C0000921C3AC}" type="sibTrans" cxnId="{2468A9FF-CE77-4581-954F-EF673A1458A4}">
      <dgm:prSet/>
      <dgm:spPr/>
      <dgm:t>
        <a:bodyPr/>
        <a:lstStyle/>
        <a:p>
          <a:endParaRPr lang="ru-RU"/>
        </a:p>
      </dgm:t>
    </dgm:pt>
    <dgm:pt modelId="{7052C09C-E687-4D7D-948D-36992EE3212B}" type="pres">
      <dgm:prSet presAssocID="{ED5FF07E-8503-4AD2-B6AB-72AE504F0770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5A40DE-127E-4C39-AA25-4ADDB0F99ECC}" type="pres">
      <dgm:prSet presAssocID="{574466C1-E610-42CD-85B8-EDC180A4B451}" presName="compositeNode" presStyleCnt="0">
        <dgm:presLayoutVars>
          <dgm:bulletEnabled val="1"/>
        </dgm:presLayoutVars>
      </dgm:prSet>
      <dgm:spPr/>
    </dgm:pt>
    <dgm:pt modelId="{48360314-1309-4213-9273-C19124D3DE7D}" type="pres">
      <dgm:prSet presAssocID="{574466C1-E610-42CD-85B8-EDC180A4B451}" presName="imag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526EF75-985F-43DC-8F66-EEA89D0C59B6}" type="pres">
      <dgm:prSet presAssocID="{574466C1-E610-42CD-85B8-EDC180A4B451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F7CEB-18E3-423E-A7CA-F9C9045CFE23}" type="pres">
      <dgm:prSet presAssocID="{574466C1-E610-42CD-85B8-EDC180A4B451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21DB8-3BA4-4B43-973E-015AF2685149}" type="pres">
      <dgm:prSet presAssocID="{3FB7D2F6-5E86-40A2-8B54-7C61A3619E05}" presName="sibTrans" presStyleCnt="0"/>
      <dgm:spPr/>
    </dgm:pt>
    <dgm:pt modelId="{3CF6DDBB-BAE0-4244-BF1C-8D0BA2BE56ED}" type="pres">
      <dgm:prSet presAssocID="{3BCF1E8D-7910-4DE7-80DD-1A4058B48458}" presName="compositeNode" presStyleCnt="0">
        <dgm:presLayoutVars>
          <dgm:bulletEnabled val="1"/>
        </dgm:presLayoutVars>
      </dgm:prSet>
      <dgm:spPr/>
    </dgm:pt>
    <dgm:pt modelId="{B43D9190-2A39-4840-A65F-BA08C1C9969F}" type="pres">
      <dgm:prSet presAssocID="{3BCF1E8D-7910-4DE7-80DD-1A4058B48458}" presName="imag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FD74517-2F45-4B9C-A244-0DB0F6A6EA46}" type="pres">
      <dgm:prSet presAssocID="{3BCF1E8D-7910-4DE7-80DD-1A4058B48458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43575-8B05-4EB5-81FC-5B06A8018BE1}" type="pres">
      <dgm:prSet presAssocID="{3BCF1E8D-7910-4DE7-80DD-1A4058B48458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5145AD-C316-48AB-BD5B-66A484F04418}" srcId="{3BCF1E8D-7910-4DE7-80DD-1A4058B48458}" destId="{287F7B2C-2C64-4415-AE01-3361F7614D40}" srcOrd="4" destOrd="0" parTransId="{922D7324-E403-4702-BC39-786FC69F3E36}" sibTransId="{1910A993-D9F5-4A04-A59C-EEE0B6A9AA52}"/>
    <dgm:cxn modelId="{0DD6C501-028C-49AB-97A6-28D79D7951B0}" type="presOf" srcId="{574466C1-E610-42CD-85B8-EDC180A4B451}" destId="{97EF7CEB-18E3-423E-A7CA-F9C9045CFE23}" srcOrd="0" destOrd="0" presId="urn:microsoft.com/office/officeart/2005/8/layout/hList2"/>
    <dgm:cxn modelId="{2805D3C7-7EFA-4B85-B130-0FD5C13EB87F}" type="presOf" srcId="{8A05E6B1-BB05-4C75-A42A-BB94BAA3B258}" destId="{6FD74517-2F45-4B9C-A244-0DB0F6A6EA46}" srcOrd="0" destOrd="6" presId="urn:microsoft.com/office/officeart/2005/8/layout/hList2"/>
    <dgm:cxn modelId="{2468A9FF-CE77-4581-954F-EF673A1458A4}" srcId="{3BCF1E8D-7910-4DE7-80DD-1A4058B48458}" destId="{4E5254E0-3DCD-436D-AB8B-8C5709A3AC9B}" srcOrd="7" destOrd="0" parTransId="{5084C7B3-C2F6-4C79-AAF8-5C601FC182A8}" sibTransId="{22659EB5-9146-4881-ADB9-C0000921C3AC}"/>
    <dgm:cxn modelId="{411B9A8A-059C-4AE5-8C6E-2DD19D7288BB}" type="presOf" srcId="{CF475C1F-2BCD-4DC1-AA3C-F14F8F68401C}" destId="{7526EF75-985F-43DC-8F66-EEA89D0C59B6}" srcOrd="0" destOrd="0" presId="urn:microsoft.com/office/officeart/2005/8/layout/hList2"/>
    <dgm:cxn modelId="{CCE83CF8-A7F3-4E50-947E-3926C0950DED}" srcId="{3BCF1E8D-7910-4DE7-80DD-1A4058B48458}" destId="{0E77B773-1662-46F2-89A7-274F162760CE}" srcOrd="2" destOrd="0" parTransId="{36D59455-9CA1-4ED3-BB51-5BDD674C38EB}" sibTransId="{0B10CFF3-8277-4C63-B545-D8B0E66E6D27}"/>
    <dgm:cxn modelId="{4A0871AF-68DA-4326-8B9B-70FAC5395B16}" type="presOf" srcId="{4205EBCC-5FCB-4771-BAAC-42D24128A6A6}" destId="{7526EF75-985F-43DC-8F66-EEA89D0C59B6}" srcOrd="0" destOrd="1" presId="urn:microsoft.com/office/officeart/2005/8/layout/hList2"/>
    <dgm:cxn modelId="{211C1DA3-7076-4B62-892A-4F0C153A33FE}" srcId="{ED5FF07E-8503-4AD2-B6AB-72AE504F0770}" destId="{574466C1-E610-42CD-85B8-EDC180A4B451}" srcOrd="0" destOrd="0" parTransId="{424AD295-BA76-4891-8D60-44F26646BF8D}" sibTransId="{3FB7D2F6-5E86-40A2-8B54-7C61A3619E05}"/>
    <dgm:cxn modelId="{DF56C18C-C713-486D-BE86-4972ABB5864B}" srcId="{3BCF1E8D-7910-4DE7-80DD-1A4058B48458}" destId="{8A05E6B1-BB05-4C75-A42A-BB94BAA3B258}" srcOrd="6" destOrd="0" parTransId="{4CEDF9E5-8142-4616-A0D8-8677F0D2BFBA}" sibTransId="{674CBA16-8E6F-48DD-AA36-311F9E2FFF94}"/>
    <dgm:cxn modelId="{E98DF7D6-D6C5-4F88-BABE-CD9A4799243B}" type="presOf" srcId="{0E77B773-1662-46F2-89A7-274F162760CE}" destId="{6FD74517-2F45-4B9C-A244-0DB0F6A6EA46}" srcOrd="0" destOrd="2" presId="urn:microsoft.com/office/officeart/2005/8/layout/hList2"/>
    <dgm:cxn modelId="{010CB685-100C-443D-9ECB-FEF76BFCF195}" type="presOf" srcId="{065EB6BE-21F5-4664-9BB6-9AD9268DA764}" destId="{6FD74517-2F45-4B9C-A244-0DB0F6A6EA46}" srcOrd="0" destOrd="0" presId="urn:microsoft.com/office/officeart/2005/8/layout/hList2"/>
    <dgm:cxn modelId="{D7B923E8-05DA-4395-904E-CEDDE753AFA9}" type="presOf" srcId="{5757316F-A87E-47CC-925B-209324585B6F}" destId="{6FD74517-2F45-4B9C-A244-0DB0F6A6EA46}" srcOrd="0" destOrd="5" presId="urn:microsoft.com/office/officeart/2005/8/layout/hList2"/>
    <dgm:cxn modelId="{A211FF8E-F53F-4499-8391-900E8CA12A1E}" srcId="{3BCF1E8D-7910-4DE7-80DD-1A4058B48458}" destId="{6BEAAA51-08C9-4AFD-8149-C51F5E7E1B6A}" srcOrd="3" destOrd="0" parTransId="{72C0BE5A-9CC6-4B4D-BF16-8CB31DB99ADB}" sibTransId="{F5E89CD8-60A4-4D2A-8AED-B5126A490B71}"/>
    <dgm:cxn modelId="{5AB5072F-72B4-4350-BBF7-F2DFC218E36B}" type="presOf" srcId="{4E5254E0-3DCD-436D-AB8B-8C5709A3AC9B}" destId="{6FD74517-2F45-4B9C-A244-0DB0F6A6EA46}" srcOrd="0" destOrd="7" presId="urn:microsoft.com/office/officeart/2005/8/layout/hList2"/>
    <dgm:cxn modelId="{272A5CB2-A4CF-4A06-A4A5-662CAAD0035A}" srcId="{574466C1-E610-42CD-85B8-EDC180A4B451}" destId="{4205EBCC-5FCB-4771-BAAC-42D24128A6A6}" srcOrd="1" destOrd="0" parTransId="{9989F1CC-F337-4410-ABD9-AFDBDEEC4ADA}" sibTransId="{E9D2F9B5-08D5-44F1-AED8-F16C599C73D0}"/>
    <dgm:cxn modelId="{715431E8-1CC7-4C46-9ED5-EE8FDE69094A}" type="presOf" srcId="{ED5FF07E-8503-4AD2-B6AB-72AE504F0770}" destId="{7052C09C-E687-4D7D-948D-36992EE3212B}" srcOrd="0" destOrd="0" presId="urn:microsoft.com/office/officeart/2005/8/layout/hList2"/>
    <dgm:cxn modelId="{C1E55A76-3EC8-4C11-93DA-DF1767073F7D}" srcId="{ED5FF07E-8503-4AD2-B6AB-72AE504F0770}" destId="{3BCF1E8D-7910-4DE7-80DD-1A4058B48458}" srcOrd="1" destOrd="0" parTransId="{7326E473-EB62-48EC-8A4B-9DC9F26BEE16}" sibTransId="{39A816AD-3143-4749-976D-9E4FCFB40313}"/>
    <dgm:cxn modelId="{2844D8E3-1C77-4275-8E39-E577FC5356B3}" type="presOf" srcId="{287F7B2C-2C64-4415-AE01-3361F7614D40}" destId="{6FD74517-2F45-4B9C-A244-0DB0F6A6EA46}" srcOrd="0" destOrd="4" presId="urn:microsoft.com/office/officeart/2005/8/layout/hList2"/>
    <dgm:cxn modelId="{E4018EC2-6271-4BDE-BCA5-699B16062537}" srcId="{3BCF1E8D-7910-4DE7-80DD-1A4058B48458}" destId="{5757316F-A87E-47CC-925B-209324585B6F}" srcOrd="5" destOrd="0" parTransId="{C93D8711-092C-463E-8226-E58CC37CA496}" sibTransId="{25C5EE17-7B6E-4149-88AB-B440E98FD41C}"/>
    <dgm:cxn modelId="{EA93D528-0EFD-4776-8E78-2F9587BB3BE7}" type="presOf" srcId="{6BEAAA51-08C9-4AFD-8149-C51F5E7E1B6A}" destId="{6FD74517-2F45-4B9C-A244-0DB0F6A6EA46}" srcOrd="0" destOrd="3" presId="urn:microsoft.com/office/officeart/2005/8/layout/hList2"/>
    <dgm:cxn modelId="{DE7C426B-87C0-4D0A-837A-FC1A353644FB}" srcId="{3BCF1E8D-7910-4DE7-80DD-1A4058B48458}" destId="{82CF5539-0B89-4F39-8D41-7E5A431A059B}" srcOrd="1" destOrd="0" parTransId="{016469AB-8CF0-49C4-94CA-09930543626F}" sibTransId="{EADB2277-9567-4219-9DF5-1D60BA851AD5}"/>
    <dgm:cxn modelId="{FE7874ED-19E1-4071-862C-B5486707F511}" srcId="{574466C1-E610-42CD-85B8-EDC180A4B451}" destId="{CF475C1F-2BCD-4DC1-AA3C-F14F8F68401C}" srcOrd="0" destOrd="0" parTransId="{8B6697E3-3DA4-42EF-A41E-8097C0DE75BB}" sibTransId="{D0F14124-9C47-49BC-9463-D3AB8A592FA3}"/>
    <dgm:cxn modelId="{FD1173BF-AC2D-4FAE-8DD5-9B27F4CE97E3}" type="presOf" srcId="{3BCF1E8D-7910-4DE7-80DD-1A4058B48458}" destId="{67843575-8B05-4EB5-81FC-5B06A8018BE1}" srcOrd="0" destOrd="0" presId="urn:microsoft.com/office/officeart/2005/8/layout/hList2"/>
    <dgm:cxn modelId="{C533538D-2080-464C-A441-7564B6BA6F13}" type="presOf" srcId="{82CF5539-0B89-4F39-8D41-7E5A431A059B}" destId="{6FD74517-2F45-4B9C-A244-0DB0F6A6EA46}" srcOrd="0" destOrd="1" presId="urn:microsoft.com/office/officeart/2005/8/layout/hList2"/>
    <dgm:cxn modelId="{6C414C47-E18E-448A-86BF-37C47E07925A}" srcId="{3BCF1E8D-7910-4DE7-80DD-1A4058B48458}" destId="{065EB6BE-21F5-4664-9BB6-9AD9268DA764}" srcOrd="0" destOrd="0" parTransId="{EB1DB882-93E2-4E97-B055-6DB443AC014D}" sibTransId="{99DB2F73-F4BB-4A34-9CB6-75DE2F18D633}"/>
    <dgm:cxn modelId="{CC41A76D-750B-483C-AA1E-21A2099D5304}" type="presParOf" srcId="{7052C09C-E687-4D7D-948D-36992EE3212B}" destId="{AC5A40DE-127E-4C39-AA25-4ADDB0F99ECC}" srcOrd="0" destOrd="0" presId="urn:microsoft.com/office/officeart/2005/8/layout/hList2"/>
    <dgm:cxn modelId="{E8C156AA-BEC6-48AA-B725-3B4C47188579}" type="presParOf" srcId="{AC5A40DE-127E-4C39-AA25-4ADDB0F99ECC}" destId="{48360314-1309-4213-9273-C19124D3DE7D}" srcOrd="0" destOrd="0" presId="urn:microsoft.com/office/officeart/2005/8/layout/hList2"/>
    <dgm:cxn modelId="{DCE94738-2DF7-45EE-9AF1-5B34A02BC3C9}" type="presParOf" srcId="{AC5A40DE-127E-4C39-AA25-4ADDB0F99ECC}" destId="{7526EF75-985F-43DC-8F66-EEA89D0C59B6}" srcOrd="1" destOrd="0" presId="urn:microsoft.com/office/officeart/2005/8/layout/hList2"/>
    <dgm:cxn modelId="{65AB856F-AE29-456A-B833-9A7D41B0D1CC}" type="presParOf" srcId="{AC5A40DE-127E-4C39-AA25-4ADDB0F99ECC}" destId="{97EF7CEB-18E3-423E-A7CA-F9C9045CFE23}" srcOrd="2" destOrd="0" presId="urn:microsoft.com/office/officeart/2005/8/layout/hList2"/>
    <dgm:cxn modelId="{BF02BB10-C22B-4C37-B72D-22F3D50BF88D}" type="presParOf" srcId="{7052C09C-E687-4D7D-948D-36992EE3212B}" destId="{BB321DB8-3BA4-4B43-973E-015AF2685149}" srcOrd="1" destOrd="0" presId="urn:microsoft.com/office/officeart/2005/8/layout/hList2"/>
    <dgm:cxn modelId="{845E5B13-7061-4FEA-9034-87E47C224613}" type="presParOf" srcId="{7052C09C-E687-4D7D-948D-36992EE3212B}" destId="{3CF6DDBB-BAE0-4244-BF1C-8D0BA2BE56ED}" srcOrd="2" destOrd="0" presId="urn:microsoft.com/office/officeart/2005/8/layout/hList2"/>
    <dgm:cxn modelId="{AC0FBB70-A2A1-468E-B50D-36F9FDFEDDC3}" type="presParOf" srcId="{3CF6DDBB-BAE0-4244-BF1C-8D0BA2BE56ED}" destId="{B43D9190-2A39-4840-A65F-BA08C1C9969F}" srcOrd="0" destOrd="0" presId="urn:microsoft.com/office/officeart/2005/8/layout/hList2"/>
    <dgm:cxn modelId="{55390ADB-92CB-4445-8B3C-9E19AECF5C5A}" type="presParOf" srcId="{3CF6DDBB-BAE0-4244-BF1C-8D0BA2BE56ED}" destId="{6FD74517-2F45-4B9C-A244-0DB0F6A6EA46}" srcOrd="1" destOrd="0" presId="urn:microsoft.com/office/officeart/2005/8/layout/hList2"/>
    <dgm:cxn modelId="{F8DD4C5A-4442-4469-967B-99F838C12010}" type="presParOf" srcId="{3CF6DDBB-BAE0-4244-BF1C-8D0BA2BE56ED}" destId="{67843575-8B05-4EB5-81FC-5B06A8018BE1}" srcOrd="2" destOrd="0" presId="urn:microsoft.com/office/officeart/2005/8/layout/hList2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8F5E24-EECA-4286-AFD9-E9A021FFEC5F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3717AE-731C-4062-B75B-73F118CF3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1660BA-4478-4727-BA0F-22A18D80A61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69A43-1647-41DD-B886-A788E70AAFA2}" type="datetime1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A5DFD-30AD-499B-9ADF-2899CBCCD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B67D9-563D-4FF6-AB2B-776209212FEB}" type="datetime1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C167-D0BD-4746-B217-9A1D97079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54862-FFA3-4429-B57A-64D863BBC596}" type="datetime1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10432-8FD1-4DF0-939B-04FCDA213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2325" y="6459538"/>
            <a:ext cx="185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03C72-2810-4F94-82D3-815F63E0C36D}" type="datetime1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765425" y="6459538"/>
            <a:ext cx="36163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24738" y="6459538"/>
            <a:ext cx="984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C036A-2F2C-4AC6-A8BE-F1F20BEEA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D6752-93F3-4A86-834E-6677DAE804FB}" type="datetime1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BDD48-752F-4E39-82A7-BB2C6B88B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989AA-C513-42F3-BC4E-3C3351D57513}" type="datetime1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B86E6-8D69-4C46-9298-1B96345C8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6A428-44B2-4CC4-96A9-AF447FCF7860}" type="datetime1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D87C-B24B-4F2D-B046-FBCB91344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C8964-CB0E-4DF9-83B0-7497ABC52CD0}" type="datetime1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E05F5-98FF-4438-B336-E86A029D5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F3785-6E37-4697-B4E1-55CD39771CF1}" type="datetime1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55B72-DAAA-4271-B09F-00DCD49D8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505EA-86EE-4A77-A6F8-E8C8F489D5DD}" type="datetime1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2B6D-5C0B-4700-8A00-4D381E22E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22684E9-B095-4678-95F8-0437574B435D}" type="datetime1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6229B89-2D18-4AED-A118-9BB77A51E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2E35D-330C-46D8-82A1-FA8EAAEDE510}" type="datetime1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623BC-4C52-49DB-B278-409074DF1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E2AE32-F434-4670-A0BE-CE4EE96843A3}" type="datetime1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53A71B-98B3-46E2-BEAB-9634D1DF1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1" r:id="rId2"/>
    <p:sldLayoutId id="2147483734" r:id="rId3"/>
    <p:sldLayoutId id="2147483730" r:id="rId4"/>
    <p:sldLayoutId id="2147483729" r:id="rId5"/>
    <p:sldLayoutId id="2147483728" r:id="rId6"/>
    <p:sldLayoutId id="2147483735" r:id="rId7"/>
    <p:sldLayoutId id="2147483736" r:id="rId8"/>
    <p:sldLayoutId id="2147483737" r:id="rId9"/>
    <p:sldLayoutId id="2147483727" r:id="rId10"/>
    <p:sldLayoutId id="2147483738" r:id="rId11"/>
    <p:sldLayoutId id="2147483732" r:id="rId12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2325" y="2846388"/>
            <a:ext cx="8027988" cy="1360487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262626"/>
                </a:solidFill>
                <a:latin typeface="Times New Roman" pitchFamily="18" charset="0"/>
              </a:rPr>
              <a:t>Цифровые технологии</a:t>
            </a:r>
            <a:r>
              <a:rPr lang="en-US" sz="2800" smtClean="0">
                <a:solidFill>
                  <a:srgbClr val="262626"/>
                </a:solidFill>
                <a:latin typeface="Times New Roman" pitchFamily="18" charset="0"/>
              </a:rPr>
              <a:t> </a:t>
            </a:r>
            <a:r>
              <a:rPr lang="ru-RU" sz="2800" smtClean="0">
                <a:solidFill>
                  <a:srgbClr val="262626"/>
                </a:solidFill>
                <a:latin typeface="Times New Roman" pitchFamily="18" charset="0"/>
              </a:rPr>
              <a:t>международных нефтегазовых компаний</a:t>
            </a:r>
            <a:r>
              <a:rPr lang="en-US" sz="2800" smtClean="0">
                <a:solidFill>
                  <a:srgbClr val="262626"/>
                </a:solidFill>
                <a:latin typeface="Times New Roman" pitchFamily="18" charset="0"/>
              </a:rPr>
              <a:t> </a:t>
            </a:r>
            <a:r>
              <a:rPr lang="ru-RU" sz="2800" smtClean="0">
                <a:solidFill>
                  <a:srgbClr val="262626"/>
                </a:solidFill>
                <a:latin typeface="Times New Roman" pitchFamily="18" charset="0"/>
              </a:rPr>
              <a:t>в реализации ЦУР </a:t>
            </a:r>
            <a:r>
              <a:rPr lang="en-US" sz="2800" smtClean="0">
                <a:solidFill>
                  <a:srgbClr val="262626"/>
                </a:solidFill>
                <a:latin typeface="Times New Roman" pitchFamily="18" charset="0"/>
              </a:rPr>
              <a:t/>
            </a:r>
            <a:br>
              <a:rPr lang="en-US" sz="2800" smtClean="0">
                <a:solidFill>
                  <a:srgbClr val="262626"/>
                </a:solidFill>
                <a:latin typeface="Times New Roman" pitchFamily="18" charset="0"/>
              </a:rPr>
            </a:br>
            <a:r>
              <a:rPr lang="ru-RU" sz="2800" smtClean="0">
                <a:solidFill>
                  <a:srgbClr val="262626"/>
                </a:solidFill>
                <a:latin typeface="Times New Roman" pitchFamily="18" charset="0"/>
              </a:rPr>
              <a:t>«Борьба с изменением климата»</a:t>
            </a:r>
            <a:r>
              <a:rPr lang="ru-RU" sz="2800" smtClean="0">
                <a:solidFill>
                  <a:srgbClr val="262626"/>
                </a:solidFill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2325" y="4365625"/>
            <a:ext cx="7493000" cy="112077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1700" b="1" cap="none" smtClean="0">
                <a:latin typeface="Times New Roman" pitchFamily="18" charset="0"/>
              </a:rPr>
              <a:t>ШЕВЕЛЕВА АНАСТАСИЯ ВИКТОРОВНА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ru-RU" sz="1200" cap="none" smtClean="0">
                <a:latin typeface="Times New Roman" pitchFamily="18" charset="0"/>
              </a:rPr>
              <a:t>Д.ЭКОН.Н., ПРОФ. КАФЕДРЫ Менеджмента, маркетинга И ВЭД им. И.Н. ГЕРЧИКОВОЙ МГИМО МИД РОССИИ</a:t>
            </a:r>
          </a:p>
          <a:p>
            <a:pPr eaLnBrk="1" hangingPunct="1">
              <a:lnSpc>
                <a:spcPct val="70000"/>
              </a:lnSpc>
            </a:pPr>
            <a:r>
              <a:rPr lang="ru-RU" sz="1700" b="1" cap="none" smtClean="0">
                <a:latin typeface="Times New Roman" pitchFamily="18" charset="0"/>
              </a:rPr>
              <a:t>ЧЕРЕВИК МАКСИМ ВИКТОРОВИЧ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ru-RU" sz="1200" cap="none" smtClean="0">
                <a:latin typeface="Times New Roman" pitchFamily="18" charset="0"/>
              </a:rPr>
              <a:t>АСПИРАНТ КАФЕДРЫ Менеджмента, маркетинга И ВЭД им. И.Н. ГЕРЧИКОВОЙ МГИМО МИД РОССИИ</a:t>
            </a:r>
          </a:p>
          <a:p>
            <a:pPr eaLnBrk="1" hangingPunct="1">
              <a:lnSpc>
                <a:spcPct val="70000"/>
              </a:lnSpc>
            </a:pPr>
            <a:endParaRPr lang="ru-RU" cap="none" smtClean="0">
              <a:latin typeface="Times New Roman" pitchFamily="18" charset="0"/>
            </a:endParaRPr>
          </a:p>
        </p:txBody>
      </p:sp>
      <p:pic>
        <p:nvPicPr>
          <p:cNvPr id="14339" name="Рисунок 6"/>
          <p:cNvPicPr>
            <a:picLocks noChangeAspect="1"/>
          </p:cNvPicPr>
          <p:nvPr/>
        </p:nvPicPr>
        <p:blipFill>
          <a:blip r:embed="rId3"/>
          <a:srcRect t="47707"/>
          <a:stretch>
            <a:fillRect/>
          </a:stretch>
        </p:blipFill>
        <p:spPr bwMode="auto">
          <a:xfrm>
            <a:off x="0" y="-7938"/>
            <a:ext cx="914400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3103563" y="6459538"/>
            <a:ext cx="29321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МГИМО МИД РОССИИ, 13 ноября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Спасибо за внимание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325" y="4848225"/>
            <a:ext cx="7543800" cy="1020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ru-RU" sz="1700" b="1" smtClean="0">
                <a:latin typeface="Times New Roman" pitchFamily="18" charset="0"/>
              </a:rPr>
              <a:t>Контакты авторов:</a:t>
            </a:r>
          </a:p>
          <a:p>
            <a:pPr eaLnBrk="1" hangingPunct="1">
              <a:lnSpc>
                <a:spcPct val="70000"/>
              </a:lnSpc>
            </a:pPr>
            <a:r>
              <a:rPr lang="en-US" sz="1700" smtClean="0">
                <a:latin typeface="Times New Roman" pitchFamily="18" charset="0"/>
              </a:rPr>
              <a:t>a_sheveleva@rambler.ru</a:t>
            </a:r>
            <a:endParaRPr lang="ru-RU" sz="1700" smtClean="0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1700" smtClean="0">
                <a:latin typeface="Times New Roman" pitchFamily="18" charset="0"/>
              </a:rPr>
              <a:t>mxcherevik@yandex.ru</a:t>
            </a:r>
            <a:endParaRPr lang="ru-RU" sz="1700" smtClean="0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endParaRPr lang="ru-RU" sz="17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DDD5-AF9A-48FB-8EBF-657F6C2C3640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3659188" y="6396038"/>
            <a:ext cx="181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МГИМО МИД РОССИИ</a:t>
            </a:r>
          </a:p>
          <a:p>
            <a:pPr algn="ctr"/>
            <a:r>
              <a:rPr lang="ru-RU" sz="1200">
                <a:latin typeface="Calibri" pitchFamily="34" charset="0"/>
              </a:rPr>
              <a:t>13 ноября 2020</a:t>
            </a:r>
          </a:p>
        </p:txBody>
      </p:sp>
      <p:pic>
        <p:nvPicPr>
          <p:cNvPr id="27653" name="Рисунок 5"/>
          <p:cNvPicPr>
            <a:picLocks noChangeAspect="1"/>
          </p:cNvPicPr>
          <p:nvPr/>
        </p:nvPicPr>
        <p:blipFill>
          <a:blip r:embed="rId2"/>
          <a:srcRect t="47707"/>
          <a:stretch>
            <a:fillRect/>
          </a:stretch>
        </p:blipFill>
        <p:spPr bwMode="auto">
          <a:xfrm>
            <a:off x="0" y="1984375"/>
            <a:ext cx="914400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325" y="708025"/>
            <a:ext cx="7543800" cy="814388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Актуальность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mtClean="0">
                <a:latin typeface="Times New Roman" pitchFamily="18" charset="0"/>
              </a:rPr>
              <a:t>В наибольшей степени проблема изменения климата связана с деятельностью нефтегазовых компаний, которые обеспечивают существенный вклад в объем выбросов вредных веществ в окружающую среду. 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>
                <a:latin typeface="Times New Roman" pitchFamily="18" charset="0"/>
              </a:rPr>
              <a:t>Согласно данным Мирового энергетического агентства выбросы метана в мировой нефтегазовой отрасли составляют порядка 14% глобальных выбросов и 24% антропогенных выбросов данного парникового газа. </a:t>
            </a:r>
            <a:r>
              <a:rPr lang="en-US" i="1" smtClean="0">
                <a:latin typeface="Times New Roman" pitchFamily="18" charset="0"/>
              </a:rPr>
              <a:t>*</a:t>
            </a:r>
            <a:r>
              <a:rPr lang="ru-RU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>
                <a:latin typeface="Times New Roman" pitchFamily="18" charset="0"/>
              </a:rPr>
              <a:t>В этой связи, цель «Борьба с изменением климата» для этих компаний является одной из приоритетных. Чтобы ее достичь, нефтегазовые компании уже начали применять ряд мер, в том числе связанных с цифровыми технологиями. </a:t>
            </a:r>
          </a:p>
          <a:p>
            <a:pPr eaLnBrk="1" hangingPunct="1">
              <a:lnSpc>
                <a:spcPct val="80000"/>
              </a:lnSpc>
            </a:pPr>
            <a:endParaRPr lang="ru-RU" smtClean="0"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FBC32-74E6-4BE4-A27F-22D1AA933255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05150" y="6459538"/>
            <a:ext cx="29321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МГИМО МИД РОССИИ, 13 ноября 2020</a:t>
            </a:r>
          </a:p>
        </p:txBody>
      </p:sp>
      <p:sp>
        <p:nvSpPr>
          <p:cNvPr id="18438" name="TextBox 4"/>
          <p:cNvSpPr txBox="1">
            <a:spLocks noChangeArrowheads="1"/>
          </p:cNvSpPr>
          <p:nvPr/>
        </p:nvSpPr>
        <p:spPr bwMode="auto">
          <a:xfrm>
            <a:off x="835025" y="5800725"/>
            <a:ext cx="2233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>
                <a:latin typeface="Times New Roman" pitchFamily="18" charset="0"/>
              </a:rPr>
              <a:t>*IEA Methane Tracker 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500063" y="1457325"/>
            <a:ext cx="8428037" cy="534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482" name="Рисунок 3"/>
          <p:cNvPicPr>
            <a:picLocks noChangeAspect="1"/>
          </p:cNvPicPr>
          <p:nvPr/>
        </p:nvPicPr>
        <p:blipFill>
          <a:blip r:embed="rId2"/>
          <a:srcRect l="46510" t="15367" r="4433" b="1614"/>
          <a:stretch>
            <a:fillRect/>
          </a:stretch>
        </p:blipFill>
        <p:spPr bwMode="auto">
          <a:xfrm>
            <a:off x="2984500" y="712788"/>
            <a:ext cx="5634038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91150" y="712788"/>
            <a:ext cx="820738" cy="21463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88913" y="2563813"/>
            <a:ext cx="2222500" cy="129222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Times New Roman" pitchFamily="18" charset="0"/>
              </a:rPr>
              <a:t>Решение проблемы изменения климата занимает первое место в списке их стратегических приоритетов компаний ТЭК</a:t>
            </a:r>
          </a:p>
        </p:txBody>
      </p:sp>
      <p:cxnSp>
        <p:nvCxnSpPr>
          <p:cNvPr id="14" name="Соединительная линия уступом 13"/>
          <p:cNvCxnSpPr>
            <a:stCxn id="4" idx="0"/>
            <a:endCxn id="8" idx="0"/>
          </p:cNvCxnSpPr>
          <p:nvPr/>
        </p:nvCxnSpPr>
        <p:spPr>
          <a:xfrm rot="16200000" flipH="1" flipV="1">
            <a:off x="2624931" y="-611980"/>
            <a:ext cx="1851025" cy="4500562"/>
          </a:xfrm>
          <a:prstGeom prst="bentConnector3">
            <a:avLst>
              <a:gd name="adj1" fmla="val -5828"/>
            </a:avLst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TextBox 22"/>
          <p:cNvSpPr txBox="1">
            <a:spLocks noChangeArrowheads="1"/>
          </p:cNvSpPr>
          <p:nvPr/>
        </p:nvSpPr>
        <p:spPr bwMode="auto">
          <a:xfrm>
            <a:off x="2963863" y="6032500"/>
            <a:ext cx="56626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Источник: </a:t>
            </a:r>
            <a:r>
              <a:rPr lang="en-US" sz="1200">
                <a:latin typeface="Calibri" pitchFamily="34" charset="0"/>
              </a:rPr>
              <a:t>PricewaterhouseCoopers Sustainable Development Goals Challenge 2019.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579C5-A871-4EC8-B975-95F8CB41F52C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20488" name="TextBox 29"/>
          <p:cNvSpPr txBox="1">
            <a:spLocks noChangeArrowheads="1"/>
          </p:cNvSpPr>
          <p:nvPr/>
        </p:nvSpPr>
        <p:spPr bwMode="auto">
          <a:xfrm>
            <a:off x="3105150" y="6459538"/>
            <a:ext cx="29321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МГИМО МИД РОССИИ, 13 ноября 2020</a:t>
            </a:r>
          </a:p>
        </p:txBody>
      </p:sp>
      <p:sp>
        <p:nvSpPr>
          <p:cNvPr id="20489" name="Прямоугольник 33"/>
          <p:cNvSpPr>
            <a:spLocks noChangeArrowheads="1"/>
          </p:cNvSpPr>
          <p:nvPr/>
        </p:nvSpPr>
        <p:spPr bwMode="auto">
          <a:xfrm>
            <a:off x="806450" y="117475"/>
            <a:ext cx="7880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</a:rPr>
              <a:t>Место ЦУР №13 в бизнес-стратегиях нефтегазовых компаний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349250"/>
            <a:ext cx="7883525" cy="9699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smtClean="0">
                <a:latin typeface="Times New Roman" pitchFamily="18" charset="0"/>
              </a:rPr>
              <a:t>Регулирование выбросов парниковых газов международными организациями и соглашениями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ru-RU" sz="1800" b="1" smtClean="0">
                <a:latin typeface="Times New Roman" pitchFamily="18" charset="0"/>
              </a:rPr>
              <a:t>Global Methane Initiative </a:t>
            </a:r>
            <a:r>
              <a:rPr lang="ru-RU" sz="1800" smtClean="0">
                <a:latin typeface="Times New Roman" pitchFamily="18" charset="0"/>
              </a:rPr>
              <a:t>(GMI, 2010): стимулирование принятия более активных мер по борьбе с изменением климата.</a:t>
            </a:r>
          </a:p>
          <a:p>
            <a:pPr eaLnBrk="1" hangingPunct="1">
              <a:lnSpc>
                <a:spcPct val="70000"/>
              </a:lnSpc>
            </a:pPr>
            <a:r>
              <a:rPr lang="ru-RU" sz="1800" b="1" smtClean="0">
                <a:latin typeface="Times New Roman" pitchFamily="18" charset="0"/>
              </a:rPr>
              <a:t>Climate and Clean Air Coalition </a:t>
            </a:r>
            <a:r>
              <a:rPr lang="ru-RU" sz="1800" smtClean="0">
                <a:latin typeface="Times New Roman" pitchFamily="18" charset="0"/>
              </a:rPr>
              <a:t>(CCAC, 2012): ускорить усилия по сокращению кратковременных загрязнителей климата, создание в 2014 году Oil &amp; Gas Methane Partnership (OGMP) – включение корпораций.</a:t>
            </a:r>
          </a:p>
          <a:p>
            <a:pPr eaLnBrk="1" hangingPunct="1">
              <a:lnSpc>
                <a:spcPct val="70000"/>
              </a:lnSpc>
            </a:pPr>
            <a:r>
              <a:rPr lang="ru-RU" sz="1800" b="1" smtClean="0">
                <a:latin typeface="Times New Roman" pitchFamily="18" charset="0"/>
              </a:rPr>
              <a:t>Oil and Gas Climate Initiative </a:t>
            </a:r>
            <a:r>
              <a:rPr lang="ru-RU" sz="1800" smtClean="0">
                <a:latin typeface="Times New Roman" pitchFamily="18" charset="0"/>
              </a:rPr>
              <a:t>(OGCI, 2014): стимулирование нефтегазовых компаний осуществлять коллективные действия по борьбе с изменением климата и активизация глобальных мер реагирования. </a:t>
            </a:r>
          </a:p>
          <a:p>
            <a:pPr eaLnBrk="1" hangingPunct="1">
              <a:lnSpc>
                <a:spcPct val="70000"/>
              </a:lnSpc>
            </a:pPr>
            <a:r>
              <a:rPr lang="ru-RU" sz="1800" b="1" smtClean="0">
                <a:latin typeface="Times New Roman" pitchFamily="18" charset="0"/>
              </a:rPr>
              <a:t>Парижское соглашение по климату </a:t>
            </a:r>
            <a:r>
              <a:rPr lang="ru-RU" sz="1800" smtClean="0">
                <a:latin typeface="Times New Roman" pitchFamily="18" charset="0"/>
              </a:rPr>
              <a:t>(2015): глобальные обязательства по сокращению выбросов CO2 в атмосферу с 2020 года. + «Руководящие принципы по снижению выбросов метана в производственно-сбытовой цепочке природного газа» (2017)</a:t>
            </a:r>
          </a:p>
          <a:p>
            <a:pPr eaLnBrk="1" hangingPunct="1">
              <a:lnSpc>
                <a:spcPct val="70000"/>
              </a:lnSpc>
            </a:pPr>
            <a:r>
              <a:rPr lang="ru-RU" sz="1800" b="1" smtClean="0">
                <a:latin typeface="Times New Roman" pitchFamily="18" charset="0"/>
              </a:rPr>
              <a:t>Global Methane Alliance </a:t>
            </a:r>
            <a:r>
              <a:rPr lang="ru-RU" sz="1800" smtClean="0">
                <a:latin typeface="Times New Roman" pitchFamily="18" charset="0"/>
              </a:rPr>
              <a:t>(2019): лоббирование принятия странами национальных обязательств по сокращению выбросов метана в нефтегазовой отрасли. </a:t>
            </a:r>
          </a:p>
          <a:p>
            <a:pPr eaLnBrk="1" hangingPunct="1">
              <a:lnSpc>
                <a:spcPct val="70000"/>
              </a:lnSpc>
            </a:pPr>
            <a:r>
              <a:rPr lang="ru-RU" sz="1800" smtClean="0">
                <a:latin typeface="Times New Roman" pitchFamily="18" charset="0"/>
              </a:rPr>
              <a:t>В 2020 году компании-члены </a:t>
            </a:r>
            <a:r>
              <a:rPr lang="ru-RU" sz="1800" b="1" smtClean="0">
                <a:latin typeface="Times New Roman" pitchFamily="18" charset="0"/>
              </a:rPr>
              <a:t>Oil and Gas Climate Initiative</a:t>
            </a:r>
            <a:r>
              <a:rPr lang="ru-RU" sz="1800" smtClean="0">
                <a:latin typeface="Times New Roman" pitchFamily="18" charset="0"/>
              </a:rPr>
              <a:t> поставили цель к 2025 году снизить среднюю углеродоемкость операций по добыче нефти и газа до 20-21 кг эквивалента углекислого газа на баррель нефтяного эквивалента (CO2e/boe) относительно базового уровня в 23 кг в 2017 году.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6181DE-1A9E-4716-B816-3578B26EFC8F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3659188" y="6396038"/>
            <a:ext cx="181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МГИМО МИД РОССИИ</a:t>
            </a:r>
          </a:p>
          <a:p>
            <a:pPr algn="ctr"/>
            <a:r>
              <a:rPr lang="ru-RU" sz="1200">
                <a:latin typeface="Calibri" pitchFamily="34" charset="0"/>
              </a:rPr>
              <a:t>13 ноября 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237C1-C19E-43C9-A62C-1269E6C09AB9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55638" y="276225"/>
            <a:ext cx="7832725" cy="769938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2400" b="1" smtClean="0">
                <a:latin typeface="Times New Roman" pitchFamily="18" charset="0"/>
              </a:rPr>
              <a:t>В конечном итоге проблема снижения выбросов будет решаться на уровне самих нефтегазовых компаний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3659188" y="6396038"/>
            <a:ext cx="181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МГИМО МИД РОССИИ</a:t>
            </a:r>
          </a:p>
          <a:p>
            <a:pPr algn="ctr"/>
            <a:r>
              <a:rPr lang="ru-RU" sz="1200">
                <a:latin typeface="Calibri" pitchFamily="34" charset="0"/>
              </a:rPr>
              <a:t>13 ноября 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Крупнейшие международные нефтегазовые компании уже начали внедрять цифровые технологии в свою практическую деятельность</a:t>
            </a:r>
            <a:r>
              <a:rPr lang="ru-RU" sz="2800" smtClean="0"/>
              <a:t>  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574675" y="1846263"/>
            <a:ext cx="8078788" cy="4022725"/>
          </a:xfrm>
        </p:spPr>
        <p:txBody>
          <a:bodyPr/>
          <a:lstStyle/>
          <a:p>
            <a:pPr eaLnBrk="1" hangingPunct="1"/>
            <a:r>
              <a:rPr lang="en-US" sz="1800" smtClean="0">
                <a:latin typeface="Times New Roman" pitchFamily="18" charset="0"/>
              </a:rPr>
              <a:t>BP </a:t>
            </a:r>
            <a:r>
              <a:rPr lang="ru-RU" sz="1800" smtClean="0">
                <a:latin typeface="Times New Roman" pitchFamily="18" charset="0"/>
              </a:rPr>
              <a:t>и </a:t>
            </a:r>
            <a:r>
              <a:rPr lang="en-US" sz="1800" smtClean="0">
                <a:latin typeface="Times New Roman" pitchFamily="18" charset="0"/>
              </a:rPr>
              <a:t>Microsoft</a:t>
            </a:r>
            <a:r>
              <a:rPr lang="ru-RU" sz="1800" smtClean="0">
                <a:latin typeface="Times New Roman" pitchFamily="18" charset="0"/>
              </a:rPr>
              <a:t>: стратегическое соглашение о сотрудничестве для цифровой трансформации энергосистем и сокращения выбросов </a:t>
            </a:r>
            <a:r>
              <a:rPr lang="en-US" sz="1800" smtClean="0">
                <a:latin typeface="Times New Roman" pitchFamily="18" charset="0"/>
              </a:rPr>
              <a:t>CO2</a:t>
            </a:r>
            <a:r>
              <a:rPr lang="ru-RU" sz="1800" smtClean="0">
                <a:latin typeface="Times New Roman" pitchFamily="18" charset="0"/>
              </a:rPr>
              <a:t>.</a:t>
            </a:r>
            <a:endParaRPr lang="en-US" sz="1800" smtClean="0">
              <a:latin typeface="Times New Roman" pitchFamily="18" charset="0"/>
            </a:endParaRPr>
          </a:p>
          <a:p>
            <a:pPr eaLnBrk="1" hangingPunct="1"/>
            <a:r>
              <a:rPr lang="de-DE" sz="1800" smtClean="0">
                <a:latin typeface="Times New Roman" pitchFamily="18" charset="0"/>
              </a:rPr>
              <a:t>Shell </a:t>
            </a:r>
            <a:r>
              <a:rPr lang="ru-RU" sz="1800" smtClean="0">
                <a:latin typeface="Times New Roman" pitchFamily="18" charset="0"/>
              </a:rPr>
              <a:t>и </a:t>
            </a:r>
            <a:r>
              <a:rPr lang="en-US" sz="1800" smtClean="0">
                <a:latin typeface="Times New Roman" pitchFamily="18" charset="0"/>
              </a:rPr>
              <a:t>Microsoft: </a:t>
            </a:r>
            <a:r>
              <a:rPr lang="ru-RU" sz="1800" smtClean="0">
                <a:latin typeface="Times New Roman" pitchFamily="18" charset="0"/>
              </a:rPr>
              <a:t>стратегический альянс для развития низкоуглеродных технологий </a:t>
            </a:r>
            <a:r>
              <a:rPr lang="en-US" sz="1800" smtClean="0">
                <a:latin typeface="Times New Roman" pitchFamily="18" charset="0"/>
              </a:rPr>
              <a:t>(</a:t>
            </a:r>
            <a:r>
              <a:rPr lang="ru-RU" sz="1800" smtClean="0">
                <a:latin typeface="Times New Roman" pitchFamily="18" charset="0"/>
              </a:rPr>
              <a:t>нулевой нетто-уровень выбросов к 2050 году).</a:t>
            </a:r>
          </a:p>
          <a:p>
            <a:pPr eaLnBrk="1" hangingPunct="1"/>
            <a:r>
              <a:rPr lang="en-US" sz="1800" smtClean="0">
                <a:latin typeface="Times New Roman" pitchFamily="18" charset="0"/>
              </a:rPr>
              <a:t>Shell </a:t>
            </a:r>
            <a:r>
              <a:rPr lang="ru-RU" sz="1800" smtClean="0">
                <a:latin typeface="Times New Roman" pitchFamily="18" charset="0"/>
              </a:rPr>
              <a:t>и </a:t>
            </a:r>
            <a:r>
              <a:rPr lang="en-US" sz="1800" smtClean="0">
                <a:latin typeface="Times New Roman" pitchFamily="18" charset="0"/>
              </a:rPr>
              <a:t>Equinor: </a:t>
            </a:r>
            <a:r>
              <a:rPr lang="ru-RU" sz="1800" smtClean="0">
                <a:latin typeface="Times New Roman" pitchFamily="18" charset="0"/>
              </a:rPr>
              <a:t>совместные разработка и внедрение Big Data, искусственного интеллекта и 3D-печати.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</a:rPr>
              <a:t>Shell</a:t>
            </a:r>
            <a:r>
              <a:rPr lang="en-US" sz="1800" smtClean="0">
                <a:latin typeface="Times New Roman" pitchFamily="18" charset="0"/>
              </a:rPr>
              <a:t>:</a:t>
            </a:r>
            <a:r>
              <a:rPr lang="ru-RU" sz="1800" smtClean="0">
                <a:latin typeface="Times New Roman" pitchFamily="18" charset="0"/>
              </a:rPr>
              <a:t> создание исследовательского центра при Саутгемптонском университете. Проблемы оптимизации энергопотребления и сокращения вредных выбросов в морском судоходстве с помощью систем, в основе которых лежат цифровые и технологические инновации.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</a:rPr>
              <a:t>ExxonMobil, Chevron, Origin Energy и Shell планируют внедрить технологическую платформу от Rocky Mountain Institute для получения более точной информации о выбросах парниковых газов.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</a:rPr>
              <a:t>OMV: создание цифрового двойника для НПЗ Швехат.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4EB51-E7EA-4DDF-9F0F-31C66E940CD1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3659188" y="6396038"/>
            <a:ext cx="181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МГИМО МИД РОССИИ</a:t>
            </a:r>
          </a:p>
          <a:p>
            <a:pPr algn="ctr"/>
            <a:r>
              <a:rPr lang="ru-RU" sz="1200">
                <a:latin typeface="Calibri" pitchFamily="34" charset="0"/>
              </a:rPr>
              <a:t>13 ноября 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Российские компании не отстают от мировых лидеров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1800" smtClean="0">
                <a:latin typeface="Times New Roman" pitchFamily="18" charset="0"/>
              </a:rPr>
              <a:t>ПАО «НК «Роснефть» внедряет корпоративную автоматизированную систему расчета выбросов парниковых газов.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</a:rPr>
              <a:t>ПАО «ЛУКОЙЛ» внедряет программы цифрового развития в бизнес-сегменте «Переработка, торговля и сбыт».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</a:rPr>
              <a:t>ПАО «Газпром нефть» на своем нефтеперерабатывающем заводе в Омске осуществляет внедрение системы цифрового управления производственной деятельностью.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</a:rPr>
              <a:t>ПАО «Транснефть» автоматизировала процессы, связанные с транспортировкой нефти и нефтепродуктов, а также работу магистральных трубопроводов. Запущена единая система диспетчерского управления трубопроводной системой.</a:t>
            </a:r>
          </a:p>
          <a:p>
            <a:pPr eaLnBrk="1" hangingPunct="1"/>
            <a:endParaRPr lang="ru-RU" sz="1800" smtClean="0"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8852-AE20-4017-9F1F-52A1B6A1B455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3659188" y="6396038"/>
            <a:ext cx="181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МГИМО МИД РОССИИ</a:t>
            </a:r>
          </a:p>
          <a:p>
            <a:pPr algn="ctr"/>
            <a:r>
              <a:rPr lang="ru-RU" sz="1200">
                <a:latin typeface="Calibri" pitchFamily="34" charset="0"/>
              </a:rPr>
              <a:t>13 ноября 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Роль цифровых технологий международных нефтегазовых компаний в борьбе с изменением климата</a:t>
            </a:r>
          </a:p>
        </p:txBody>
      </p:sp>
      <p:graphicFrame>
        <p:nvGraphicFramePr>
          <p:cNvPr id="34865" name="Group 49"/>
          <p:cNvGraphicFramePr>
            <a:graphicFrameLocks noGrp="1"/>
          </p:cNvGraphicFramePr>
          <p:nvPr>
            <p:ph idx="4294967295"/>
          </p:nvPr>
        </p:nvGraphicFramePr>
        <p:xfrm>
          <a:off x="274638" y="1892300"/>
          <a:ext cx="8585200" cy="4318000"/>
        </p:xfrm>
        <a:graphic>
          <a:graphicData uri="http://schemas.openxmlformats.org/drawingml/2006/table">
            <a:tbl>
              <a:tblPr/>
              <a:tblGrid>
                <a:gridCol w="1863725"/>
                <a:gridCol w="2443162"/>
                <a:gridCol w="1863725"/>
                <a:gridCol w="2414588"/>
              </a:tblGrid>
              <a:tr h="3349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Превентивные меры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699" marR="726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62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Снижение негативного воздействия на окружающую среду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699" marR="726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62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Цифровая технология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699" marR="726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C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Роль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699" marR="726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Цифровая технология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699" marR="726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C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Роль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699" marR="726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Искусственный интеллект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699" marR="726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C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Выявляет риск наступления аварий, корректирует производственные процессы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699" marR="726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Экосистема низкоуглеродной технологии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699" marR="726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C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Технологии, позволяющие улавливать, утилизировать и хранить углерод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699" marR="726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Когнитивная аналитика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699" marR="726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C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Обеспечивает более эффективное планирование и прогнозирование деятельности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699" marR="726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Алгоритмы машинного обучения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699" marR="726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C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Оптимизируют эксплуатацию оборудования, что минимизирует выбросы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699" marR="726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Интернет вещей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699" marR="726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C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Удаленный доступ к оборудованию, корректировка возможных нарушений и отклонений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699" marR="726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Технологическая платформа, объединенные данные и искусственный интеллект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699" marR="726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C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Получение точной информации о выбросах, контроль их снижения, единая отчетность об их объемах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699" marR="726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Цифровые двойники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699" marR="726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C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Визуализация производственного процесса, устранение возможных проблем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699" marR="726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Корпоративная автоматизированная система расчета выбросов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699" marR="726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C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Оперативный учет выбросов и внедрение механизмов по их сокращению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699" marR="726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Единая система диспетчерского управления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699" marR="726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C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Оперативное реагирование, снижение риска аварийных ситуаций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699" marR="726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Единая система диспетчерского управления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699" marR="726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C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Сокращение возможных выбросов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699" marR="726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72CF2D-9438-415C-BD32-6C9DB6717943}" type="slidenum">
              <a:rPr lang="ru-RU" sz="1050">
                <a:solidFill>
                  <a:srgbClr val="FFFFFF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05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4860" name="TextBox 5"/>
          <p:cNvSpPr txBox="1">
            <a:spLocks noChangeArrowheads="1"/>
          </p:cNvSpPr>
          <p:nvPr/>
        </p:nvSpPr>
        <p:spPr bwMode="auto">
          <a:xfrm>
            <a:off x="3659188" y="6396038"/>
            <a:ext cx="181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МГИМО МИД РОССИИ</a:t>
            </a:r>
          </a:p>
          <a:p>
            <a:pPr algn="ctr"/>
            <a:r>
              <a:rPr lang="ru-RU" sz="1200">
                <a:latin typeface="Calibri" pitchFamily="34" charset="0"/>
              </a:rPr>
              <a:t>13 ноября 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Выводы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Крупнейшим международным нефтегазовым компаниям целесообразно применять цифровые технологии в целях борьбы с изменениями климата</a:t>
            </a:r>
          </a:p>
          <a:p>
            <a:pPr lvl="1" eaLnBrk="1" hangingPunct="1"/>
            <a:r>
              <a:rPr lang="ru-RU" sz="1800" smtClean="0">
                <a:latin typeface="Times New Roman" pitchFamily="18" charset="0"/>
              </a:rPr>
              <a:t>Их внедрение должно привести к существенному снижению объёмов выбросов СО2 и других парниковых газов в атмосферу, а в стратегической перспективе – обеспечить выход на нулевой уровень выбросов.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Цифровые технологии позволяют удаленно в режиме реального времени управлять устройствами и оборудованием</a:t>
            </a:r>
          </a:p>
          <a:p>
            <a:pPr lvl="1" eaLnBrk="1" hangingPunct="1"/>
            <a:r>
              <a:rPr lang="ru-RU" sz="1800" smtClean="0">
                <a:latin typeface="Times New Roman" pitchFamily="18" charset="0"/>
              </a:rPr>
              <a:t>Способствуют получению оперативной аналитической информации, прогнозированию и предотвращению неполадок и сбоев до их возникновения;</a:t>
            </a:r>
          </a:p>
          <a:p>
            <a:pPr lvl="1" eaLnBrk="1" hangingPunct="1"/>
            <a:r>
              <a:rPr lang="ru-RU" sz="1800" smtClean="0">
                <a:latin typeface="Times New Roman" pitchFamily="18" charset="0"/>
              </a:rPr>
              <a:t>Позволяют избежать или предотвратить утечки и аварии, которые могут привести к выбросу парниковых газов в атмосферу.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33A08-0CBD-42E6-81B4-BA7ACE6750FA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3659188" y="6396038"/>
            <a:ext cx="181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МГИМО МИД РОССИИ</a:t>
            </a:r>
          </a:p>
          <a:p>
            <a:pPr algn="ctr"/>
            <a:r>
              <a:rPr lang="ru-RU" sz="1200">
                <a:latin typeface="Calibri" pitchFamily="34" charset="0"/>
              </a:rPr>
              <a:t>13 ноября 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150</TotalTime>
  <Words>800</Words>
  <Application>Microsoft Office PowerPoint</Application>
  <PresentationFormat>Экран (4:3)</PresentationFormat>
  <Paragraphs>97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Calibri Light</vt:lpstr>
      <vt:lpstr>Calibri</vt:lpstr>
      <vt:lpstr>Times New Roman</vt:lpstr>
      <vt:lpstr>Ретро</vt:lpstr>
      <vt:lpstr>Ретро</vt:lpstr>
      <vt:lpstr>Ретро</vt:lpstr>
      <vt:lpstr>Ретро</vt:lpstr>
      <vt:lpstr>Ретро</vt:lpstr>
      <vt:lpstr>Ретро</vt:lpstr>
      <vt:lpstr>Ретро</vt:lpstr>
      <vt:lpstr>Цифровые технологии международных нефтегазовых компаний в реализации ЦУР  «Борьба с изменением климата» </vt:lpstr>
      <vt:lpstr>Актуальность исследования</vt:lpstr>
      <vt:lpstr>Слайд 3</vt:lpstr>
      <vt:lpstr>Регулирование выбросов парниковых газов международными организациями и соглашениями</vt:lpstr>
      <vt:lpstr>В конечном итоге проблема снижения выбросов будет решаться на уровне самих нефтегазовых компаний</vt:lpstr>
      <vt:lpstr>Крупнейшие международные нефтегазовые компании уже начали внедрять цифровые технологии в свою практическую деятельность  </vt:lpstr>
      <vt:lpstr>Российские компании не отстают от мировых лидеров</vt:lpstr>
      <vt:lpstr>Роль цифровых технологий международных нефтегазовых компаний в борьбе с изменением климата</vt:lpstr>
      <vt:lpstr>Выводы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Цифровые технологии международных нефтегазовых компаний в реализации цели устойчивого развития «Борьба с изменением климата» </dc:title>
  <dc:creator>Черевик Максим</dc:creator>
  <cp:lastModifiedBy>Nastya</cp:lastModifiedBy>
  <cp:revision>28</cp:revision>
  <dcterms:created xsi:type="dcterms:W3CDTF">2020-11-11T14:16:44Z</dcterms:created>
  <dcterms:modified xsi:type="dcterms:W3CDTF">2020-11-12T06:51:02Z</dcterms:modified>
</cp:coreProperties>
</file>