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EE33-B745-8F49-8651-1C3F02BCC6D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4820-46BD-8541-83DB-F178D58AA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66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EE33-B745-8F49-8651-1C3F02BCC6D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4820-46BD-8541-83DB-F178D58AA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05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EE33-B745-8F49-8651-1C3F02BCC6D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4820-46BD-8541-83DB-F178D58AA76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2316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EE33-B745-8F49-8651-1C3F02BCC6D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4820-46BD-8541-83DB-F178D58AA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683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EE33-B745-8F49-8651-1C3F02BCC6D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4820-46BD-8541-83DB-F178D58AA76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5795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EE33-B745-8F49-8651-1C3F02BCC6D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4820-46BD-8541-83DB-F178D58AA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09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EE33-B745-8F49-8651-1C3F02BCC6D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4820-46BD-8541-83DB-F178D58AA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841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EE33-B745-8F49-8651-1C3F02BCC6D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4820-46BD-8541-83DB-F178D58AA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52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EE33-B745-8F49-8651-1C3F02BCC6D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4820-46BD-8541-83DB-F178D58AA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60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EE33-B745-8F49-8651-1C3F02BCC6D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4820-46BD-8541-83DB-F178D58AA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23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EE33-B745-8F49-8651-1C3F02BCC6D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4820-46BD-8541-83DB-F178D58AA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EE33-B745-8F49-8651-1C3F02BCC6D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4820-46BD-8541-83DB-F178D58AA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46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EE33-B745-8F49-8651-1C3F02BCC6D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4820-46BD-8541-83DB-F178D58AA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38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EE33-B745-8F49-8651-1C3F02BCC6D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4820-46BD-8541-83DB-F178D58AA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65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EE33-B745-8F49-8651-1C3F02BCC6D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4820-46BD-8541-83DB-F178D58AA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67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EE33-B745-8F49-8651-1C3F02BCC6D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4820-46BD-8541-83DB-F178D58AA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39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EE33-B745-8F49-8651-1C3F02BCC6DA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014820-46BD-8541-83DB-F178D58AA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90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brl.org/news/xbrl-international-supports-digital-esg-disclosures/" TargetMode="External"/><Relationship Id="rId3" Type="http://schemas.openxmlformats.org/officeDocument/2006/relationships/hyperlink" Target="https://www.cbr.ru/projects_xbrl/" TargetMode="External"/><Relationship Id="rId7" Type="http://schemas.openxmlformats.org/officeDocument/2006/relationships/hyperlink" Target="https://xbrl.us/research/reduce-processing-time/" TargetMode="External"/><Relationship Id="rId2" Type="http://schemas.openxmlformats.org/officeDocument/2006/relationships/hyperlink" Target="https://www.xbrl.org/the-standard/what/an-introduction-to-xbr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xbrl.org/news/xbrl-international-supports-digital-esg-disclosures" TargetMode="External"/><Relationship Id="rId5" Type="http://schemas.openxmlformats.org/officeDocument/2006/relationships/hyperlink" Target="http://www.xbrl.org.uk/documents/XBRL-UK-Carter-final-24March2006.pdf" TargetMode="External"/><Relationship Id="rId4" Type="http://schemas.openxmlformats.org/officeDocument/2006/relationships/hyperlink" Target="https://www.pwc.com/gx/en/services/audit-assurance/capital-markets-and-accounting-advisory/european-single-electronic-forma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F4BF9-95EA-AF46-92A3-8A84B8EABC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dirty="0"/>
              <a:t>ПЕРЕХОД НА ЭЛЕКТРОННЫЙ ОБМЕН БИЗНЕС ИНФОРМАЦИЕЙ. ЗАРУБЕЖНЫЙ И РОССИЙСКИЙ ОПЫТ</a:t>
            </a:r>
            <a:r>
              <a:rPr lang="ru-RU" sz="3200" dirty="0"/>
              <a:t> 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E65C66-94A6-334B-B097-4E9FED46E0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Онучак</a:t>
            </a:r>
            <a:r>
              <a:rPr lang="ru-RU" dirty="0"/>
              <a:t> В.А., </a:t>
            </a:r>
            <a:r>
              <a:rPr lang="ru-RU" dirty="0" err="1"/>
              <a:t>к.экон.н</a:t>
            </a:r>
            <a:r>
              <a:rPr lang="ru-RU" dirty="0"/>
              <a:t>., доцент</a:t>
            </a:r>
          </a:p>
          <a:p>
            <a:r>
              <a:rPr lang="ru-RU" dirty="0"/>
              <a:t>Халтурина М.А., аспирант</a:t>
            </a:r>
          </a:p>
        </p:txBody>
      </p:sp>
    </p:spTree>
    <p:extLst>
      <p:ext uri="{BB962C8B-B14F-4D97-AF65-F5344CB8AC3E}">
        <p14:creationId xmlns:p14="http://schemas.microsoft.com/office/powerpoint/2010/main" val="31453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63DECA-3173-0142-A1BC-DB47F3E429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pPr algn="ctr"/>
            <a:r>
              <a:rPr lang="ru-RU" dirty="0"/>
              <a:t>Основная информация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E0B8A5-C894-F64E-B1CF-01FFC7C003A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/>
              <a:t>Актуальность. </a:t>
            </a:r>
            <a:r>
              <a:rPr lang="ru-RU" dirty="0"/>
              <a:t>Устойчивое развитие предприятий.</a:t>
            </a:r>
            <a:endParaRPr lang="ru-RU" b="1" dirty="0"/>
          </a:p>
          <a:p>
            <a:r>
              <a:rPr lang="ru-RU" b="1" dirty="0"/>
              <a:t>Методология. </a:t>
            </a:r>
            <a:r>
              <a:rPr lang="ru-RU" dirty="0"/>
              <a:t>Сравнительный и статистический анализ.</a:t>
            </a:r>
          </a:p>
          <a:p>
            <a:r>
              <a:rPr lang="ru-RU" b="1" dirty="0"/>
              <a:t>Результаты.</a:t>
            </a:r>
            <a:r>
              <a:rPr lang="ru-RU" dirty="0"/>
              <a:t> Переход на цифровой обмен информацией позволяет стандартизировать и унифицировать формат сдачи отчетности, увеличивает скорость передачи данных, сокращает издержки компании, повышает доверие надзорных органов и инвесторов к компании.</a:t>
            </a:r>
          </a:p>
          <a:p>
            <a:r>
              <a:rPr lang="ru-RU" b="1" dirty="0"/>
              <a:t>Заключение.</a:t>
            </a:r>
            <a:r>
              <a:rPr lang="ru-RU" dirty="0"/>
              <a:t> Был сделан вывод о том, что применение стандарта </a:t>
            </a:r>
            <a:r>
              <a:rPr lang="en-US" dirty="0"/>
              <a:t>XBRL</a:t>
            </a:r>
            <a:r>
              <a:rPr lang="ru-RU" dirty="0"/>
              <a:t> с целью контроля устойчивого развития предприятий позволит более эффективно решать проблемы экологии. При разработке основных показателей должны учитываться такие критерии, как: актуальность, сопоставимость, ясность.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90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1F3EC9-B8D6-E249-8B00-DCBB66C8B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2935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Развитие цифрового обмена деловой информацией (основные вехи)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498919-61DE-5846-92F1-3CFF10B29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9424"/>
            <a:ext cx="8596668" cy="4651949"/>
          </a:xfrm>
        </p:spPr>
        <p:txBody>
          <a:bodyPr>
            <a:normAutofit fontScale="92500"/>
          </a:bodyPr>
          <a:lstStyle/>
          <a:p>
            <a:r>
              <a:rPr lang="ru-RU" dirty="0"/>
              <a:t>1928 г. - Международная конференция по экономической статистике (</a:t>
            </a:r>
            <a:r>
              <a:rPr lang="ru-RU" dirty="0" err="1"/>
              <a:t>International</a:t>
            </a:r>
            <a:r>
              <a:rPr lang="ru-RU" dirty="0"/>
              <a:t> </a:t>
            </a:r>
            <a:r>
              <a:rPr lang="ru-RU" dirty="0" err="1"/>
              <a:t>Conference</a:t>
            </a:r>
            <a:r>
              <a:rPr lang="ru-RU" dirty="0"/>
              <a:t> </a:t>
            </a:r>
            <a:r>
              <a:rPr lang="ru-RU" dirty="0" err="1"/>
              <a:t>Relating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Economic</a:t>
            </a:r>
            <a:r>
              <a:rPr lang="ru-RU" dirty="0"/>
              <a:t> </a:t>
            </a:r>
            <a:r>
              <a:rPr lang="ru-RU" dirty="0" err="1"/>
              <a:t>Statistics</a:t>
            </a:r>
            <a:r>
              <a:rPr lang="ru-RU" dirty="0"/>
              <a:t>), Лига Наций.  </a:t>
            </a:r>
          </a:p>
          <a:p>
            <a:r>
              <a:rPr lang="ru-RU" dirty="0"/>
              <a:t>1947 - 1948 г. - выпуск документов</a:t>
            </a:r>
            <a:r>
              <a:rPr lang="en-US" dirty="0"/>
              <a:t>:</a:t>
            </a:r>
            <a:r>
              <a:rPr lang="ru-RU" dirty="0"/>
              <a:t> </a:t>
            </a:r>
            <a:endParaRPr lang="en-US" dirty="0"/>
          </a:p>
          <a:p>
            <a:pPr lvl="1"/>
            <a:r>
              <a:rPr lang="ru-RU" dirty="0"/>
              <a:t>"Система мер для оценки национального дохода и составления социальных счетов" (</a:t>
            </a:r>
            <a:r>
              <a:rPr lang="ru-RU" dirty="0" err="1"/>
              <a:t>Measurement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National</a:t>
            </a:r>
            <a:r>
              <a:rPr lang="ru-RU" dirty="0"/>
              <a:t> </a:t>
            </a:r>
            <a:r>
              <a:rPr lang="ru-RU" dirty="0" err="1"/>
              <a:t>Income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Construction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Social</a:t>
            </a:r>
            <a:r>
              <a:rPr lang="ru-RU" dirty="0"/>
              <a:t> </a:t>
            </a:r>
            <a:r>
              <a:rPr lang="ru-RU" dirty="0" err="1"/>
              <a:t>Accounts</a:t>
            </a:r>
            <a:r>
              <a:rPr lang="ru-RU" dirty="0"/>
              <a:t>), ООН (1947)</a:t>
            </a:r>
            <a:r>
              <a:rPr lang="en-US" dirty="0"/>
              <a:t>;</a:t>
            </a:r>
          </a:p>
          <a:p>
            <a:pPr lvl="1"/>
            <a:r>
              <a:rPr lang="ru-RU" dirty="0"/>
              <a:t>"Руководство по составлению платежного баланса" (</a:t>
            </a:r>
            <a:r>
              <a:rPr lang="ru-RU" dirty="0" err="1"/>
              <a:t>Balance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Payments</a:t>
            </a:r>
            <a:r>
              <a:rPr lang="ru-RU" dirty="0"/>
              <a:t> </a:t>
            </a:r>
            <a:r>
              <a:rPr lang="ru-RU" dirty="0" err="1"/>
              <a:t>Manual</a:t>
            </a:r>
            <a:r>
              <a:rPr lang="ru-RU" dirty="0"/>
              <a:t>)</a:t>
            </a:r>
            <a:r>
              <a:rPr lang="en-US" dirty="0"/>
              <a:t>, </a:t>
            </a:r>
            <a:r>
              <a:rPr lang="ru-RU" dirty="0"/>
              <a:t>Мировой банк </a:t>
            </a:r>
            <a:r>
              <a:rPr lang="en-US" dirty="0"/>
              <a:t>(</a:t>
            </a:r>
            <a:r>
              <a:rPr lang="ru-RU" dirty="0"/>
              <a:t>1948</a:t>
            </a:r>
            <a:r>
              <a:rPr lang="en-US" dirty="0"/>
              <a:t>)</a:t>
            </a:r>
            <a:r>
              <a:rPr lang="ru-RU" dirty="0"/>
              <a:t>. </a:t>
            </a:r>
          </a:p>
          <a:p>
            <a:r>
              <a:rPr lang="ru-RU" dirty="0"/>
              <a:t>1953 г. </a:t>
            </a:r>
            <a:r>
              <a:rPr lang="en-US" dirty="0"/>
              <a:t>– </a:t>
            </a:r>
            <a:r>
              <a:rPr lang="ru-RU" dirty="0"/>
              <a:t>начало развития эпохи компьютеров и интернета.</a:t>
            </a:r>
            <a:endParaRPr lang="en-US" dirty="0"/>
          </a:p>
          <a:p>
            <a:r>
              <a:rPr lang="ru-RU" dirty="0"/>
              <a:t>к. 90-х - новый этап глобализации, появление явной необходимости ускорения и упрощения процесса сбора и обмена финансовой информацией.</a:t>
            </a:r>
          </a:p>
          <a:p>
            <a:r>
              <a:rPr lang="ru-RU" dirty="0"/>
              <a:t>На самых ранних этапах разные форматы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EDIFACT (</a:t>
            </a:r>
            <a:r>
              <a:rPr lang="ru-RU" dirty="0" err="1"/>
              <a:t>Electronic</a:t>
            </a:r>
            <a:r>
              <a:rPr lang="ru-RU" dirty="0"/>
              <a:t> 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Interchange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Administration</a:t>
            </a:r>
            <a:r>
              <a:rPr lang="ru-RU" dirty="0"/>
              <a:t>, </a:t>
            </a:r>
            <a:r>
              <a:rPr lang="ru-RU" dirty="0" err="1"/>
              <a:t>Commerce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Transport</a:t>
            </a:r>
            <a:r>
              <a:rPr lang="ru-RU" dirty="0"/>
              <a:t>)</a:t>
            </a:r>
            <a:r>
              <a:rPr lang="en-US" dirty="0"/>
              <a:t>;</a:t>
            </a:r>
            <a:r>
              <a:rPr lang="ru-RU" dirty="0"/>
              <a:t> </a:t>
            </a:r>
            <a:endParaRPr lang="en-US" dirty="0"/>
          </a:p>
          <a:p>
            <a:pPr lvl="1"/>
            <a:r>
              <a:rPr lang="ru-RU" dirty="0"/>
              <a:t>EDGAR (</a:t>
            </a:r>
            <a:r>
              <a:rPr lang="ru-RU" dirty="0" err="1"/>
              <a:t>Electronic</a:t>
            </a:r>
            <a:r>
              <a:rPr lang="ru-RU" dirty="0"/>
              <a:t> 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Gathering</a:t>
            </a:r>
            <a:r>
              <a:rPr lang="ru-RU" dirty="0"/>
              <a:t>, </a:t>
            </a:r>
            <a:r>
              <a:rPr lang="ru-RU" dirty="0" err="1"/>
              <a:t>Analysis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Retrieval</a:t>
            </a:r>
            <a:r>
              <a:rPr lang="ru-RU" dirty="0"/>
              <a:t> </a:t>
            </a:r>
            <a:r>
              <a:rPr lang="ru-RU" dirty="0" err="1"/>
              <a:t>System</a:t>
            </a:r>
            <a:r>
              <a:rPr lang="ru-RU" dirty="0"/>
              <a:t>)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94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9B8FE9-F339-9444-8884-ED3C3EB38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Проблемы и решение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C27992-874D-A74A-A7FD-4A7B114B1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9419"/>
            <a:ext cx="8596668" cy="4461944"/>
          </a:xfrm>
        </p:spPr>
        <p:txBody>
          <a:bodyPr/>
          <a:lstStyle/>
          <a:p>
            <a:r>
              <a:rPr lang="ru-RU" b="1" dirty="0"/>
              <a:t>Проблема</a:t>
            </a:r>
            <a:r>
              <a:rPr lang="en-US" b="1" dirty="0"/>
              <a:t>:</a:t>
            </a:r>
            <a:endParaRPr lang="ru-RU" b="1" dirty="0"/>
          </a:p>
          <a:p>
            <a:pPr lvl="1"/>
            <a:r>
              <a:rPr lang="ru-RU" b="1" dirty="0"/>
              <a:t>До сих пор</a:t>
            </a:r>
            <a:r>
              <a:rPr lang="ru-RU" dirty="0"/>
              <a:t> формат </a:t>
            </a:r>
            <a:r>
              <a:rPr lang="en-US" dirty="0"/>
              <a:t>PDF</a:t>
            </a:r>
            <a:r>
              <a:rPr lang="ru-RU" dirty="0"/>
              <a:t>, </a:t>
            </a:r>
            <a:r>
              <a:rPr lang="en-US" dirty="0"/>
              <a:t>MS Excel</a:t>
            </a:r>
            <a:r>
              <a:rPr lang="ru-RU" dirty="0"/>
              <a:t>, </a:t>
            </a:r>
            <a:r>
              <a:rPr lang="en-US" dirty="0"/>
              <a:t>Power Point </a:t>
            </a:r>
            <a:r>
              <a:rPr lang="ru-RU" dirty="0"/>
              <a:t>применим ко многим компаниям</a:t>
            </a:r>
            <a:r>
              <a:rPr lang="en-US" dirty="0"/>
              <a:t>;</a:t>
            </a:r>
            <a:r>
              <a:rPr lang="ru-RU" dirty="0"/>
              <a:t> </a:t>
            </a:r>
            <a:endParaRPr lang="en-US" dirty="0"/>
          </a:p>
          <a:p>
            <a:pPr lvl="1"/>
            <a:r>
              <a:rPr lang="ru-RU" dirty="0"/>
              <a:t>Отчетность публикуется со значительным временным лагом (до квартала)</a:t>
            </a:r>
            <a:r>
              <a:rPr lang="en-US" dirty="0"/>
              <a:t>;</a:t>
            </a:r>
            <a:endParaRPr lang="ru-RU" dirty="0"/>
          </a:p>
          <a:p>
            <a:pPr lvl="1"/>
            <a:r>
              <a:rPr lang="ru-RU" dirty="0"/>
              <a:t>Получение такой информации делает анализ деятельности компании нерелевантным, </a:t>
            </a:r>
          </a:p>
          <a:p>
            <a:pPr lvl="1"/>
            <a:r>
              <a:rPr lang="ru-RU" dirty="0"/>
              <a:t>Перевод информации из форматов </a:t>
            </a:r>
            <a:r>
              <a:rPr lang="en-US" dirty="0"/>
              <a:t>PDF</a:t>
            </a:r>
            <a:r>
              <a:rPr lang="ru-RU" dirty="0"/>
              <a:t> и </a:t>
            </a:r>
            <a:r>
              <a:rPr lang="en-US" dirty="0"/>
              <a:t>PowerPoint</a:t>
            </a:r>
            <a:r>
              <a:rPr lang="ru-RU" dirty="0"/>
              <a:t> в </a:t>
            </a:r>
            <a:r>
              <a:rPr lang="en-US" dirty="0"/>
              <a:t>Excel</a:t>
            </a:r>
            <a:r>
              <a:rPr lang="ru-RU" dirty="0"/>
              <a:t> (для аналитики) является очень трудоемкой задачей.</a:t>
            </a:r>
          </a:p>
          <a:p>
            <a:r>
              <a:rPr lang="ru-RU" b="1" dirty="0"/>
              <a:t>Решение</a:t>
            </a:r>
            <a:r>
              <a:rPr lang="en-US" b="1" dirty="0"/>
              <a:t>:</a:t>
            </a:r>
          </a:p>
          <a:p>
            <a:pPr lvl="1"/>
            <a:r>
              <a:rPr lang="ru-RU" dirty="0"/>
              <a:t>Перевод отчетности на электронный язык программирования в формат </a:t>
            </a:r>
            <a:r>
              <a:rPr lang="en-US" dirty="0"/>
              <a:t>XBRL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84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83B9A-C0CA-D941-99E5-3A370361C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3481"/>
            <a:ext cx="8596668" cy="1320800"/>
          </a:xfrm>
        </p:spPr>
        <p:txBody>
          <a:bodyPr/>
          <a:lstStyle/>
          <a:p>
            <a:r>
              <a:rPr lang="ru-RU" dirty="0"/>
              <a:t>Опыт других стран</a:t>
            </a:r>
            <a:r>
              <a:rPr lang="en-US" dirty="0"/>
              <a:t> </a:t>
            </a:r>
            <a:r>
              <a:rPr lang="ru-RU" dirty="0"/>
              <a:t>и России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5F6416-2462-1C4A-885C-A3B0B71D0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68120"/>
            <a:ext cx="9084183" cy="528451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Изначально - регулирующие органы США и ЕС</a:t>
            </a:r>
            <a:r>
              <a:rPr lang="en-US" dirty="0"/>
              <a:t>.</a:t>
            </a:r>
            <a:endParaRPr lang="ru-RU" dirty="0"/>
          </a:p>
          <a:p>
            <a:r>
              <a:rPr lang="ru-RU" dirty="0"/>
              <a:t>Сегодня США и Е</a:t>
            </a:r>
            <a:r>
              <a:rPr lang="en-US" dirty="0"/>
              <a:t>C</a:t>
            </a:r>
            <a:r>
              <a:rPr lang="ru-RU" dirty="0"/>
              <a:t> до сих пор являются наиболее продвинутыми пользователями </a:t>
            </a:r>
            <a:r>
              <a:rPr lang="en-US" dirty="0"/>
              <a:t>XBRL</a:t>
            </a:r>
            <a:r>
              <a:rPr lang="ru-RU" dirty="0"/>
              <a:t>. </a:t>
            </a:r>
          </a:p>
          <a:p>
            <a:r>
              <a:rPr lang="ru-RU" b="1" dirty="0"/>
              <a:t>США</a:t>
            </a:r>
            <a:r>
              <a:rPr lang="en-US" b="1" dirty="0"/>
              <a:t>:</a:t>
            </a:r>
          </a:p>
          <a:p>
            <a:pPr lvl="1"/>
            <a:r>
              <a:rPr lang="ru-RU" dirty="0"/>
              <a:t>2009 г. применение </a:t>
            </a:r>
            <a:r>
              <a:rPr lang="en-US" dirty="0"/>
              <a:t>XBRL</a:t>
            </a:r>
            <a:r>
              <a:rPr lang="ru-RU" dirty="0"/>
              <a:t> обязательно для компаний, котирующихся на американском рынке ценных бумаг</a:t>
            </a:r>
            <a:r>
              <a:rPr lang="en-US" dirty="0"/>
              <a:t>.</a:t>
            </a:r>
            <a:endParaRPr lang="ru-RU" dirty="0"/>
          </a:p>
          <a:p>
            <a:pPr lvl="1"/>
            <a:r>
              <a:rPr lang="ru-RU" dirty="0"/>
              <a:t>2018 г</a:t>
            </a:r>
            <a:r>
              <a:rPr lang="en-US" dirty="0"/>
              <a:t>. </a:t>
            </a:r>
            <a:r>
              <a:rPr lang="ru-RU" dirty="0"/>
              <a:t>переход на новый </a:t>
            </a:r>
            <a:r>
              <a:rPr lang="en-US" dirty="0" err="1"/>
              <a:t>iXBRL</a:t>
            </a:r>
            <a:r>
              <a:rPr lang="ru-RU" dirty="0"/>
              <a:t> (</a:t>
            </a:r>
            <a:r>
              <a:rPr lang="en-US" dirty="0"/>
              <a:t>Inline XBRL</a:t>
            </a:r>
            <a:r>
              <a:rPr lang="ru-RU" dirty="0"/>
              <a:t>) стандарт</a:t>
            </a:r>
            <a:r>
              <a:rPr lang="en-US" dirty="0"/>
              <a:t>.</a:t>
            </a:r>
          </a:p>
          <a:p>
            <a:r>
              <a:rPr lang="ru-RU" b="1" dirty="0"/>
              <a:t>Е</a:t>
            </a:r>
            <a:r>
              <a:rPr lang="en-US" b="1" dirty="0"/>
              <a:t>C:</a:t>
            </a:r>
          </a:p>
          <a:p>
            <a:pPr lvl="1"/>
            <a:r>
              <a:rPr lang="ru-RU" dirty="0"/>
              <a:t>ЕЦБ с 2005 года, активно внедряет </a:t>
            </a:r>
            <a:r>
              <a:rPr lang="en-US" dirty="0"/>
              <a:t>XBRL</a:t>
            </a:r>
            <a:r>
              <a:rPr lang="ru-RU" dirty="0"/>
              <a:t> стандарт</a:t>
            </a:r>
            <a:r>
              <a:rPr lang="en-US" dirty="0"/>
              <a:t>.</a:t>
            </a:r>
            <a:endParaRPr lang="ru-RU" dirty="0"/>
          </a:p>
          <a:p>
            <a:pPr lvl="1"/>
            <a:r>
              <a:rPr lang="ru-RU" dirty="0"/>
              <a:t>2019 г. - Европейское управление по надзору за рынком ценных бумаг (</a:t>
            </a:r>
            <a:r>
              <a:rPr lang="en-US" dirty="0"/>
              <a:t>ESMA</a:t>
            </a:r>
            <a:r>
              <a:rPr lang="ru-RU" dirty="0"/>
              <a:t>) обязало с 1 января 2020 года все компании, котирующиеся на европейском рынке ценных бумаг, предоставлять отчетность в едином электронном формате отчетности</a:t>
            </a:r>
            <a:r>
              <a:rPr lang="en-US" dirty="0"/>
              <a:t>.</a:t>
            </a:r>
            <a:endParaRPr lang="ru-RU" dirty="0"/>
          </a:p>
          <a:p>
            <a:r>
              <a:rPr lang="ru-RU" b="1" dirty="0"/>
              <a:t>Великобритания</a:t>
            </a:r>
            <a:r>
              <a:rPr lang="en-US" b="1" dirty="0"/>
              <a:t>:</a:t>
            </a:r>
          </a:p>
          <a:p>
            <a:pPr lvl="1"/>
            <a:r>
              <a:rPr lang="ru-RU" dirty="0"/>
              <a:t>2010 г. –Управление по налоговым и таможенным сборам Её Величества (</a:t>
            </a:r>
            <a:r>
              <a:rPr lang="en-US" dirty="0"/>
              <a:t>HMRC</a:t>
            </a:r>
            <a:r>
              <a:rPr lang="ru-RU" dirty="0"/>
              <a:t>) обязало поднадзорные организации предоставлять налоговую информацию в формате </a:t>
            </a:r>
            <a:r>
              <a:rPr lang="en-US" dirty="0"/>
              <a:t>XBRL.</a:t>
            </a:r>
            <a:endParaRPr lang="ru-RU" dirty="0"/>
          </a:p>
          <a:p>
            <a:pPr lvl="1"/>
            <a:r>
              <a:rPr lang="ru-RU" dirty="0"/>
              <a:t> 2015 г. применение </a:t>
            </a:r>
            <a:r>
              <a:rPr lang="en-US" dirty="0" err="1"/>
              <a:t>i</a:t>
            </a:r>
            <a:r>
              <a:rPr lang="ru-RU" dirty="0"/>
              <a:t>XBRL формата</a:t>
            </a:r>
            <a:r>
              <a:rPr lang="en-US" dirty="0"/>
              <a:t>.</a:t>
            </a:r>
            <a:endParaRPr lang="ru-RU" dirty="0"/>
          </a:p>
          <a:p>
            <a:pPr lvl="1"/>
            <a:r>
              <a:rPr lang="ru-RU" dirty="0"/>
              <a:t>Также компании по собственному желанию могут предоставлять </a:t>
            </a:r>
            <a:r>
              <a:rPr lang="en-US" dirty="0"/>
              <a:t>XBRL</a:t>
            </a:r>
            <a:r>
              <a:rPr lang="ru-RU" dirty="0"/>
              <a:t> отчетность в Регистрационную палату Великобритании.</a:t>
            </a:r>
          </a:p>
          <a:p>
            <a:r>
              <a:rPr lang="ru-RU" b="1" dirty="0"/>
              <a:t>Китай</a:t>
            </a:r>
            <a:r>
              <a:rPr lang="en-US" b="1" dirty="0"/>
              <a:t>:</a:t>
            </a:r>
          </a:p>
          <a:p>
            <a:pPr lvl="1"/>
            <a:r>
              <a:rPr lang="ru-RU" dirty="0"/>
              <a:t>2010 г</a:t>
            </a:r>
            <a:r>
              <a:rPr lang="en-US" dirty="0"/>
              <a:t>.</a:t>
            </a:r>
            <a:r>
              <a:rPr lang="ru-RU" dirty="0"/>
              <a:t> собственная таксономия </a:t>
            </a:r>
            <a:r>
              <a:rPr lang="en-US" dirty="0"/>
              <a:t>CAS</a:t>
            </a:r>
            <a:r>
              <a:rPr lang="ru-RU" dirty="0"/>
              <a:t> (</a:t>
            </a:r>
            <a:r>
              <a:rPr lang="en-US" dirty="0"/>
              <a:t>China Accounting Standard</a:t>
            </a:r>
            <a:r>
              <a:rPr lang="ru-RU" dirty="0"/>
              <a:t>), одобренная </a:t>
            </a:r>
            <a:r>
              <a:rPr lang="en-US" dirty="0"/>
              <a:t>XBRL International.</a:t>
            </a:r>
            <a:endParaRPr lang="ru-RU" dirty="0"/>
          </a:p>
          <a:p>
            <a:pPr lvl="1"/>
            <a:r>
              <a:rPr lang="ru-RU" dirty="0"/>
              <a:t>Переход Китая на </a:t>
            </a:r>
            <a:r>
              <a:rPr lang="en-US" dirty="0"/>
              <a:t>XBRL</a:t>
            </a:r>
            <a:r>
              <a:rPr lang="ru-RU" dirty="0"/>
              <a:t> формат позволил компаниям внутреннего рынка стать более активными участниками на международных рынках, так как это дало возможность западным инвесторам гораздо лучше понять рынок. </a:t>
            </a:r>
          </a:p>
          <a:p>
            <a:r>
              <a:rPr lang="ru-RU" b="1" dirty="0"/>
              <a:t>Россия</a:t>
            </a:r>
            <a:r>
              <a:rPr lang="en-US" b="1" dirty="0"/>
              <a:t>:</a:t>
            </a:r>
            <a:r>
              <a:rPr lang="ru-RU" b="1" dirty="0"/>
              <a:t> </a:t>
            </a:r>
            <a:endParaRPr lang="en-US" b="1" dirty="0"/>
          </a:p>
          <a:p>
            <a:pPr lvl="1"/>
            <a:r>
              <a:rPr lang="en-US" dirty="0"/>
              <a:t>C</a:t>
            </a:r>
            <a:r>
              <a:rPr lang="ru-RU" dirty="0"/>
              <a:t> 2018 года применение </a:t>
            </a:r>
            <a:r>
              <a:rPr lang="en-US" dirty="0"/>
              <a:t>XBRL</a:t>
            </a:r>
            <a:r>
              <a:rPr lang="ru-RU" dirty="0"/>
              <a:t> стандарта является обязательным для</a:t>
            </a:r>
            <a:r>
              <a:rPr lang="en-US" dirty="0"/>
              <a:t> </a:t>
            </a:r>
            <a:r>
              <a:rPr lang="ru-RU" dirty="0"/>
              <a:t>ряда организаций. С каждым годом список увеличивался. В планах перевести все финансовые организации на </a:t>
            </a:r>
            <a:r>
              <a:rPr lang="en-US" dirty="0"/>
              <a:t>XBRL.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779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2FA890-5CC4-9D48-9620-79F18A172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Электронный обмен бизнес информацией и устойчивое развитие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223E57-212E-1642-9051-78942D515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52318" cy="453709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Россия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Директива председателя Прави­тельства РФ от 30.03.2012 № 1710п - государственные компании и часть компаний с государственным участием обязаны публи­ковать отчеты об устойчивом развитии. </a:t>
            </a:r>
          </a:p>
          <a:p>
            <a:r>
              <a:rPr lang="ru-RU" dirty="0"/>
              <a:t>США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В июне 2019 года Федеральная комиссия по регулированию в области энергетики США выпустила XBRL мандат, в котором обязала </a:t>
            </a:r>
            <a:r>
              <a:rPr lang="ru-RU" b="1" dirty="0"/>
              <a:t>энергетические компании публиковать отчетность в формате XBRL</a:t>
            </a:r>
            <a:r>
              <a:rPr lang="ru-RU" dirty="0"/>
              <a:t>.</a:t>
            </a:r>
          </a:p>
          <a:p>
            <a:r>
              <a:rPr lang="ru-RU" dirty="0"/>
              <a:t>Цель такой отчетности – повышение информационной открытости и прозрачности деятельности компаний в сфере социальной от­ветственности, задача отслеживания и понимания реальной деятельности компании в данном направлении остается сложной.</a:t>
            </a:r>
          </a:p>
          <a:p>
            <a:r>
              <a:rPr lang="ru-RU" dirty="0"/>
              <a:t>По мнению автора, данную проблему можно решить путем разработки руководства по унификации принципов учета и системы показателей, которые организации смогут использовать в своих отчетах об экономической, экологической и социальной деятельности и, в последствии, публиковать такие данные, применяя таксономию XBRL.</a:t>
            </a:r>
          </a:p>
          <a:p>
            <a:r>
              <a:rPr lang="ru-RU" dirty="0"/>
              <a:t>Показатели можно определить, как качественные и количественные. </a:t>
            </a:r>
          </a:p>
          <a:p>
            <a:pPr lvl="1"/>
            <a:r>
              <a:rPr lang="ru-RU" dirty="0"/>
              <a:t>Качественные показатели играют превентивную роль.</a:t>
            </a:r>
          </a:p>
          <a:p>
            <a:pPr lvl="1"/>
            <a:r>
              <a:rPr lang="ru-RU" dirty="0"/>
              <a:t>Количественные показывают текущую ситуацию.</a:t>
            </a:r>
          </a:p>
          <a:p>
            <a:r>
              <a:rPr lang="ru-RU" dirty="0"/>
              <a:t>При разработке показателей необходимо учесть такие критерии, как:</a:t>
            </a:r>
          </a:p>
          <a:p>
            <a:pPr lvl="1"/>
            <a:r>
              <a:rPr lang="ru-RU" dirty="0"/>
              <a:t>Актуальность. Показатели должны давать материальную информацию, то есть такую информацию, которая может повлиять на принятие решений пользователем отчетов. Более того, информация должна быть максимально обновленной и точной.</a:t>
            </a:r>
          </a:p>
          <a:p>
            <a:pPr lvl="1"/>
            <a:r>
              <a:rPr lang="ru-RU" dirty="0"/>
              <a:t>Сопоставимость. Показатели должны быть сравнимы друг с другом в разные периоды времени, а также сопоставимы с показателями других аналогичных копаний. </a:t>
            </a:r>
          </a:p>
          <a:p>
            <a:pPr lvl="1"/>
            <a:r>
              <a:rPr lang="ru-RU" dirty="0"/>
              <a:t>Ясность. Показатели должны четко показывать пользователям, что именно они измеряют, а язык и терминология также должны быть понятными для пользователей. </a:t>
            </a:r>
          </a:p>
        </p:txBody>
      </p:sp>
    </p:spTree>
    <p:extLst>
      <p:ext uri="{BB962C8B-B14F-4D97-AF65-F5344CB8AC3E}">
        <p14:creationId xmlns:p14="http://schemas.microsoft.com/office/powerpoint/2010/main" val="3689344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C0FBB4A-E4CA-EE49-B63B-E694771ACA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593704"/>
              </p:ext>
            </p:extLst>
          </p:nvPr>
        </p:nvGraphicFramePr>
        <p:xfrm>
          <a:off x="902432" y="2042958"/>
          <a:ext cx="8146472" cy="3955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467">
                  <a:extLst>
                    <a:ext uri="{9D8B030D-6E8A-4147-A177-3AD203B41FA5}">
                      <a16:colId xmlns:a16="http://schemas.microsoft.com/office/drawing/2014/main" val="3713496134"/>
                    </a:ext>
                  </a:extLst>
                </a:gridCol>
                <a:gridCol w="2815421">
                  <a:extLst>
                    <a:ext uri="{9D8B030D-6E8A-4147-A177-3AD203B41FA5}">
                      <a16:colId xmlns:a16="http://schemas.microsoft.com/office/drawing/2014/main" val="929974260"/>
                    </a:ext>
                  </a:extLst>
                </a:gridCol>
                <a:gridCol w="3825584">
                  <a:extLst>
                    <a:ext uri="{9D8B030D-6E8A-4147-A177-3AD203B41FA5}">
                      <a16:colId xmlns:a16="http://schemas.microsoft.com/office/drawing/2014/main" val="1831950032"/>
                    </a:ext>
                  </a:extLst>
                </a:gridCol>
              </a:tblGrid>
              <a:tr h="1823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900">
                          <a:effectLst/>
                        </a:rPr>
                        <a:t>Угроза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6" marR="42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900" dirty="0">
                          <a:effectLst/>
                        </a:rPr>
                        <a:t>Эффект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6" marR="42466" marT="0" marB="0"/>
                </a:tc>
                <a:tc>
                  <a:txBody>
                    <a:bodyPr/>
                    <a:lstStyle/>
                    <a:p>
                      <a:pPr marL="635" indent="-635" algn="just">
                        <a:lnSpc>
                          <a:spcPct val="150000"/>
                        </a:lnSpc>
                      </a:pPr>
                      <a:r>
                        <a:rPr lang="ru-RU" sz="900">
                          <a:effectLst/>
                        </a:rPr>
                        <a:t>Показатель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6" marR="42466" marT="0" marB="0"/>
                </a:tc>
                <a:extLst>
                  <a:ext uri="{0D108BD9-81ED-4DB2-BD59-A6C34878D82A}">
                    <a16:rowId xmlns:a16="http://schemas.microsoft.com/office/drawing/2014/main" val="4287193052"/>
                  </a:ext>
                </a:extLst>
              </a:tr>
              <a:tr h="20207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900" dirty="0">
                          <a:effectLst/>
                        </a:rPr>
                        <a:t>Изменение климата (Глобальное потепление)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6" marR="4246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ru-RU" sz="900">
                          <a:effectLst/>
                        </a:rPr>
                        <a:t>характер и общий объем выбросов парниковых газов в атмосферу; </a:t>
                      </a:r>
                      <a:endParaRPr lang="ru-RU" sz="7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ru-RU" sz="900">
                          <a:effectLst/>
                        </a:rPr>
                        <a:t>объемы вырубки леса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6" marR="4246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ru-RU" sz="900" dirty="0">
                          <a:effectLst/>
                        </a:rPr>
                        <a:t>объемы выбросов CO2</a:t>
                      </a:r>
                      <a:r>
                        <a:rPr lang="en-US" sz="900" dirty="0">
                          <a:effectLst/>
                        </a:rPr>
                        <a:t>;</a:t>
                      </a:r>
                      <a:endParaRPr lang="ru-RU" sz="7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ru-RU" sz="900" dirty="0">
                          <a:effectLst/>
                        </a:rPr>
                        <a:t>количество энергосберегающих устройств и процент расходов от общих расходов и от выручки на приобретение данных ОС;</a:t>
                      </a:r>
                      <a:endParaRPr lang="ru-RU" sz="7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ru-RU" sz="900" dirty="0">
                          <a:effectLst/>
                        </a:rPr>
                        <a:t>площадь лесов, засаженных организацией или по ее заказу;</a:t>
                      </a:r>
                      <a:endParaRPr lang="ru-RU" sz="7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ru-RU" sz="900" dirty="0">
                          <a:effectLst/>
                        </a:rPr>
                        <a:t>процент экологически чистой энергии, производимой устойчивым образом (собственной или покупаемой), по сравнению с общим потреблением энергии.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6" marR="42466" marT="0" marB="0"/>
                </a:tc>
                <a:extLst>
                  <a:ext uri="{0D108BD9-81ED-4DB2-BD59-A6C34878D82A}">
                    <a16:rowId xmlns:a16="http://schemas.microsoft.com/office/drawing/2014/main" val="830460616"/>
                  </a:ext>
                </a:extLst>
              </a:tr>
              <a:tr h="11601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900">
                          <a:effectLst/>
                        </a:rPr>
                        <a:t>Загрязнение окружающей среды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6" marR="4246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ru-RU" sz="900">
                          <a:effectLst/>
                        </a:rPr>
                        <a:t>загрязнение окружающей среды из-за деятельности организации (утилизация отходов в водоемах, выброс загрязняющих веществ в атмосферу)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6" marR="4246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ru-RU" sz="900">
                          <a:effectLst/>
                        </a:rPr>
                        <a:t>виды и объемы выбросов в атмосферу;</a:t>
                      </a:r>
                      <a:endParaRPr lang="ru-RU" sz="7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ru-RU" sz="900">
                          <a:effectLst/>
                        </a:rPr>
                        <a:t> общий вес отходов, сброшенных в водоемы.</a:t>
                      </a:r>
                      <a:endParaRPr lang="ru-RU" sz="7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6" marR="42466" marT="0" marB="0"/>
                </a:tc>
                <a:extLst>
                  <a:ext uri="{0D108BD9-81ED-4DB2-BD59-A6C34878D82A}">
                    <a16:rowId xmlns:a16="http://schemas.microsoft.com/office/drawing/2014/main" val="2170567735"/>
                  </a:ext>
                </a:extLst>
              </a:tr>
              <a:tr h="5908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900" dirty="0">
                          <a:effectLst/>
                        </a:rPr>
                        <a:t>Расходование природных ресурсов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6" marR="4246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ru-RU" sz="900">
                          <a:effectLst/>
                        </a:rPr>
                        <a:t>использование воды из близлежащих водоемов в промышленных масштабах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6" marR="4246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ru-RU" sz="900" dirty="0">
                          <a:effectLst/>
                        </a:rPr>
                        <a:t>объем расходованной воды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6" marR="42466" marT="0" marB="0"/>
                </a:tc>
                <a:extLst>
                  <a:ext uri="{0D108BD9-81ED-4DB2-BD59-A6C34878D82A}">
                    <a16:rowId xmlns:a16="http://schemas.microsoft.com/office/drawing/2014/main" val="1817350328"/>
                  </a:ext>
                </a:extLst>
              </a:tr>
            </a:tbl>
          </a:graphicData>
        </a:graphic>
      </p:graphicFrame>
      <p:sp>
        <p:nvSpPr>
          <p:cNvPr id="6" name="Объект 2">
            <a:extLst>
              <a:ext uri="{FF2B5EF4-FFF2-40B4-BE49-F238E27FC236}">
                <a16:creationId xmlns:a16="http://schemas.microsoft.com/office/drawing/2014/main" id="{2BD1F319-0A6A-624A-BACC-C4635FD713B3}"/>
              </a:ext>
            </a:extLst>
          </p:cNvPr>
          <p:cNvSpPr txBox="1">
            <a:spLocks/>
          </p:cNvSpPr>
          <p:nvPr/>
        </p:nvSpPr>
        <p:spPr>
          <a:xfrm>
            <a:off x="529207" y="671616"/>
            <a:ext cx="8892922" cy="1014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При разработке системы показателей очень важно определить такие показатели, которые смогут поспособствовать в борьбе с угрозами окружающей среды. </a:t>
            </a:r>
          </a:p>
        </p:txBody>
      </p:sp>
    </p:spTree>
    <p:extLst>
      <p:ext uri="{BB962C8B-B14F-4D97-AF65-F5344CB8AC3E}">
        <p14:creationId xmlns:p14="http://schemas.microsoft.com/office/powerpoint/2010/main" val="1239926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F98B93-B366-9042-8278-EBE3EEF85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6A670-7A71-BF45-B83D-067B42A04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Приказ Федерального агентства по техническому регулированию и метрологии (РОССТАНДАРТ) от 10.11.2015 № 1745-ст</a:t>
            </a:r>
          </a:p>
          <a:p>
            <a:pPr lvl="0"/>
            <a:r>
              <a:rPr lang="ru-RU" dirty="0"/>
              <a:t>Приказ Росстата от 03.12.2015 № 611 и от 03.12.2015 № 613. </a:t>
            </a:r>
          </a:p>
          <a:p>
            <a:pPr lvl="0"/>
            <a:r>
              <a:rPr lang="ru-RU" dirty="0"/>
              <a:t>Распоряжение Правительства РФ от 24.09.2012 </a:t>
            </a:r>
            <a:r>
              <a:rPr lang="ru-RU" dirty="0" err="1"/>
              <a:t>N</a:t>
            </a:r>
            <a:r>
              <a:rPr lang="ru-RU" dirty="0"/>
              <a:t> 1762-р </a:t>
            </a:r>
            <a:r>
              <a:rPr lang="ru-RU" dirty="0" err="1"/>
              <a:t>http</a:t>
            </a:r>
            <a:r>
              <a:rPr lang="ru-RU" dirty="0"/>
              <a:t>://</a:t>
            </a:r>
            <a:r>
              <a:rPr lang="ru-RU" dirty="0" err="1"/>
              <a:t>zakonbase.ru</a:t>
            </a:r>
            <a:r>
              <a:rPr lang="ru-RU" dirty="0"/>
              <a:t>/</a:t>
            </a:r>
          </a:p>
          <a:p>
            <a:pPr lvl="0"/>
            <a:r>
              <a:rPr lang="ru-RU" dirty="0"/>
              <a:t>Поручение заместителя Председателя Правительства Российской Федерации А.В. </a:t>
            </a:r>
            <a:r>
              <a:rPr lang="ru-RU" dirty="0" err="1"/>
              <a:t>Дворковича</a:t>
            </a:r>
            <a:r>
              <a:rPr lang="ru-RU" dirty="0"/>
              <a:t> от 6 ноября 2015г. № АД-П10-7562</a:t>
            </a:r>
          </a:p>
          <a:p>
            <a:pPr lvl="0"/>
            <a:r>
              <a:rPr lang="en-US" dirty="0"/>
              <a:t>An Introduction to XBRL, </a:t>
            </a:r>
            <a:r>
              <a:rPr lang="en-US" u="sng" dirty="0">
                <a:hlinkClick r:id="rId2"/>
              </a:rPr>
              <a:t>https://www.xbrl.org/the-standard/what/an-introduction-to-xbrl/</a:t>
            </a:r>
            <a:endParaRPr lang="ru-RU" dirty="0"/>
          </a:p>
          <a:p>
            <a:pPr lvl="0"/>
            <a:r>
              <a:rPr lang="ru-RU" dirty="0"/>
              <a:t>“Открытый стандарт отчетности XBRL”, </a:t>
            </a:r>
            <a:r>
              <a:rPr lang="ru-RU" dirty="0">
                <a:hlinkClick r:id="rId3"/>
              </a:rPr>
              <a:t>https://www.cbr.ru/projects_xbrl/</a:t>
            </a:r>
            <a:endParaRPr lang="ru-RU" dirty="0"/>
          </a:p>
          <a:p>
            <a:pPr lvl="0"/>
            <a:r>
              <a:rPr lang="en-US" dirty="0"/>
              <a:t>European Single Electronic Format (ESEF) for annual reports of EU listed companies, </a:t>
            </a:r>
            <a:r>
              <a:rPr lang="en-US" dirty="0">
                <a:hlinkClick r:id="rId4"/>
              </a:rPr>
              <a:t>https://www.pwc.com/gx/en/services/audit-assurance/capital-markets-and-accounting-advisory/european-single-electronic-format.html</a:t>
            </a:r>
            <a:endParaRPr lang="ru-RU" dirty="0"/>
          </a:p>
          <a:p>
            <a:pPr lvl="0"/>
            <a:r>
              <a:rPr lang="en-US" dirty="0"/>
              <a:t>“Government proposal to make XBRL mandatory for company tax filings from 2010 is a sensible and prudent step, says industry body”, available at </a:t>
            </a:r>
            <a:r>
              <a:rPr lang="en-US" dirty="0">
                <a:hlinkClick r:id="rId5"/>
              </a:rPr>
              <a:t>http://www.xbrl.org.uk//documents/XBRL-UK-Carter-final-24March2006.pdf</a:t>
            </a:r>
            <a:endParaRPr lang="ru-RU" dirty="0"/>
          </a:p>
          <a:p>
            <a:pPr lvl="0"/>
            <a:r>
              <a:rPr lang="en-US" dirty="0"/>
              <a:t>“XBRL International supports digital ESG disclosures”, </a:t>
            </a:r>
            <a:r>
              <a:rPr lang="en-US" dirty="0">
                <a:hlinkClick r:id="rId6"/>
              </a:rPr>
              <a:t>https://www.xbrl.org/news/xbrl-international-supports-digital-esg-disclosures</a:t>
            </a:r>
            <a:r>
              <a:rPr lang="en-US" dirty="0"/>
              <a:t> </a:t>
            </a:r>
            <a:endParaRPr lang="ru-RU" dirty="0"/>
          </a:p>
          <a:p>
            <a:pPr lvl="0"/>
            <a:r>
              <a:rPr lang="en-US" dirty="0"/>
              <a:t>“Global Data Provider Reduces Data Processing Time 90%”, </a:t>
            </a:r>
            <a:r>
              <a:rPr lang="en-US" dirty="0">
                <a:hlinkClick r:id="rId7"/>
              </a:rPr>
              <a:t>https://xbrl.us/research/reduce-processing-time/</a:t>
            </a:r>
            <a:endParaRPr lang="ru-RU" dirty="0"/>
          </a:p>
          <a:p>
            <a:pPr lvl="0"/>
            <a:r>
              <a:rPr lang="en-US" dirty="0"/>
              <a:t>“XBRL International supports digital ESG disclosures”, </a:t>
            </a:r>
            <a:r>
              <a:rPr lang="en-US" dirty="0">
                <a:hlinkClick r:id="rId8"/>
              </a:rPr>
              <a:t>https://www.xbrl.org/news/xbrl-international-supports-digital-esg-disclosures/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55745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{6AEC8CE9-7814-FC4F-9F8C-7C8E2BDFA508}tf10001060</Template>
  <TotalTime>63</TotalTime>
  <Words>1205</Words>
  <Application>Microsoft Macintosh PowerPoint</Application>
  <PresentationFormat>Широкоэкранный</PresentationFormat>
  <Paragraphs>89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Symbol</vt:lpstr>
      <vt:lpstr>Trebuchet MS</vt:lpstr>
      <vt:lpstr>Wingdings 3</vt:lpstr>
      <vt:lpstr>Аспект</vt:lpstr>
      <vt:lpstr>ПЕРЕХОД НА ЭЛЕКТРОННЫЙ ОБМЕН БИЗНЕС ИНФОРМАЦИЕЙ. ЗАРУБЕЖНЫЙ И РОССИЙСКИЙ ОПЫТ </vt:lpstr>
      <vt:lpstr>Основная информация</vt:lpstr>
      <vt:lpstr>Развитие цифрового обмена деловой информацией (основные вехи)</vt:lpstr>
      <vt:lpstr>Проблемы и решение</vt:lpstr>
      <vt:lpstr>Опыт других стран и России</vt:lpstr>
      <vt:lpstr>Электронный обмен бизнес информацией и устойчивое развитие</vt:lpstr>
      <vt:lpstr>Презентация PowerPoint</vt:lpstr>
      <vt:lpstr>Литература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Maria Khalturina</dc:creator>
  <cp:lastModifiedBy>Maria Khalturina</cp:lastModifiedBy>
  <cp:revision>10</cp:revision>
  <dcterms:created xsi:type="dcterms:W3CDTF">2020-11-11T21:55:30Z</dcterms:created>
  <dcterms:modified xsi:type="dcterms:W3CDTF">2020-11-11T22:58:57Z</dcterms:modified>
</cp:coreProperties>
</file>