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8BE700F-EB51-47CC-BADD-2319FAA5B8B8}" type="datetimeFigureOut">
              <a:rPr lang="ru-RU" smtClean="0"/>
              <a:pPr/>
              <a:t>13.11.2020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9BF1A8-B53A-421B-AD38-20DF464130E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E700F-EB51-47CC-BADD-2319FAA5B8B8}" type="datetimeFigureOut">
              <a:rPr lang="ru-RU" smtClean="0"/>
              <a:pPr/>
              <a:t>13.11.2020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F1A8-B53A-421B-AD38-20DF464130E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30425"/>
            <a:ext cx="8715436" cy="1470025"/>
          </a:xfrm>
        </p:spPr>
        <p:txBody>
          <a:bodyPr>
            <a:normAutofit fontScale="90000"/>
          </a:bodyPr>
          <a:lstStyle/>
          <a:p>
            <a:r>
              <a:rPr lang="ru-RU" b="1" dirty="0"/>
              <a:t>Ключевые аспекты оценки инвестиционных проектов топливно-энергетического комплекса в условиях индустрии 4.0</a:t>
            </a:r>
            <a:br>
              <a:rPr lang="ru-RU" b="1" dirty="0"/>
            </a:br>
            <a:endParaRPr lang="ru-RU" dirty="0"/>
          </a:p>
        </p:txBody>
      </p:sp>
      <p:sp>
        <p:nvSpPr>
          <p:cNvPr id="3" name="Подзаголовок 2"/>
          <p:cNvSpPr>
            <a:spLocks noGrp="1"/>
          </p:cNvSpPr>
          <p:nvPr>
            <p:ph type="subTitle" idx="1"/>
          </p:nvPr>
        </p:nvSpPr>
        <p:spPr/>
        <p:txBody>
          <a:bodyPr/>
          <a:lstStyle/>
          <a:p>
            <a:r>
              <a:rPr lang="ru-RU" dirty="0" err="1" smtClean="0"/>
              <a:t>К.э.н</a:t>
            </a:r>
            <a:r>
              <a:rPr lang="ru-RU" dirty="0" smtClean="0"/>
              <a:t>., доцент И.В. Сокольникова</a:t>
            </a:r>
          </a:p>
          <a:p>
            <a:r>
              <a:rPr lang="ru-RU" dirty="0" smtClean="0"/>
              <a:t>Магистрант </a:t>
            </a:r>
            <a:r>
              <a:rPr lang="ru-RU" dirty="0" err="1" smtClean="0"/>
              <a:t>Ларькова</a:t>
            </a:r>
            <a:r>
              <a:rPr lang="ru-RU" dirty="0" smtClean="0"/>
              <a:t> 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Тренды</a:t>
            </a:r>
            <a:endParaRPr lang="ru-RU" dirty="0"/>
          </a:p>
        </p:txBody>
      </p:sp>
      <p:sp>
        <p:nvSpPr>
          <p:cNvPr id="3" name="Содержимое 2"/>
          <p:cNvSpPr>
            <a:spLocks noGrp="1"/>
          </p:cNvSpPr>
          <p:nvPr>
            <p:ph idx="1"/>
          </p:nvPr>
        </p:nvSpPr>
        <p:spPr/>
        <p:txBody>
          <a:bodyPr>
            <a:normAutofit/>
          </a:bodyPr>
          <a:lstStyle/>
          <a:p>
            <a:pPr algn="just"/>
            <a:r>
              <a:rPr lang="en-US" sz="2400" dirty="0"/>
              <a:t>The economy of the European Union is going to shift gradually from the commonly used hydrocarbons (like oil and gas) towards “green” energy. </a:t>
            </a:r>
            <a:endParaRPr lang="ru-RU" sz="2400" dirty="0" smtClean="0"/>
          </a:p>
          <a:p>
            <a:pPr algn="just"/>
            <a:r>
              <a:rPr lang="en-US" sz="2400" dirty="0" err="1" smtClean="0"/>
              <a:t>Thelatest</a:t>
            </a:r>
            <a:r>
              <a:rPr lang="en-US" sz="2400" dirty="0" smtClean="0"/>
              <a:t> </a:t>
            </a:r>
            <a:r>
              <a:rPr lang="en-US" sz="2400" dirty="0"/>
              <a:t>news from the EU states that financial help that is aimed for overcoming COVID-19 aftermaths includes the implementation of green projects in every European country. </a:t>
            </a:r>
            <a:endParaRPr lang="ru-RU" sz="2400" dirty="0" smtClean="0"/>
          </a:p>
          <a:p>
            <a:pPr algn="just"/>
            <a:r>
              <a:rPr lang="en-US" sz="2400" dirty="0" smtClean="0"/>
              <a:t>Both</a:t>
            </a:r>
            <a:r>
              <a:rPr lang="ru-RU" sz="2400" dirty="0" smtClean="0"/>
              <a:t> </a:t>
            </a:r>
            <a:r>
              <a:rPr lang="en-US" sz="2400" dirty="0" smtClean="0"/>
              <a:t>European</a:t>
            </a:r>
            <a:r>
              <a:rPr lang="ru-RU" sz="2400" dirty="0" smtClean="0"/>
              <a:t> </a:t>
            </a:r>
            <a:r>
              <a:rPr lang="en-US" sz="2400" dirty="0" smtClean="0"/>
              <a:t>And</a:t>
            </a:r>
            <a:r>
              <a:rPr lang="ru-RU" sz="2400" dirty="0" smtClean="0"/>
              <a:t> </a:t>
            </a:r>
            <a:r>
              <a:rPr lang="en-US" sz="2400" dirty="0" smtClean="0"/>
              <a:t>USA </a:t>
            </a:r>
            <a:r>
              <a:rPr lang="en-US" sz="2400" dirty="0"/>
              <a:t>governments have the aim to decrease the consumption of oil, coal and nuclear energy by 2030 and give up all these sources of energy by 2050. </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Россия</a:t>
            </a:r>
            <a:endParaRPr lang="ru-RU" dirty="0"/>
          </a:p>
        </p:txBody>
      </p:sp>
      <p:sp>
        <p:nvSpPr>
          <p:cNvPr id="3" name="Содержимое 2"/>
          <p:cNvSpPr>
            <a:spLocks noGrp="1"/>
          </p:cNvSpPr>
          <p:nvPr>
            <p:ph idx="1"/>
          </p:nvPr>
        </p:nvSpPr>
        <p:spPr/>
        <p:txBody>
          <a:bodyPr>
            <a:normAutofit/>
          </a:bodyPr>
          <a:lstStyle/>
          <a:p>
            <a:pPr algn="just"/>
            <a:r>
              <a:rPr lang="en-US" sz="2600" dirty="0" smtClean="0"/>
              <a:t>The Russian renewable energy development association, a non-profit organization that represents RES sector on the Russian market with the aim to </a:t>
            </a:r>
            <a:r>
              <a:rPr lang="en-US" sz="2600" b="1" dirty="0" smtClean="0"/>
              <a:t>stimulate investments in the field of renewable sources of energy </a:t>
            </a:r>
            <a:r>
              <a:rPr lang="en-US" sz="2600" dirty="0" smtClean="0"/>
              <a:t>and to promote its use in the country in the foreseeable future. </a:t>
            </a:r>
          </a:p>
          <a:p>
            <a:pPr algn="just"/>
            <a:r>
              <a:rPr lang="en-US" sz="2600" dirty="0" smtClean="0"/>
              <a:t>The given association represents the </a:t>
            </a:r>
            <a:r>
              <a:rPr lang="en-US" sz="2600" b="1" dirty="0" smtClean="0"/>
              <a:t>fields of solar, wind and water sources of energy</a:t>
            </a:r>
            <a:r>
              <a:rPr lang="en-US" sz="2600" dirty="0" smtClean="0"/>
              <a:t>.</a:t>
            </a:r>
            <a:endParaRPr lang="ru-RU" sz="2600"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Green Projects</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en-US" dirty="0" smtClean="0"/>
              <a:t>Examples</a:t>
            </a:r>
          </a:p>
          <a:p>
            <a:pPr>
              <a:buNone/>
            </a:pPr>
            <a:endParaRPr lang="en-US" dirty="0" smtClean="0"/>
          </a:p>
          <a:p>
            <a:pPr marL="514350" indent="-514350">
              <a:buFont typeface="+mj-lt"/>
              <a:buAutoNum type="arabicPeriod"/>
            </a:pPr>
            <a:r>
              <a:rPr lang="en-US" dirty="0" smtClean="0"/>
              <a:t> BP and Brazilian Bunge (</a:t>
            </a:r>
            <a:r>
              <a:rPr lang="en-US" dirty="0" err="1" smtClean="0"/>
              <a:t>bioenergy</a:t>
            </a:r>
            <a:r>
              <a:rPr lang="en-US" dirty="0" smtClean="0"/>
              <a:t> and </a:t>
            </a:r>
            <a:r>
              <a:rPr lang="en-US" b="1" dirty="0" smtClean="0"/>
              <a:t>sugarcane</a:t>
            </a:r>
            <a:r>
              <a:rPr lang="en-US" dirty="0" smtClean="0"/>
              <a:t> ethanol businesses) formed a joint-venture that is called BP Bunge </a:t>
            </a:r>
            <a:r>
              <a:rPr lang="en-US" dirty="0" err="1" smtClean="0"/>
              <a:t>Bioenergia</a:t>
            </a:r>
            <a:r>
              <a:rPr lang="en-US" dirty="0" smtClean="0"/>
              <a:t>. The new company </a:t>
            </a:r>
            <a:r>
              <a:rPr lang="ru-RU" dirty="0" smtClean="0"/>
              <a:t> </a:t>
            </a:r>
            <a:r>
              <a:rPr lang="en-US" dirty="0" smtClean="0"/>
              <a:t>has a production capacity of 32 million metric tones of sugarcane per year. </a:t>
            </a:r>
          </a:p>
          <a:p>
            <a:pPr marL="514350" indent="-514350">
              <a:buFont typeface="+mj-lt"/>
              <a:buAutoNum type="arabicPeriod"/>
            </a:pPr>
            <a:r>
              <a:rPr lang="en-US" dirty="0" smtClean="0"/>
              <a:t>Moreover, BP managed to increase its share in </a:t>
            </a:r>
            <a:r>
              <a:rPr lang="en-US" dirty="0" err="1" smtClean="0"/>
              <a:t>Lightsource</a:t>
            </a:r>
            <a:r>
              <a:rPr lang="en-US" dirty="0" smtClean="0"/>
              <a:t> BP that is going to produce 10GW of </a:t>
            </a:r>
            <a:r>
              <a:rPr lang="en-US" b="1" dirty="0" smtClean="0"/>
              <a:t>solar energy </a:t>
            </a:r>
            <a:r>
              <a:rPr lang="en-US" dirty="0" smtClean="0"/>
              <a:t>by 2023. </a:t>
            </a:r>
          </a:p>
          <a:p>
            <a:pPr marL="514350" indent="-514350">
              <a:buFont typeface="+mj-lt"/>
              <a:buAutoNum type="arabicPeriod"/>
            </a:pPr>
            <a:r>
              <a:rPr lang="en-US" dirty="0" smtClean="0"/>
              <a:t>One more interesting project where BP participates too is the production of bio-</a:t>
            </a:r>
            <a:r>
              <a:rPr lang="en-US" dirty="0" err="1" smtClean="0"/>
              <a:t>isobutanol</a:t>
            </a:r>
            <a:r>
              <a:rPr lang="en-US" dirty="0" smtClean="0"/>
              <a:t> from corn that is widely used as paints and lubricants. </a:t>
            </a:r>
          </a:p>
          <a:p>
            <a:pPr marL="514350" indent="-514350">
              <a:buFont typeface="+mj-lt"/>
              <a:buAutoNum type="arabicPeriod"/>
            </a:pPr>
            <a:endParaRPr lang="en-US" dirty="0"/>
          </a:p>
          <a:p>
            <a:pPr marL="514350" indent="-514350">
              <a:buNone/>
            </a:pPr>
            <a:r>
              <a:rPr lang="en-US" dirty="0" smtClean="0"/>
              <a:t>All the above mentioned projects have one common thing in their core: BP wants to develop and to bring to our everyday life </a:t>
            </a:r>
            <a:r>
              <a:rPr lang="en-US" b="1" dirty="0" smtClean="0"/>
              <a:t>digital platforms </a:t>
            </a:r>
            <a:r>
              <a:rPr lang="en-US" dirty="0" smtClean="0"/>
              <a:t>that make it much easier for every person to be connected to low carbon electricity for powering their homes and cars.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Green Projects in Russia</a:t>
            </a:r>
            <a:endParaRPr lang="ru-RU" dirty="0"/>
          </a:p>
        </p:txBody>
      </p:sp>
      <p:sp>
        <p:nvSpPr>
          <p:cNvPr id="3" name="Содержимое 2"/>
          <p:cNvSpPr>
            <a:spLocks noGrp="1"/>
          </p:cNvSpPr>
          <p:nvPr>
            <p:ph idx="1"/>
          </p:nvPr>
        </p:nvSpPr>
        <p:spPr/>
        <p:txBody>
          <a:bodyPr>
            <a:normAutofit/>
          </a:bodyPr>
          <a:lstStyle/>
          <a:p>
            <a:pPr algn="just"/>
            <a:r>
              <a:rPr lang="en-US" sz="2400" dirty="0" smtClean="0"/>
              <a:t>Russian state corporation, </a:t>
            </a:r>
            <a:r>
              <a:rPr lang="en-US" sz="2400" b="1" dirty="0" err="1" smtClean="0"/>
              <a:t>Rosatom</a:t>
            </a:r>
            <a:r>
              <a:rPr lang="en-US" sz="2400" dirty="0" smtClean="0"/>
              <a:t>, has already started to implement “</a:t>
            </a:r>
            <a:r>
              <a:rPr lang="en-US" sz="2400" b="1" dirty="0" smtClean="0"/>
              <a:t>green” projects </a:t>
            </a:r>
            <a:r>
              <a:rPr lang="en-US" sz="2400" dirty="0" smtClean="0"/>
              <a:t>connected with </a:t>
            </a:r>
            <a:r>
              <a:rPr lang="en-US" sz="2400" b="1" dirty="0" smtClean="0"/>
              <a:t>windmills </a:t>
            </a:r>
            <a:r>
              <a:rPr lang="en-US" sz="2400" dirty="0" smtClean="0"/>
              <a:t>since 2018. The company entered the wind energy market successfully. According to preliminary estimations, the company will be able to generate 3.6 GW by 2024 that will help to reach the annual turnover at the amount of US 1,6 billion. This amount will guarantee the demand for production of windmills, wind turbines and the rest of wind farms, required infrastructure together with support services. </a:t>
            </a:r>
            <a:endParaRPr lang="ru-RU" sz="2400"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Green projects evaluation</a:t>
            </a:r>
            <a:endParaRPr lang="ru-RU" dirty="0"/>
          </a:p>
        </p:txBody>
      </p:sp>
      <p:sp>
        <p:nvSpPr>
          <p:cNvPr id="3" name="Содержимое 2"/>
          <p:cNvSpPr>
            <a:spLocks noGrp="1"/>
          </p:cNvSpPr>
          <p:nvPr>
            <p:ph idx="1"/>
          </p:nvPr>
        </p:nvSpPr>
        <p:spPr/>
        <p:txBody>
          <a:bodyPr>
            <a:normAutofit/>
          </a:bodyPr>
          <a:lstStyle/>
          <a:p>
            <a:r>
              <a:rPr lang="en-US" sz="2400" dirty="0" smtClean="0"/>
              <a:t>Traditional methodology</a:t>
            </a:r>
          </a:p>
          <a:p>
            <a:r>
              <a:rPr lang="en-US" sz="2400" dirty="0" smtClean="0"/>
              <a:t>Real option valuation</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Real option </a:t>
            </a:r>
            <a:r>
              <a:rPr lang="en-US" dirty="0" err="1" smtClean="0"/>
              <a:t>valaution</a:t>
            </a:r>
            <a:endParaRPr lang="ru-RU" dirty="0"/>
          </a:p>
        </p:txBody>
      </p:sp>
      <p:sp>
        <p:nvSpPr>
          <p:cNvPr id="3" name="Содержимое 2"/>
          <p:cNvSpPr>
            <a:spLocks noGrp="1"/>
          </p:cNvSpPr>
          <p:nvPr>
            <p:ph idx="1"/>
          </p:nvPr>
        </p:nvSpPr>
        <p:spPr/>
        <p:txBody>
          <a:bodyPr/>
          <a:lstStyle/>
          <a:p>
            <a:endParaRPr lang="ru-RU"/>
          </a:p>
        </p:txBody>
      </p:sp>
      <p:pic>
        <p:nvPicPr>
          <p:cNvPr id="1026" name="Picture 2"/>
          <p:cNvPicPr>
            <a:picLocks noChangeAspect="1" noChangeArrowheads="1"/>
          </p:cNvPicPr>
          <p:nvPr/>
        </p:nvPicPr>
        <p:blipFill>
          <a:blip r:embed="rId2"/>
          <a:srcRect/>
          <a:stretch>
            <a:fillRect/>
          </a:stretch>
        </p:blipFill>
        <p:spPr bwMode="auto">
          <a:xfrm>
            <a:off x="1185863" y="1495425"/>
            <a:ext cx="6772275" cy="386715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en-US" dirty="0" smtClean="0"/>
              <a:t>Thank you for your attention</a:t>
            </a:r>
            <a:endParaRPr lang="ru-RU" dirty="0"/>
          </a:p>
        </p:txBody>
      </p:sp>
      <p:sp>
        <p:nvSpPr>
          <p:cNvPr id="5" name="Подзаголовок 4"/>
          <p:cNvSpPr>
            <a:spLocks noGrp="1"/>
          </p:cNvSpPr>
          <p:nvPr>
            <p:ph type="subTitle"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308</Words>
  <Application>Microsoft Office PowerPoint</Application>
  <PresentationFormat>Экран (4:3)</PresentationFormat>
  <Paragraphs>25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Ключевые аспекты оценки инвестиционных проектов топливно-энергетического комплекса в условиях индустрии 4.0 </vt:lpstr>
      <vt:lpstr>Тренды</vt:lpstr>
      <vt:lpstr>Россия</vt:lpstr>
      <vt:lpstr>Green Projects</vt:lpstr>
      <vt:lpstr>Green Projects in Russia</vt:lpstr>
      <vt:lpstr>Green projects evaluation</vt:lpstr>
      <vt:lpstr>Real option valaution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Ключевые аспекты оценки инвестиционных проектов топливно-энергетического комплекса в условиях индустрии 4.0</dc:title>
  <dc:creator>Ирина</dc:creator>
  <cp:lastModifiedBy>Ирина</cp:lastModifiedBy>
  <cp:revision>4</cp:revision>
  <dcterms:created xsi:type="dcterms:W3CDTF">2020-11-13T00:29:11Z</dcterms:created>
  <dcterms:modified xsi:type="dcterms:W3CDTF">2020-11-13T00:41:41Z</dcterms:modified>
</cp:coreProperties>
</file>