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98E49-A8BF-4487-A312-BBC1F6040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B65360-EC96-4540-9153-E9AB87C06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78F824-C6FD-4301-B6BE-2EDE8AA9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FEECB5-0376-4716-87A1-0FEC6571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E0BC29-D4ED-401C-A95A-009496BD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866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13A12B-CFF3-4F52-AFC3-0C412B00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320A80-CC5D-4861-B9B6-D0EAD407B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296A52-2429-4C86-94D1-AC1C281E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562140-DF1E-4412-98B4-DFE0DDBE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E1A2BC-1592-4A12-85FC-7670F9C2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18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80708F-A1FB-4A08-B545-556AA32F9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4ED955-1E1D-4A5E-8BAC-A0664A2AC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BBE32-93AB-4318-8C0B-216DAD57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CE060F-9007-45E0-B62B-C56A0070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522AEE-A317-4021-92C7-3CF05919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77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AD5EE-3F66-4532-92A0-184D9CBB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46DFC2-8DA2-4A0D-BF44-5091CD63A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AE263F-70D0-4F43-BB0E-C294DC1A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3B136E-ED56-4DB3-9B1B-57CA3864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98C82A-E01E-42DE-8D89-8E82621F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3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5A17D-2FD0-4B47-9E7C-E2CF704C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2DED0B-D76C-4E00-B3A3-F1ED335D6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30F402-3990-4019-BFE9-AAE6A935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B1DFCE-5F17-4C9A-91C1-D1C99478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CF7C32-2DCA-495E-91DB-D10B2D74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3939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B444D-F336-490D-BCD9-A170C2302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025FCA-471D-48FD-9918-BB1DCADA4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6F2538-703B-4F83-88FE-A2F611AB2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C1E9CC4-EC2D-4C4B-BE7F-024ADD16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7643DD-F6CD-4532-93F0-C94E640C8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BD26D1-C846-4EDE-83F2-422B8F0A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32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43512-1C37-451A-94C0-162AE635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EC6D64-664B-4C4D-BD68-C5E84E2B0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5DAC80-C7A3-46D8-8BF1-2B3CD64E8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334BD4-7FEE-49E1-861A-100CE0136B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A93027-0FCC-48CC-A236-E81AC01DC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F63527B-706D-42DE-A5AA-532B0552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1DF4819-D1BC-451D-A268-4B53E4D3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89E737-93BE-4298-BF8E-BF8B7A1A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27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DD483-C6CD-48D8-9F42-D5E5631E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D9FD55-40C4-4E62-A863-5D22D5C7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AABEC8-C1A0-4F2D-ABEA-86043A6D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F3268E-52EB-49EF-9041-A8C4C04A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38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CC8F11-04BC-4AEC-A1EA-04225B31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FB464B3-AA62-43E0-8D40-CEFFA1886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911882-3A83-4F8D-BA29-53B0485E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672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D757B0-2E28-4F63-850B-CFDE7F259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05F6B2-72ED-4E0A-8548-C88168114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1131D5D-0BE4-4AB3-8A78-452B8B402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1582A5-B5E4-4C58-AB0B-93746470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D94195-4D80-4C9A-BD40-066ED865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76DD13-A283-4971-BB34-31233F18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750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22F4B-398C-451D-8608-08A34501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7E98F4-198A-4E5B-ABD1-553308A62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0884BA-5E64-42B4-A741-1DD82AEAB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789B9C-F3E8-4738-852D-79BD0F3A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8BA572-4344-4DCE-944C-C19A6486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CA4E8C-EF83-48DF-A935-BC87064D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78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A9477C8-F569-4533-85A6-6448F2FEC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805751-2105-4412-A7D2-2B6EA9273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48BAA9-356E-440B-BBC8-431408024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FB92-8FFC-4DA5-A6F9-16F97181D95C}" type="datetimeFigureOut">
              <a:rPr lang="en-AU" smtClean="0"/>
              <a:t>12/11/2020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2FFDB0-0841-4E4F-B44E-475E7EA25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43B521-6B4A-4CA2-B292-E6A296940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443AE-BFE8-4FC9-B8A3-D174FD0807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04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ffschubert.com/" TargetMode="External"/><Relationship Id="rId2" Type="http://schemas.openxmlformats.org/officeDocument/2006/relationships/hyperlink" Target="http://russianeconomicreform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hanghai-ifc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2"/>
            <a:ext cx="9250017" cy="113305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5790"/>
            <a:ext cx="9144000" cy="4439479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to Conference on:</a:t>
            </a: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“Climate Change in Context of Industry 4.0” </a:t>
            </a: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  <a:p>
            <a:r>
              <a:rPr lang="en-US" sz="3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MGIMO (Moscow State Institute of International Relations)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November 2020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Jeff Schubert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Irkutsk National Research Technical University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Baikal School of BRICS</a:t>
            </a:r>
          </a:p>
          <a:p>
            <a:r>
              <a:rPr lang="en-US" dirty="0"/>
              <a:t>Russian economic reform: </a:t>
            </a:r>
            <a:r>
              <a:rPr lang="en-US" u="sng" dirty="0">
                <a:hlinkClick r:id="rId2"/>
              </a:rPr>
              <a:t>http://russianeconomicreform.ru/</a:t>
            </a:r>
            <a:endParaRPr lang="en-AU" dirty="0"/>
          </a:p>
          <a:p>
            <a:r>
              <a:rPr lang="en-US" dirty="0"/>
              <a:t>Politics and power: </a:t>
            </a:r>
            <a:r>
              <a:rPr lang="en-US" u="sng" dirty="0">
                <a:hlinkClick r:id="rId3"/>
              </a:rPr>
              <a:t>http://www.jeffschubert.com/</a:t>
            </a:r>
            <a:endParaRPr lang="en-AU" dirty="0"/>
          </a:p>
          <a:p>
            <a:r>
              <a:rPr lang="en-US" dirty="0"/>
              <a:t>Chinese financial issues: </a:t>
            </a:r>
            <a:r>
              <a:rPr lang="en-US" u="sng" dirty="0">
                <a:hlinkClick r:id="rId4"/>
              </a:rPr>
              <a:t>http://shanghai-ifc.org/</a:t>
            </a:r>
            <a:endParaRPr lang="en-AU" dirty="0"/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011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2"/>
            <a:ext cx="9250017" cy="81500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90261"/>
            <a:ext cx="9144000" cy="4757529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of “Industry 4”, with its emphasis on digitalization, has led some researchers and businesspeople to suggest the need for a new approach to “management. For example: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 Economic Forum, "HR4.0: Shaping People Strategies in the Fourth Industrial Revolution", 2019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Johannes W. 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Veile</a:t>
            </a:r>
            <a:r>
              <a:rPr lang="en-A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co-authors,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 from Industry 4.0 implementation in the German manufacturing industry”, 2019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Saqib Shamim and co-authors, “Management Approaches for Industry 4.0: A Human Resource Management Perspective”,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2016 </a:t>
            </a: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Eric Schmidt and Jonathan Rosenberg, “How Google Works” 2017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 not use the term Industry 4 but refer to the Internet Century and the need for a new approach to management: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highly critical of traditional management methods in such companies as IBM, General Motors and Johnson &amp; Johnson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28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3"/>
            <a:ext cx="9250017" cy="73549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0504"/>
            <a:ext cx="9144000" cy="466476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Klaus Schwab of the World Economic Forum being the reputed creator of the “Fourth Industrial Revolution” concept in 2015,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WEF’s 2019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attempt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specific new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“people strategies” fails dismally: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of platitudes and generalities with nothing new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may be because it was produced in “collaboration” with a number of significant “international companies” and a consensus could not be reached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other extreme is Schmidt et al: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seem to suggest that the only future industry and source of employment will be “internet” related where “smart creative” types will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assertions, is no attempt to explain how such things as motor cars, computers and soap powder will be produced using their vision of management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420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3"/>
            <a:ext cx="9250017" cy="73549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0504"/>
            <a:ext cx="9144000" cy="466476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Schmidt et al, “smart creatives are: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confined to specific tasks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adverse to risk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quit when they disagree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easily bored and shift jobs a lot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“Not hemmed in by role definitions or organizational structures”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“multidimensional, usually combining technical depth with business savvy and creative flair”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“new kind of animal” and “the key to achieving success in the Internet Century”</a:t>
            </a: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391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3"/>
            <a:ext cx="9250017" cy="73549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0504"/>
            <a:ext cx="9144000" cy="466476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Schmidt et al, the traditional approach of “great companies”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“management tracks for people with the greatest potential, whereby these stars rotate in and out of different roles every two years or so”,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“this approach emphasizes the development of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skills, not technical skills”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“as a result, most knowledge workers in traditional environments develop deep technical expertise but little breadth, or broad management expertise but no technical depth”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traditional approach creates 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that: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“is biased toward lowering risk and avoiding mistakes”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“stifle smart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creative” people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688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437323"/>
            <a:ext cx="9250017" cy="78187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0504"/>
            <a:ext cx="9144000" cy="466476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it is left to 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Johannes W. </a:t>
            </a:r>
            <a:r>
              <a:rPr lang="en-A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Veile</a:t>
            </a: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 </a:t>
            </a:r>
            <a:r>
              <a:rPr lang="en-A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Saqib Shamim et al to </a:t>
            </a: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try to directly frame some recommendations about how to “manage” Industry 4, including: </a:t>
            </a:r>
          </a:p>
          <a:p>
            <a:pPr algn="l"/>
            <a:endParaRPr lang="en-A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Train employees in ICT and an interdisciplinary approach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Use a “matrix” organization approach where possible instead of a strict hierarchical approach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Flat management structure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Use project teams where possible, and keep them small and interdisciplinary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Develop a corporate culture characterized by “flexibility, openness, willingness to learn and entrepreneurial mindset”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Take a customer-orientated approach, engaging with them across the entire “value-chain” where possible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A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60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642733"/>
            <a:ext cx="9250017" cy="735494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0504"/>
            <a:ext cx="9144000" cy="4503455"/>
          </a:xfrm>
        </p:spPr>
        <p:txBody>
          <a:bodyPr>
            <a:normAutofit fontScale="85000" lnSpcReduction="20000"/>
          </a:bodyPr>
          <a:lstStyle/>
          <a:p>
            <a:pPr algn="l"/>
            <a:endParaRPr lang="en-A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All of the above authors would agree that its is necessary to recognise the rapid pace of technological change, and</a:t>
            </a: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l"/>
            <a:endParaRPr lang="en-A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Focus on “short-term innovations” but “long-term capabilities”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Be willing to accept some projects will need to be abandoned even after much time and money has been spent on them</a:t>
            </a:r>
          </a:p>
          <a:p>
            <a:pPr algn="l"/>
            <a:endParaRPr lang="en-A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All of the above authors would agree that “openness to new experience” and a “learning orientation” should rank ahead of “performance orientation” when hiring:</a:t>
            </a:r>
          </a:p>
          <a:p>
            <a:pPr algn="l"/>
            <a:endParaRPr lang="en-A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But</a:t>
            </a:r>
            <a:r>
              <a:rPr lang="en-A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A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……</a:t>
            </a:r>
            <a:endParaRPr lang="en-AU" sz="2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my view, this </a:t>
            </a: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avoids </a:t>
            </a:r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the  reality that there will still be many mundane and </a:t>
            </a:r>
            <a:r>
              <a:rPr lang="en-A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organisationsl</a:t>
            </a: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A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tasks in Industry 4, such as manufacturing and installing robots, 5G infrastructure and autonomous cars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647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D55FCB-0CB0-4F8C-AB64-709643E1E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397566"/>
            <a:ext cx="9250017" cy="75537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Crucial Role of Management in Using Industry 4 Technologies to Benefit the Environment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FEF972-8E5F-4446-85B5-E2B352F91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51722"/>
            <a:ext cx="9144000" cy="49033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algn="l"/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Shamim et al and 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Veile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say that their papers are attempts to correct a lack of previous studies and detailed recommendations about how to “manage” Industry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view this lack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previous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suggests that there is, in reality, almost nothing new to study and write about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 neither of the above papers have been able to identify anything that is new!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basic reason that the 2019 World Economic Forum paper is so vapid!</a:t>
            </a:r>
          </a:p>
          <a:p>
            <a:pPr algn="l"/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management is critical to using Industry 4 technologies to benefit the environment: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it is important NOT to think that there is some </a:t>
            </a:r>
            <a:r>
              <a:rPr lang="en-US" sz="290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magic management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for Industry 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to choose sensibly from a variety of GOOD management approaches, recognizing that there is no BEST approach for all Industry 4 circumstances.  </a:t>
            </a:r>
          </a:p>
          <a:p>
            <a:pPr algn="l"/>
            <a:endParaRPr lang="en-AU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4570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1016</Words>
  <Application>Microsoft Office PowerPoint</Application>
  <PresentationFormat>Произвольный</PresentationFormat>
  <Paragraphs>105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  <vt:lpstr>Crucial Role of Management in Using Industry 4 Technologies to Benefit the 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“History of Management Thought” 1.</dc:title>
  <dc:creator>Jeff</dc:creator>
  <cp:lastModifiedBy>Шуберт Джеффри Браун</cp:lastModifiedBy>
  <cp:revision>153</cp:revision>
  <cp:lastPrinted>2020-11-12T06:29:44Z</cp:lastPrinted>
  <dcterms:created xsi:type="dcterms:W3CDTF">2018-09-15T02:41:49Z</dcterms:created>
  <dcterms:modified xsi:type="dcterms:W3CDTF">2020-11-12T07:04:36Z</dcterms:modified>
</cp:coreProperties>
</file>