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305" r:id="rId3"/>
    <p:sldId id="295" r:id="rId4"/>
    <p:sldId id="288" r:id="rId5"/>
    <p:sldId id="285" r:id="rId6"/>
    <p:sldId id="265" r:id="rId7"/>
    <p:sldId id="262" r:id="rId8"/>
    <p:sldId id="293" r:id="rId9"/>
    <p:sldId id="296" r:id="rId10"/>
    <p:sldId id="297" r:id="rId11"/>
    <p:sldId id="298" r:id="rId12"/>
    <p:sldId id="299" r:id="rId13"/>
    <p:sldId id="300" r:id="rId14"/>
    <p:sldId id="304" r:id="rId15"/>
    <p:sldId id="286" r:id="rId16"/>
    <p:sldId id="303" r:id="rId17"/>
    <p:sldId id="306" r:id="rId18"/>
    <p:sldId id="283" r:id="rId19"/>
    <p:sldId id="308" r:id="rId20"/>
    <p:sldId id="30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Образвоание</c:v>
                </c:pt>
                <c:pt idx="3">
                  <c:v>Культура и туризм</c:v>
                </c:pt>
                <c:pt idx="4">
                  <c:v>Коммунально-энергетическая инфраструктура</c:v>
                </c:pt>
                <c:pt idx="5">
                  <c:v>Транспортная инфраструктура</c:v>
                </c:pt>
                <c:pt idx="6">
                  <c:v>IT-инфраструкутра</c:v>
                </c:pt>
                <c:pt idx="7">
                  <c:v>С/х инфраструктура</c:v>
                </c:pt>
                <c:pt idx="8">
                  <c:v>Иные отрасли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300</c:v>
                </c:pt>
                <c:pt idx="5">
                  <c:v>950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5-4950-BC0C-5645A1A18F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8189712"/>
        <c:axId val="358181312"/>
      </c:barChart>
      <c:catAx>
        <c:axId val="358189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Отрасль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181312"/>
        <c:crosses val="autoZero"/>
        <c:auto val="1"/>
        <c:lblAlgn val="ctr"/>
        <c:lblOffset val="100"/>
        <c:noMultiLvlLbl val="0"/>
      </c:catAx>
      <c:valAx>
        <c:axId val="358181312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/>
                  <a:t>Непокрытая</a:t>
                </a:r>
                <a:r>
                  <a:rPr lang="ru-RU" sz="1500" baseline="0"/>
                  <a:t> потребность на 2019 г. (млрд. руб.)</a:t>
                </a:r>
                <a:endParaRPr lang="ru-RU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18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Офсетный контракт</c:v>
                </c:pt>
                <c:pt idx="1">
                  <c:v>Инвестиционное соглашение</c:v>
                </c:pt>
                <c:pt idx="2">
                  <c:v>Долгосрочный договор с инвестиционными обязательствами (ФЗ-223)</c:v>
                </c:pt>
                <c:pt idx="3">
                  <c:v>Контрактная форма партнёрства</c:v>
                </c:pt>
                <c:pt idx="4">
                  <c:v>Аренда с инвестиционными обязательствами</c:v>
                </c:pt>
                <c:pt idx="5">
                  <c:v>КЖЦ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100</c:v>
                </c:pt>
                <c:pt idx="2">
                  <c:v>12</c:v>
                </c:pt>
                <c:pt idx="3">
                  <c:v>40</c:v>
                </c:pt>
                <c:pt idx="4">
                  <c:v>268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6-4EC3-91F6-29B31EAF3F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8182992"/>
        <c:axId val="358178512"/>
      </c:barChart>
      <c:catAx>
        <c:axId val="358182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/>
                  <a:t>Квази-ГЧП формы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178512"/>
        <c:crossesAt val="0"/>
        <c:auto val="1"/>
        <c:lblAlgn val="ctr"/>
        <c:lblOffset val="100"/>
        <c:noMultiLvlLbl val="0"/>
      </c:catAx>
      <c:valAx>
        <c:axId val="358178512"/>
        <c:scaling>
          <c:orientation val="minMax"/>
          <c:max val="27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Количество проектов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18299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30C2D-5060-4518-B0A9-B84813B3C79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E32F-35DF-4E35-B36B-DCFC45728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9B356-F702-4D1E-B502-A202E1A5DF9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6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5448A-07DC-4E53-AE70-E5C847777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B60823-C3D9-4A28-BED0-492ADA036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A2C6D-E938-428B-B449-0DC76909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0F30A-9047-479C-8554-C1FF06D0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20F1F-0CB1-4DAA-958D-ABDCE995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36FA1-FC46-455E-B0B6-C50C101A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8B42B-2FBC-45D4-A3B0-1918E8C4B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FA531-399B-411A-BE29-60155591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B9B4A-6868-47FE-844F-2B240D0A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9719B-345E-482B-9E84-0CFD0BF4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1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18BA8C-6BFC-44CA-BA77-88D3A718B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DB8740-C261-4D5E-B1F9-22655BE9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0F4E2-81DC-4EBA-895F-2C611177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C3D2B-C0C0-4834-BF80-32640C3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09330-4AD5-43E3-915D-7CF62E20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BD2BB-AA3F-4426-B321-69C57C1A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46820-2C4D-4FED-A754-41FF3FA5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8CD6-B82E-4A95-8F07-6F594E02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85C7C-A08A-46B4-BB5B-5527D26F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20855-FA08-4B7C-984B-42A8623E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34923-5D38-4304-A1B1-FBE81168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6326DC-6AF9-4D85-AC06-BEE857457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EE0DA-3AD8-4109-9B82-29BA08E1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0B8BF-BE04-4B0D-A0A9-9E7D8D2A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0E7CE-1608-456B-B3C9-B565F566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5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B6F23-6AF4-4297-AEE5-576D6BF9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9700B-C17C-41E4-AC1C-BC0FBA5AF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165A0A-E482-496A-BEC4-67CD8799E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29C22-A639-4A62-94A3-F30F5E80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6906D-5AD1-4B9D-8C7D-F300912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E43EC-46BB-49AD-B069-AF93C92C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7EFBE-999F-4E93-AB30-F23E8FCC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99DFA-55A6-41D9-B6E1-8998A6AFB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E74A40-98BF-4FF6-9E4F-6DECDD94E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7911FC-A535-4511-ABD1-9972D1610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8614D2-60FA-4B0F-AEA6-E2493DD65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DA1446-1982-405B-BA98-977B71AC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23803D-1814-4555-B286-1F45CF49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B28252-DED0-41D0-951A-2EFFC13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4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86F86-F323-4C81-9D02-8B8E638D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8A7B9B-81E4-467F-B1EF-A55F7FF4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76CC5-619C-40E1-BC05-99B78F8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05CDA-287F-44FB-9DFD-98D7ECB7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4D9F14-8C1B-4831-896B-3A5F9834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60BFE7-C2BD-47CC-B9C4-CC407A64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4D0B50-1559-4F5F-84EB-5206E3F6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DCBE3-32AF-4C51-9237-100BB811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39D06C-365C-4CDB-ADBD-787B1411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2718CD-701F-444D-9C78-60DF9729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2B27CF-DAE2-4FB7-AC26-5EE251EA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42D4BB-AF4B-4677-BFB6-DD9007A0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6B20B-A52E-4BF2-8D2A-DE5B80E1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DE9E4-16BE-48C9-A961-4E31EA09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7EA7E-E9E3-4F4A-B376-9282F610A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CFDA68-E8DD-41EB-8C95-A1B7618A8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E2B3A-099C-47EC-A71A-C9A63987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53AFA3-15BF-4057-ACE0-D45EF5B7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231221-939E-4151-BDAA-9AC59B99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0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6C66-90B6-4F6C-9751-208EC7BE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47992-BF44-4059-9B40-CA430F40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A15B7-799D-4F06-B2F2-7D190E601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9E58-677F-45DE-86B9-068F443B626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3224C-8829-4A43-B5E4-71485A81B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2428E-4F78-4866-AAFC-CB5E30CC7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2438-2A74-413B-895D-593ECC41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8"/>
          <p:cNvGrpSpPr/>
          <p:nvPr/>
        </p:nvGrpSpPr>
        <p:grpSpPr>
          <a:xfrm>
            <a:off x="550483" y="941971"/>
            <a:ext cx="10985843" cy="4286755"/>
            <a:chOff x="34537" y="0"/>
            <a:chExt cx="11273693" cy="3959966"/>
          </a:xfrm>
        </p:grpSpPr>
        <p:sp>
          <p:nvSpPr>
            <p:cNvPr id="256" name="Shape 256"/>
            <p:cNvSpPr/>
            <p:nvPr/>
          </p:nvSpPr>
          <p:spPr>
            <a:xfrm>
              <a:off x="34537" y="0"/>
              <a:ext cx="11273693" cy="39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758"/>
                  </a:lnTo>
                  <a:lnTo>
                    <a:pt x="15923" y="1758"/>
                  </a:lnTo>
                  <a:lnTo>
                    <a:pt x="14039" y="0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8310549" y="0"/>
              <a:ext cx="2963144" cy="32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67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9" name="Shape 259"/>
          <p:cNvSpPr/>
          <p:nvPr/>
        </p:nvSpPr>
        <p:spPr>
          <a:xfrm>
            <a:off x="144816" y="945689"/>
            <a:ext cx="405667" cy="4299374"/>
          </a:xfrm>
          <a:prstGeom prst="rect">
            <a:avLst/>
          </a:prstGeom>
          <a:solidFill>
            <a:srgbClr val="AEAFB2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6964040" y="1489142"/>
            <a:ext cx="4370182" cy="447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916" y="36"/>
                </a:lnTo>
                <a:lnTo>
                  <a:pt x="9051" y="142"/>
                </a:lnTo>
                <a:lnTo>
                  <a:pt x="8208" y="314"/>
                </a:lnTo>
                <a:lnTo>
                  <a:pt x="7390" y="552"/>
                </a:lnTo>
                <a:lnTo>
                  <a:pt x="6600" y="850"/>
                </a:lnTo>
                <a:lnTo>
                  <a:pt x="5841" y="1207"/>
                </a:lnTo>
                <a:lnTo>
                  <a:pt x="5115" y="1620"/>
                </a:lnTo>
                <a:lnTo>
                  <a:pt x="4426" y="2087"/>
                </a:lnTo>
                <a:lnTo>
                  <a:pt x="3775" y="2603"/>
                </a:lnTo>
                <a:lnTo>
                  <a:pt x="3167" y="3167"/>
                </a:lnTo>
                <a:lnTo>
                  <a:pt x="2603" y="3775"/>
                </a:lnTo>
                <a:lnTo>
                  <a:pt x="2087" y="4426"/>
                </a:lnTo>
                <a:lnTo>
                  <a:pt x="1620" y="5115"/>
                </a:lnTo>
                <a:lnTo>
                  <a:pt x="1207" y="5841"/>
                </a:lnTo>
                <a:lnTo>
                  <a:pt x="850" y="6600"/>
                </a:lnTo>
                <a:lnTo>
                  <a:pt x="552" y="7390"/>
                </a:lnTo>
                <a:lnTo>
                  <a:pt x="314" y="8208"/>
                </a:lnTo>
                <a:lnTo>
                  <a:pt x="142" y="9050"/>
                </a:lnTo>
                <a:lnTo>
                  <a:pt x="36" y="9915"/>
                </a:lnTo>
                <a:lnTo>
                  <a:pt x="0" y="10800"/>
                </a:lnTo>
                <a:lnTo>
                  <a:pt x="36" y="11684"/>
                </a:lnTo>
                <a:lnTo>
                  <a:pt x="142" y="12549"/>
                </a:lnTo>
                <a:lnTo>
                  <a:pt x="314" y="13392"/>
                </a:lnTo>
                <a:lnTo>
                  <a:pt x="552" y="14210"/>
                </a:lnTo>
                <a:lnTo>
                  <a:pt x="850" y="15000"/>
                </a:lnTo>
                <a:lnTo>
                  <a:pt x="1207" y="15759"/>
                </a:lnTo>
                <a:lnTo>
                  <a:pt x="1620" y="16485"/>
                </a:lnTo>
                <a:lnTo>
                  <a:pt x="2087" y="17174"/>
                </a:lnTo>
                <a:lnTo>
                  <a:pt x="2603" y="17825"/>
                </a:lnTo>
                <a:lnTo>
                  <a:pt x="3167" y="18433"/>
                </a:lnTo>
                <a:lnTo>
                  <a:pt x="3775" y="18997"/>
                </a:lnTo>
                <a:lnTo>
                  <a:pt x="4426" y="19513"/>
                </a:lnTo>
                <a:lnTo>
                  <a:pt x="5115" y="19980"/>
                </a:lnTo>
                <a:lnTo>
                  <a:pt x="5841" y="20393"/>
                </a:lnTo>
                <a:lnTo>
                  <a:pt x="6600" y="20750"/>
                </a:lnTo>
                <a:lnTo>
                  <a:pt x="7390" y="21048"/>
                </a:lnTo>
                <a:lnTo>
                  <a:pt x="8208" y="21286"/>
                </a:lnTo>
                <a:lnTo>
                  <a:pt x="9051" y="21458"/>
                </a:lnTo>
                <a:lnTo>
                  <a:pt x="9916" y="21564"/>
                </a:lnTo>
                <a:lnTo>
                  <a:pt x="10800" y="21600"/>
                </a:lnTo>
                <a:lnTo>
                  <a:pt x="11684" y="21564"/>
                </a:lnTo>
                <a:lnTo>
                  <a:pt x="12549" y="21458"/>
                </a:lnTo>
                <a:lnTo>
                  <a:pt x="13392" y="21286"/>
                </a:lnTo>
                <a:lnTo>
                  <a:pt x="14210" y="21048"/>
                </a:lnTo>
                <a:lnTo>
                  <a:pt x="15000" y="20750"/>
                </a:lnTo>
                <a:lnTo>
                  <a:pt x="15759" y="20393"/>
                </a:lnTo>
                <a:lnTo>
                  <a:pt x="16485" y="19980"/>
                </a:lnTo>
                <a:lnTo>
                  <a:pt x="17174" y="19513"/>
                </a:lnTo>
                <a:lnTo>
                  <a:pt x="17825" y="18997"/>
                </a:lnTo>
                <a:lnTo>
                  <a:pt x="18433" y="18433"/>
                </a:lnTo>
                <a:lnTo>
                  <a:pt x="18997" y="17825"/>
                </a:lnTo>
                <a:lnTo>
                  <a:pt x="19513" y="17174"/>
                </a:lnTo>
                <a:lnTo>
                  <a:pt x="19980" y="16485"/>
                </a:lnTo>
                <a:lnTo>
                  <a:pt x="20393" y="15759"/>
                </a:lnTo>
                <a:lnTo>
                  <a:pt x="20750" y="15000"/>
                </a:lnTo>
                <a:lnTo>
                  <a:pt x="21048" y="14210"/>
                </a:lnTo>
                <a:lnTo>
                  <a:pt x="21286" y="13392"/>
                </a:lnTo>
                <a:lnTo>
                  <a:pt x="21458" y="12549"/>
                </a:lnTo>
                <a:lnTo>
                  <a:pt x="21564" y="11684"/>
                </a:lnTo>
                <a:lnTo>
                  <a:pt x="21600" y="10800"/>
                </a:lnTo>
                <a:lnTo>
                  <a:pt x="21564" y="9915"/>
                </a:lnTo>
                <a:lnTo>
                  <a:pt x="21458" y="9050"/>
                </a:lnTo>
                <a:lnTo>
                  <a:pt x="21286" y="8208"/>
                </a:lnTo>
                <a:lnTo>
                  <a:pt x="21048" y="7390"/>
                </a:lnTo>
                <a:lnTo>
                  <a:pt x="20750" y="6600"/>
                </a:lnTo>
                <a:lnTo>
                  <a:pt x="20393" y="5841"/>
                </a:lnTo>
                <a:lnTo>
                  <a:pt x="19980" y="5115"/>
                </a:lnTo>
                <a:lnTo>
                  <a:pt x="19513" y="4426"/>
                </a:lnTo>
                <a:lnTo>
                  <a:pt x="18997" y="3775"/>
                </a:lnTo>
                <a:lnTo>
                  <a:pt x="18433" y="3167"/>
                </a:lnTo>
                <a:lnTo>
                  <a:pt x="17825" y="2603"/>
                </a:lnTo>
                <a:lnTo>
                  <a:pt x="17174" y="2087"/>
                </a:lnTo>
                <a:lnTo>
                  <a:pt x="16485" y="1620"/>
                </a:lnTo>
                <a:lnTo>
                  <a:pt x="15759" y="1207"/>
                </a:lnTo>
                <a:lnTo>
                  <a:pt x="15000" y="850"/>
                </a:lnTo>
                <a:lnTo>
                  <a:pt x="14210" y="552"/>
                </a:lnTo>
                <a:lnTo>
                  <a:pt x="13392" y="314"/>
                </a:lnTo>
                <a:lnTo>
                  <a:pt x="12549" y="142"/>
                </a:lnTo>
                <a:lnTo>
                  <a:pt x="11684" y="36"/>
                </a:lnTo>
                <a:lnTo>
                  <a:pt x="10800" y="0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017288" y="1481644"/>
            <a:ext cx="4370182" cy="447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1684" y="21564"/>
                </a:lnTo>
                <a:lnTo>
                  <a:pt x="12549" y="21458"/>
                </a:lnTo>
                <a:lnTo>
                  <a:pt x="13392" y="21286"/>
                </a:lnTo>
                <a:lnTo>
                  <a:pt x="14210" y="21048"/>
                </a:lnTo>
                <a:lnTo>
                  <a:pt x="15000" y="20750"/>
                </a:lnTo>
                <a:lnTo>
                  <a:pt x="15759" y="20393"/>
                </a:lnTo>
                <a:lnTo>
                  <a:pt x="16485" y="19980"/>
                </a:lnTo>
                <a:lnTo>
                  <a:pt x="17174" y="19513"/>
                </a:lnTo>
                <a:lnTo>
                  <a:pt x="17825" y="18997"/>
                </a:lnTo>
                <a:lnTo>
                  <a:pt x="18433" y="18433"/>
                </a:lnTo>
                <a:lnTo>
                  <a:pt x="18997" y="17825"/>
                </a:lnTo>
                <a:lnTo>
                  <a:pt x="19513" y="17174"/>
                </a:lnTo>
                <a:lnTo>
                  <a:pt x="19980" y="16485"/>
                </a:lnTo>
                <a:lnTo>
                  <a:pt x="20393" y="15759"/>
                </a:lnTo>
                <a:lnTo>
                  <a:pt x="20750" y="15000"/>
                </a:lnTo>
                <a:lnTo>
                  <a:pt x="21048" y="14210"/>
                </a:lnTo>
                <a:lnTo>
                  <a:pt x="21286" y="13392"/>
                </a:lnTo>
                <a:lnTo>
                  <a:pt x="21458" y="12549"/>
                </a:lnTo>
                <a:lnTo>
                  <a:pt x="21564" y="11684"/>
                </a:lnTo>
                <a:lnTo>
                  <a:pt x="21600" y="10800"/>
                </a:lnTo>
                <a:lnTo>
                  <a:pt x="21564" y="9915"/>
                </a:lnTo>
                <a:lnTo>
                  <a:pt x="21458" y="9050"/>
                </a:lnTo>
                <a:lnTo>
                  <a:pt x="21286" y="8208"/>
                </a:lnTo>
                <a:lnTo>
                  <a:pt x="21048" y="7390"/>
                </a:lnTo>
                <a:lnTo>
                  <a:pt x="20750" y="6600"/>
                </a:lnTo>
                <a:lnTo>
                  <a:pt x="20393" y="5841"/>
                </a:lnTo>
                <a:lnTo>
                  <a:pt x="19980" y="5115"/>
                </a:lnTo>
                <a:lnTo>
                  <a:pt x="19513" y="4426"/>
                </a:lnTo>
                <a:lnTo>
                  <a:pt x="18997" y="3775"/>
                </a:lnTo>
                <a:lnTo>
                  <a:pt x="18433" y="3167"/>
                </a:lnTo>
                <a:lnTo>
                  <a:pt x="17825" y="2603"/>
                </a:lnTo>
                <a:lnTo>
                  <a:pt x="17174" y="2087"/>
                </a:lnTo>
                <a:lnTo>
                  <a:pt x="16485" y="1620"/>
                </a:lnTo>
                <a:lnTo>
                  <a:pt x="15759" y="1207"/>
                </a:lnTo>
                <a:lnTo>
                  <a:pt x="15000" y="850"/>
                </a:lnTo>
                <a:lnTo>
                  <a:pt x="14210" y="552"/>
                </a:lnTo>
                <a:lnTo>
                  <a:pt x="13392" y="314"/>
                </a:lnTo>
                <a:lnTo>
                  <a:pt x="12549" y="142"/>
                </a:lnTo>
                <a:lnTo>
                  <a:pt x="11684" y="36"/>
                </a:lnTo>
                <a:lnTo>
                  <a:pt x="10800" y="0"/>
                </a:lnTo>
                <a:lnTo>
                  <a:pt x="9916" y="36"/>
                </a:lnTo>
                <a:lnTo>
                  <a:pt x="9051" y="142"/>
                </a:lnTo>
                <a:lnTo>
                  <a:pt x="8208" y="314"/>
                </a:lnTo>
                <a:lnTo>
                  <a:pt x="7390" y="552"/>
                </a:lnTo>
                <a:lnTo>
                  <a:pt x="6600" y="850"/>
                </a:lnTo>
                <a:lnTo>
                  <a:pt x="5841" y="1207"/>
                </a:lnTo>
                <a:lnTo>
                  <a:pt x="5115" y="1620"/>
                </a:lnTo>
                <a:lnTo>
                  <a:pt x="4426" y="2087"/>
                </a:lnTo>
                <a:lnTo>
                  <a:pt x="3775" y="2603"/>
                </a:lnTo>
                <a:lnTo>
                  <a:pt x="3167" y="3167"/>
                </a:lnTo>
                <a:lnTo>
                  <a:pt x="2603" y="3775"/>
                </a:lnTo>
                <a:lnTo>
                  <a:pt x="2087" y="4426"/>
                </a:lnTo>
                <a:lnTo>
                  <a:pt x="1620" y="5115"/>
                </a:lnTo>
                <a:lnTo>
                  <a:pt x="1207" y="5841"/>
                </a:lnTo>
                <a:lnTo>
                  <a:pt x="850" y="6600"/>
                </a:lnTo>
                <a:lnTo>
                  <a:pt x="552" y="7390"/>
                </a:lnTo>
                <a:lnTo>
                  <a:pt x="314" y="8208"/>
                </a:lnTo>
                <a:lnTo>
                  <a:pt x="142" y="9050"/>
                </a:lnTo>
                <a:lnTo>
                  <a:pt x="36" y="9915"/>
                </a:lnTo>
                <a:lnTo>
                  <a:pt x="0" y="10800"/>
                </a:lnTo>
                <a:lnTo>
                  <a:pt x="36" y="11684"/>
                </a:lnTo>
                <a:lnTo>
                  <a:pt x="142" y="12549"/>
                </a:lnTo>
                <a:lnTo>
                  <a:pt x="314" y="13392"/>
                </a:lnTo>
                <a:lnTo>
                  <a:pt x="552" y="14210"/>
                </a:lnTo>
                <a:lnTo>
                  <a:pt x="850" y="15000"/>
                </a:lnTo>
                <a:lnTo>
                  <a:pt x="1207" y="15759"/>
                </a:lnTo>
                <a:lnTo>
                  <a:pt x="1620" y="16485"/>
                </a:lnTo>
                <a:lnTo>
                  <a:pt x="2087" y="17174"/>
                </a:lnTo>
                <a:lnTo>
                  <a:pt x="2603" y="17825"/>
                </a:lnTo>
                <a:lnTo>
                  <a:pt x="3167" y="18433"/>
                </a:lnTo>
                <a:lnTo>
                  <a:pt x="3775" y="18997"/>
                </a:lnTo>
                <a:lnTo>
                  <a:pt x="4426" y="19513"/>
                </a:lnTo>
                <a:lnTo>
                  <a:pt x="5115" y="19980"/>
                </a:lnTo>
                <a:lnTo>
                  <a:pt x="5841" y="20393"/>
                </a:lnTo>
                <a:lnTo>
                  <a:pt x="6600" y="20750"/>
                </a:lnTo>
                <a:lnTo>
                  <a:pt x="7390" y="21048"/>
                </a:lnTo>
                <a:lnTo>
                  <a:pt x="8208" y="21286"/>
                </a:lnTo>
                <a:lnTo>
                  <a:pt x="9051" y="21458"/>
                </a:lnTo>
                <a:lnTo>
                  <a:pt x="9916" y="21564"/>
                </a:lnTo>
                <a:lnTo>
                  <a:pt x="10800" y="21600"/>
                </a:lnTo>
                <a:close/>
              </a:path>
            </a:pathLst>
          </a:custGeom>
          <a:ln w="85902">
            <a:solidFill>
              <a:srgbClr val="FFFFFF"/>
            </a:solidFill>
          </a:ln>
        </p:spPr>
        <p:txBody>
          <a:bodyPr lIns="0" tIns="0" rIns="0" bIns="0"/>
          <a:lstStyle/>
          <a:p>
            <a:endParaRPr dirty="0"/>
          </a:p>
        </p:txBody>
      </p:sp>
      <p:grpSp>
        <p:nvGrpSpPr>
          <p:cNvPr id="3" name="Group 271"/>
          <p:cNvGrpSpPr/>
          <p:nvPr/>
        </p:nvGrpSpPr>
        <p:grpSpPr>
          <a:xfrm>
            <a:off x="7852307" y="3110688"/>
            <a:ext cx="636098" cy="872609"/>
            <a:chOff x="0" y="0"/>
            <a:chExt cx="848129" cy="872608"/>
          </a:xfrm>
        </p:grpSpPr>
        <p:sp>
          <p:nvSpPr>
            <p:cNvPr id="265" name="Shape 265"/>
            <p:cNvSpPr/>
            <p:nvPr/>
          </p:nvSpPr>
          <p:spPr>
            <a:xfrm>
              <a:off x="0" y="732629"/>
              <a:ext cx="848130" cy="13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0"/>
                  </a:moveTo>
                  <a:lnTo>
                    <a:pt x="17022" y="0"/>
                  </a:lnTo>
                  <a:lnTo>
                    <a:pt x="16391" y="12660"/>
                  </a:lnTo>
                  <a:lnTo>
                    <a:pt x="734" y="12660"/>
                  </a:lnTo>
                  <a:lnTo>
                    <a:pt x="522" y="12816"/>
                  </a:lnTo>
                  <a:lnTo>
                    <a:pt x="246" y="13677"/>
                  </a:lnTo>
                  <a:lnTo>
                    <a:pt x="72" y="15078"/>
                  </a:lnTo>
                  <a:lnTo>
                    <a:pt x="0" y="16773"/>
                  </a:lnTo>
                  <a:lnTo>
                    <a:pt x="30" y="18517"/>
                  </a:lnTo>
                  <a:lnTo>
                    <a:pt x="163" y="20067"/>
                  </a:lnTo>
                  <a:lnTo>
                    <a:pt x="398" y="21176"/>
                  </a:lnTo>
                  <a:lnTo>
                    <a:pt x="734" y="21600"/>
                  </a:lnTo>
                  <a:lnTo>
                    <a:pt x="20926" y="21590"/>
                  </a:lnTo>
                  <a:lnTo>
                    <a:pt x="21247" y="21051"/>
                  </a:lnTo>
                  <a:lnTo>
                    <a:pt x="21467" y="19864"/>
                  </a:lnTo>
                  <a:lnTo>
                    <a:pt x="21584" y="18272"/>
                  </a:lnTo>
                  <a:lnTo>
                    <a:pt x="21600" y="16520"/>
                  </a:lnTo>
                  <a:lnTo>
                    <a:pt x="21514" y="14854"/>
                  </a:lnTo>
                  <a:lnTo>
                    <a:pt x="21325" y="13516"/>
                  </a:lnTo>
                  <a:lnTo>
                    <a:pt x="21035" y="12752"/>
                  </a:lnTo>
                  <a:lnTo>
                    <a:pt x="204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99544" y="366450"/>
              <a:ext cx="464107" cy="44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62" y="0"/>
                  </a:moveTo>
                  <a:lnTo>
                    <a:pt x="0" y="0"/>
                  </a:lnTo>
                  <a:lnTo>
                    <a:pt x="7814" y="4654"/>
                  </a:lnTo>
                  <a:lnTo>
                    <a:pt x="7426" y="4871"/>
                  </a:lnTo>
                  <a:lnTo>
                    <a:pt x="7040" y="5296"/>
                  </a:lnTo>
                  <a:lnTo>
                    <a:pt x="6631" y="6037"/>
                  </a:lnTo>
                  <a:lnTo>
                    <a:pt x="6622" y="6162"/>
                  </a:lnTo>
                  <a:lnTo>
                    <a:pt x="6593" y="6625"/>
                  </a:lnTo>
                  <a:lnTo>
                    <a:pt x="6727" y="7189"/>
                  </a:lnTo>
                  <a:lnTo>
                    <a:pt x="7022" y="7689"/>
                  </a:lnTo>
                  <a:lnTo>
                    <a:pt x="5741" y="7690"/>
                  </a:lnTo>
                  <a:lnTo>
                    <a:pt x="2350" y="21600"/>
                  </a:lnTo>
                  <a:lnTo>
                    <a:pt x="6053" y="21600"/>
                  </a:lnTo>
                  <a:lnTo>
                    <a:pt x="8458" y="11740"/>
                  </a:lnTo>
                  <a:lnTo>
                    <a:pt x="12161" y="11740"/>
                  </a:lnTo>
                  <a:lnTo>
                    <a:pt x="11174" y="7690"/>
                  </a:lnTo>
                  <a:lnTo>
                    <a:pt x="9887" y="7690"/>
                  </a:lnTo>
                  <a:lnTo>
                    <a:pt x="9957" y="7606"/>
                  </a:lnTo>
                  <a:lnTo>
                    <a:pt x="10019" y="7514"/>
                  </a:lnTo>
                  <a:lnTo>
                    <a:pt x="10145" y="7278"/>
                  </a:lnTo>
                  <a:lnTo>
                    <a:pt x="10311" y="6692"/>
                  </a:lnTo>
                  <a:lnTo>
                    <a:pt x="10292" y="6098"/>
                  </a:lnTo>
                  <a:lnTo>
                    <a:pt x="21600" y="6098"/>
                  </a:lnTo>
                  <a:lnTo>
                    <a:pt x="119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55364" y="0"/>
              <a:ext cx="501203" cy="73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6" y="0"/>
                  </a:moveTo>
                  <a:lnTo>
                    <a:pt x="9897" y="241"/>
                  </a:lnTo>
                  <a:lnTo>
                    <a:pt x="8186" y="1083"/>
                  </a:lnTo>
                  <a:lnTo>
                    <a:pt x="7137" y="1992"/>
                  </a:lnTo>
                  <a:lnTo>
                    <a:pt x="6084" y="3114"/>
                  </a:lnTo>
                  <a:lnTo>
                    <a:pt x="5048" y="4401"/>
                  </a:lnTo>
                  <a:lnTo>
                    <a:pt x="4048" y="5804"/>
                  </a:lnTo>
                  <a:lnTo>
                    <a:pt x="3107" y="7275"/>
                  </a:lnTo>
                  <a:lnTo>
                    <a:pt x="2245" y="8766"/>
                  </a:lnTo>
                  <a:lnTo>
                    <a:pt x="1482" y="10229"/>
                  </a:lnTo>
                  <a:lnTo>
                    <a:pt x="840" y="11616"/>
                  </a:lnTo>
                  <a:lnTo>
                    <a:pt x="339" y="12879"/>
                  </a:lnTo>
                  <a:lnTo>
                    <a:pt x="0" y="13969"/>
                  </a:lnTo>
                  <a:lnTo>
                    <a:pt x="36" y="14356"/>
                  </a:lnTo>
                  <a:lnTo>
                    <a:pt x="194" y="14707"/>
                  </a:lnTo>
                  <a:lnTo>
                    <a:pt x="459" y="15018"/>
                  </a:lnTo>
                  <a:lnTo>
                    <a:pt x="812" y="15283"/>
                  </a:lnTo>
                  <a:lnTo>
                    <a:pt x="1231" y="15492"/>
                  </a:lnTo>
                  <a:lnTo>
                    <a:pt x="1236" y="21600"/>
                  </a:lnTo>
                  <a:lnTo>
                    <a:pt x="3282" y="21600"/>
                  </a:lnTo>
                  <a:lnTo>
                    <a:pt x="3282" y="15659"/>
                  </a:lnTo>
                  <a:lnTo>
                    <a:pt x="3574" y="15595"/>
                  </a:lnTo>
                  <a:lnTo>
                    <a:pt x="5116" y="14749"/>
                  </a:lnTo>
                  <a:lnTo>
                    <a:pt x="6548" y="13789"/>
                  </a:lnTo>
                  <a:lnTo>
                    <a:pt x="7708" y="12946"/>
                  </a:lnTo>
                  <a:lnTo>
                    <a:pt x="8909" y="12022"/>
                  </a:lnTo>
                  <a:lnTo>
                    <a:pt x="10122" y="11037"/>
                  </a:lnTo>
                  <a:lnTo>
                    <a:pt x="10523" y="10698"/>
                  </a:lnTo>
                  <a:lnTo>
                    <a:pt x="21600" y="10698"/>
                  </a:lnTo>
                  <a:lnTo>
                    <a:pt x="13917" y="7518"/>
                  </a:lnTo>
                  <a:lnTo>
                    <a:pt x="14247" y="7164"/>
                  </a:lnTo>
                  <a:lnTo>
                    <a:pt x="14562" y="6815"/>
                  </a:lnTo>
                  <a:lnTo>
                    <a:pt x="15406" y="5800"/>
                  </a:lnTo>
                  <a:lnTo>
                    <a:pt x="16249" y="4554"/>
                  </a:lnTo>
                  <a:lnTo>
                    <a:pt x="16259" y="4535"/>
                  </a:lnTo>
                  <a:lnTo>
                    <a:pt x="11717" y="4535"/>
                  </a:lnTo>
                  <a:lnTo>
                    <a:pt x="11188" y="4485"/>
                  </a:lnTo>
                  <a:lnTo>
                    <a:pt x="10649" y="4328"/>
                  </a:lnTo>
                  <a:lnTo>
                    <a:pt x="10289" y="4086"/>
                  </a:lnTo>
                  <a:lnTo>
                    <a:pt x="10056" y="3789"/>
                  </a:lnTo>
                  <a:lnTo>
                    <a:pt x="9963" y="3454"/>
                  </a:lnTo>
                  <a:lnTo>
                    <a:pt x="10018" y="3102"/>
                  </a:lnTo>
                  <a:lnTo>
                    <a:pt x="10232" y="2751"/>
                  </a:lnTo>
                  <a:lnTo>
                    <a:pt x="10588" y="2488"/>
                  </a:lnTo>
                  <a:lnTo>
                    <a:pt x="11032" y="2314"/>
                  </a:lnTo>
                  <a:lnTo>
                    <a:pt x="11529" y="2234"/>
                  </a:lnTo>
                  <a:lnTo>
                    <a:pt x="16408" y="2234"/>
                  </a:lnTo>
                  <a:lnTo>
                    <a:pt x="16292" y="2012"/>
                  </a:lnTo>
                  <a:lnTo>
                    <a:pt x="15207" y="972"/>
                  </a:lnTo>
                  <a:lnTo>
                    <a:pt x="13630" y="272"/>
                  </a:lnTo>
                  <a:lnTo>
                    <a:pt x="12416" y="38"/>
                  </a:lnTo>
                  <a:lnTo>
                    <a:pt x="117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520689" y="492993"/>
              <a:ext cx="265664" cy="23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4" y="0"/>
                  </a:moveTo>
                  <a:lnTo>
                    <a:pt x="0" y="0"/>
                  </a:lnTo>
                  <a:lnTo>
                    <a:pt x="15114" y="9588"/>
                  </a:lnTo>
                  <a:lnTo>
                    <a:pt x="15350" y="9720"/>
                  </a:lnTo>
                  <a:lnTo>
                    <a:pt x="15350" y="21600"/>
                  </a:lnTo>
                  <a:lnTo>
                    <a:pt x="19212" y="21600"/>
                  </a:lnTo>
                  <a:lnTo>
                    <a:pt x="19375" y="9864"/>
                  </a:lnTo>
                  <a:lnTo>
                    <a:pt x="20136" y="9383"/>
                  </a:lnTo>
                  <a:lnTo>
                    <a:pt x="20809" y="8761"/>
                  </a:lnTo>
                  <a:lnTo>
                    <a:pt x="21382" y="8023"/>
                  </a:lnTo>
                  <a:lnTo>
                    <a:pt x="21600" y="7630"/>
                  </a:lnTo>
                  <a:lnTo>
                    <a:pt x="17108" y="7630"/>
                  </a:lnTo>
                  <a:lnTo>
                    <a:pt x="16663" y="7619"/>
                  </a:lnTo>
                  <a:lnTo>
                    <a:pt x="14488" y="4118"/>
                  </a:lnTo>
                  <a:lnTo>
                    <a:pt x="14840" y="3055"/>
                  </a:lnTo>
                  <a:lnTo>
                    <a:pt x="15404" y="2345"/>
                  </a:lnTo>
                  <a:lnTo>
                    <a:pt x="16146" y="1898"/>
                  </a:lnTo>
                  <a:lnTo>
                    <a:pt x="17037" y="1757"/>
                  </a:lnTo>
                  <a:lnTo>
                    <a:pt x="21593" y="1757"/>
                  </a:lnTo>
                  <a:lnTo>
                    <a:pt x="21518" y="1621"/>
                  </a:lnTo>
                  <a:lnTo>
                    <a:pt x="20831" y="820"/>
                  </a:lnTo>
                  <a:lnTo>
                    <a:pt x="19930" y="119"/>
                  </a:lnTo>
                  <a:lnTo>
                    <a:pt x="197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730228" y="512481"/>
              <a:ext cx="66175" cy="6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0" y="0"/>
                  </a:moveTo>
                  <a:lnTo>
                    <a:pt x="0" y="0"/>
                  </a:lnTo>
                  <a:lnTo>
                    <a:pt x="4047" y="751"/>
                  </a:lnTo>
                  <a:lnTo>
                    <a:pt x="8441" y="2925"/>
                  </a:lnTo>
                  <a:lnTo>
                    <a:pt x="10364" y="5917"/>
                  </a:lnTo>
                  <a:lnTo>
                    <a:pt x="11149" y="9523"/>
                  </a:lnTo>
                  <a:lnTo>
                    <a:pt x="10659" y="13565"/>
                  </a:lnTo>
                  <a:lnTo>
                    <a:pt x="8755" y="17864"/>
                  </a:lnTo>
                  <a:lnTo>
                    <a:pt x="5339" y="20481"/>
                  </a:lnTo>
                  <a:lnTo>
                    <a:pt x="1251" y="21575"/>
                  </a:lnTo>
                  <a:lnTo>
                    <a:pt x="285" y="21600"/>
                  </a:lnTo>
                  <a:lnTo>
                    <a:pt x="18320" y="21600"/>
                  </a:lnTo>
                  <a:lnTo>
                    <a:pt x="19291" y="19993"/>
                  </a:lnTo>
                  <a:lnTo>
                    <a:pt x="20633" y="16688"/>
                  </a:lnTo>
                  <a:lnTo>
                    <a:pt x="21420" y="13220"/>
                  </a:lnTo>
                  <a:lnTo>
                    <a:pt x="21600" y="9679"/>
                  </a:lnTo>
                  <a:lnTo>
                    <a:pt x="21122" y="6154"/>
                  </a:lnTo>
                  <a:lnTo>
                    <a:pt x="19936" y="2732"/>
                  </a:lnTo>
                  <a:lnTo>
                    <a:pt x="182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7289" y="76539"/>
              <a:ext cx="575209" cy="73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60" y="15612"/>
                  </a:moveTo>
                  <a:lnTo>
                    <a:pt x="16672" y="15612"/>
                  </a:lnTo>
                  <a:lnTo>
                    <a:pt x="18612" y="21600"/>
                  </a:lnTo>
                  <a:lnTo>
                    <a:pt x="21600" y="21600"/>
                  </a:lnTo>
                  <a:lnTo>
                    <a:pt x="19660" y="15612"/>
                  </a:lnTo>
                  <a:close/>
                  <a:moveTo>
                    <a:pt x="5295" y="19412"/>
                  </a:moveTo>
                  <a:lnTo>
                    <a:pt x="0" y="19412"/>
                  </a:lnTo>
                  <a:lnTo>
                    <a:pt x="0" y="21600"/>
                  </a:lnTo>
                  <a:lnTo>
                    <a:pt x="5295" y="21600"/>
                  </a:lnTo>
                  <a:lnTo>
                    <a:pt x="5295" y="19412"/>
                  </a:lnTo>
                  <a:close/>
                  <a:moveTo>
                    <a:pt x="14976" y="0"/>
                  </a:moveTo>
                  <a:lnTo>
                    <a:pt x="10724" y="0"/>
                  </a:lnTo>
                  <a:lnTo>
                    <a:pt x="11173" y="22"/>
                  </a:lnTo>
                  <a:lnTo>
                    <a:pt x="11607" y="152"/>
                  </a:lnTo>
                  <a:lnTo>
                    <a:pt x="11845" y="283"/>
                  </a:lnTo>
                  <a:lnTo>
                    <a:pt x="12114" y="529"/>
                  </a:lnTo>
                  <a:lnTo>
                    <a:pt x="12277" y="826"/>
                  </a:lnTo>
                  <a:lnTo>
                    <a:pt x="12324" y="1162"/>
                  </a:lnTo>
                  <a:lnTo>
                    <a:pt x="12242" y="1523"/>
                  </a:lnTo>
                  <a:lnTo>
                    <a:pt x="12023" y="1897"/>
                  </a:lnTo>
                  <a:lnTo>
                    <a:pt x="11706" y="2119"/>
                  </a:lnTo>
                  <a:lnTo>
                    <a:pt x="11321" y="2258"/>
                  </a:lnTo>
                  <a:lnTo>
                    <a:pt x="10888" y="2306"/>
                  </a:lnTo>
                  <a:lnTo>
                    <a:pt x="14846" y="2306"/>
                  </a:lnTo>
                  <a:lnTo>
                    <a:pt x="14970" y="2038"/>
                  </a:lnTo>
                  <a:lnTo>
                    <a:pt x="15132" y="1548"/>
                  </a:lnTo>
                  <a:lnTo>
                    <a:pt x="15197" y="1074"/>
                  </a:lnTo>
                  <a:lnTo>
                    <a:pt x="15170" y="619"/>
                  </a:lnTo>
                  <a:lnTo>
                    <a:pt x="15061" y="186"/>
                  </a:lnTo>
                  <a:lnTo>
                    <a:pt x="14976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" name="Group 276"/>
          <p:cNvGrpSpPr/>
          <p:nvPr/>
        </p:nvGrpSpPr>
        <p:grpSpPr>
          <a:xfrm>
            <a:off x="10356475" y="3238455"/>
            <a:ext cx="807532" cy="750304"/>
            <a:chOff x="0" y="0"/>
            <a:chExt cx="1076708" cy="750302"/>
          </a:xfrm>
        </p:grpSpPr>
        <p:sp>
          <p:nvSpPr>
            <p:cNvPr id="272" name="Shape 272"/>
            <p:cNvSpPr/>
            <p:nvPr/>
          </p:nvSpPr>
          <p:spPr>
            <a:xfrm>
              <a:off x="0" y="683284"/>
              <a:ext cx="1076709" cy="6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" y="0"/>
                  </a:moveTo>
                  <a:lnTo>
                    <a:pt x="270" y="815"/>
                  </a:lnTo>
                  <a:lnTo>
                    <a:pt x="91" y="3058"/>
                  </a:lnTo>
                  <a:lnTo>
                    <a:pt x="1" y="6162"/>
                  </a:lnTo>
                  <a:lnTo>
                    <a:pt x="0" y="9559"/>
                  </a:lnTo>
                  <a:lnTo>
                    <a:pt x="88" y="12683"/>
                  </a:lnTo>
                  <a:lnTo>
                    <a:pt x="267" y="14965"/>
                  </a:lnTo>
                  <a:lnTo>
                    <a:pt x="21063" y="21600"/>
                  </a:lnTo>
                  <a:lnTo>
                    <a:pt x="21330" y="20784"/>
                  </a:lnTo>
                  <a:lnTo>
                    <a:pt x="21508" y="18542"/>
                  </a:lnTo>
                  <a:lnTo>
                    <a:pt x="21599" y="15439"/>
                  </a:lnTo>
                  <a:lnTo>
                    <a:pt x="21600" y="12042"/>
                  </a:lnTo>
                  <a:lnTo>
                    <a:pt x="21512" y="8919"/>
                  </a:lnTo>
                  <a:lnTo>
                    <a:pt x="21334" y="6635"/>
                  </a:lnTo>
                  <a:lnTo>
                    <a:pt x="21081" y="5759"/>
                  </a:lnTo>
                  <a:lnTo>
                    <a:pt x="20246" y="5526"/>
                  </a:lnTo>
                  <a:lnTo>
                    <a:pt x="20252" y="266"/>
                  </a:lnTo>
                  <a:lnTo>
                    <a:pt x="1497" y="26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74607" y="134406"/>
              <a:ext cx="942429" cy="5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" y="0"/>
                  </a:moveTo>
                  <a:lnTo>
                    <a:pt x="441" y="139"/>
                  </a:lnTo>
                  <a:lnTo>
                    <a:pt x="260" y="470"/>
                  </a:lnTo>
                  <a:lnTo>
                    <a:pt x="0" y="21600"/>
                  </a:lnTo>
                  <a:lnTo>
                    <a:pt x="21427" y="21600"/>
                  </a:lnTo>
                  <a:lnTo>
                    <a:pt x="21456" y="18816"/>
                  </a:lnTo>
                  <a:lnTo>
                    <a:pt x="17195" y="18816"/>
                  </a:lnTo>
                  <a:lnTo>
                    <a:pt x="14052" y="18722"/>
                  </a:lnTo>
                  <a:lnTo>
                    <a:pt x="14052" y="18645"/>
                  </a:lnTo>
                  <a:lnTo>
                    <a:pt x="11474" y="18645"/>
                  </a:lnTo>
                  <a:lnTo>
                    <a:pt x="8331" y="18551"/>
                  </a:lnTo>
                  <a:lnTo>
                    <a:pt x="8331" y="18474"/>
                  </a:lnTo>
                  <a:lnTo>
                    <a:pt x="5754" y="18474"/>
                  </a:lnTo>
                  <a:lnTo>
                    <a:pt x="2610" y="18380"/>
                  </a:lnTo>
                  <a:lnTo>
                    <a:pt x="2660" y="13494"/>
                  </a:lnTo>
                  <a:lnTo>
                    <a:pt x="21510" y="13494"/>
                  </a:lnTo>
                  <a:lnTo>
                    <a:pt x="21519" y="12568"/>
                  </a:lnTo>
                  <a:lnTo>
                    <a:pt x="17259" y="12568"/>
                  </a:lnTo>
                  <a:lnTo>
                    <a:pt x="14115" y="12474"/>
                  </a:lnTo>
                  <a:lnTo>
                    <a:pt x="14116" y="12396"/>
                  </a:lnTo>
                  <a:lnTo>
                    <a:pt x="11538" y="12396"/>
                  </a:lnTo>
                  <a:lnTo>
                    <a:pt x="8394" y="12303"/>
                  </a:lnTo>
                  <a:lnTo>
                    <a:pt x="8395" y="12225"/>
                  </a:lnTo>
                  <a:lnTo>
                    <a:pt x="5818" y="12225"/>
                  </a:lnTo>
                  <a:lnTo>
                    <a:pt x="2674" y="12131"/>
                  </a:lnTo>
                  <a:lnTo>
                    <a:pt x="2724" y="7245"/>
                  </a:lnTo>
                  <a:lnTo>
                    <a:pt x="21573" y="7245"/>
                  </a:lnTo>
                  <a:lnTo>
                    <a:pt x="21600" y="4635"/>
                  </a:lnTo>
                  <a:lnTo>
                    <a:pt x="17339" y="4635"/>
                  </a:lnTo>
                  <a:lnTo>
                    <a:pt x="17139" y="4464"/>
                  </a:lnTo>
                  <a:lnTo>
                    <a:pt x="11619" y="4464"/>
                  </a:lnTo>
                  <a:lnTo>
                    <a:pt x="11419" y="4293"/>
                  </a:lnTo>
                  <a:lnTo>
                    <a:pt x="5898" y="4293"/>
                  </a:lnTo>
                  <a:lnTo>
                    <a:pt x="993" y="101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831134" y="0"/>
              <a:ext cx="189892" cy="25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45" y="0"/>
                  </a:moveTo>
                  <a:lnTo>
                    <a:pt x="1575" y="330"/>
                  </a:lnTo>
                  <a:lnTo>
                    <a:pt x="606" y="1207"/>
                  </a:lnTo>
                  <a:lnTo>
                    <a:pt x="0" y="21600"/>
                  </a:lnTo>
                  <a:lnTo>
                    <a:pt x="21146" y="21600"/>
                  </a:lnTo>
                  <a:lnTo>
                    <a:pt x="21600" y="2043"/>
                  </a:lnTo>
                  <a:lnTo>
                    <a:pt x="21110" y="973"/>
                  </a:lnTo>
                  <a:lnTo>
                    <a:pt x="19820" y="30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90673" y="138762"/>
              <a:ext cx="825204" cy="47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5" y="15633"/>
                  </a:moveTo>
                  <a:lnTo>
                    <a:pt x="6533" y="15633"/>
                  </a:lnTo>
                  <a:lnTo>
                    <a:pt x="10123" y="15741"/>
                  </a:lnTo>
                  <a:lnTo>
                    <a:pt x="10066" y="21402"/>
                  </a:lnTo>
                  <a:lnTo>
                    <a:pt x="13010" y="21402"/>
                  </a:lnTo>
                  <a:lnTo>
                    <a:pt x="13066" y="15831"/>
                  </a:lnTo>
                  <a:lnTo>
                    <a:pt x="21523" y="15831"/>
                  </a:lnTo>
                  <a:lnTo>
                    <a:pt x="21525" y="15633"/>
                  </a:lnTo>
                  <a:close/>
                  <a:moveTo>
                    <a:pt x="21527" y="15434"/>
                  </a:moveTo>
                  <a:lnTo>
                    <a:pt x="0" y="15434"/>
                  </a:lnTo>
                  <a:lnTo>
                    <a:pt x="3590" y="15543"/>
                  </a:lnTo>
                  <a:lnTo>
                    <a:pt x="3533" y="21203"/>
                  </a:lnTo>
                  <a:lnTo>
                    <a:pt x="6477" y="21203"/>
                  </a:lnTo>
                  <a:lnTo>
                    <a:pt x="6533" y="15633"/>
                  </a:lnTo>
                  <a:lnTo>
                    <a:pt x="21525" y="15633"/>
                  </a:lnTo>
                  <a:lnTo>
                    <a:pt x="21527" y="15434"/>
                  </a:lnTo>
                  <a:close/>
                  <a:moveTo>
                    <a:pt x="21596" y="8592"/>
                  </a:moveTo>
                  <a:lnTo>
                    <a:pt x="13139" y="8592"/>
                  </a:lnTo>
                  <a:lnTo>
                    <a:pt x="16729" y="8701"/>
                  </a:lnTo>
                  <a:lnTo>
                    <a:pt x="16672" y="14361"/>
                  </a:lnTo>
                  <a:lnTo>
                    <a:pt x="21538" y="14361"/>
                  </a:lnTo>
                  <a:lnTo>
                    <a:pt x="21596" y="8592"/>
                  </a:lnTo>
                  <a:close/>
                  <a:moveTo>
                    <a:pt x="21598" y="8394"/>
                  </a:moveTo>
                  <a:lnTo>
                    <a:pt x="6606" y="8394"/>
                  </a:lnTo>
                  <a:lnTo>
                    <a:pt x="10196" y="8503"/>
                  </a:lnTo>
                  <a:lnTo>
                    <a:pt x="10139" y="14163"/>
                  </a:lnTo>
                  <a:lnTo>
                    <a:pt x="13083" y="14163"/>
                  </a:lnTo>
                  <a:lnTo>
                    <a:pt x="13139" y="8592"/>
                  </a:lnTo>
                  <a:lnTo>
                    <a:pt x="21596" y="8592"/>
                  </a:lnTo>
                  <a:lnTo>
                    <a:pt x="21598" y="8394"/>
                  </a:lnTo>
                  <a:close/>
                  <a:moveTo>
                    <a:pt x="21600" y="8195"/>
                  </a:moveTo>
                  <a:lnTo>
                    <a:pt x="72" y="8195"/>
                  </a:lnTo>
                  <a:lnTo>
                    <a:pt x="3663" y="8305"/>
                  </a:lnTo>
                  <a:lnTo>
                    <a:pt x="3606" y="13964"/>
                  </a:lnTo>
                  <a:lnTo>
                    <a:pt x="6550" y="13964"/>
                  </a:lnTo>
                  <a:lnTo>
                    <a:pt x="6606" y="8394"/>
                  </a:lnTo>
                  <a:lnTo>
                    <a:pt x="21598" y="8394"/>
                  </a:lnTo>
                  <a:lnTo>
                    <a:pt x="21600" y="8195"/>
                  </a:lnTo>
                  <a:close/>
                  <a:moveTo>
                    <a:pt x="21523" y="15831"/>
                  </a:moveTo>
                  <a:lnTo>
                    <a:pt x="13066" y="15831"/>
                  </a:lnTo>
                  <a:lnTo>
                    <a:pt x="16656" y="15940"/>
                  </a:lnTo>
                  <a:lnTo>
                    <a:pt x="16599" y="21600"/>
                  </a:lnTo>
                  <a:lnTo>
                    <a:pt x="21465" y="21600"/>
                  </a:lnTo>
                  <a:lnTo>
                    <a:pt x="21523" y="15831"/>
                  </a:lnTo>
                  <a:close/>
                  <a:moveTo>
                    <a:pt x="10833" y="198"/>
                  </a:moveTo>
                  <a:lnTo>
                    <a:pt x="10532" y="360"/>
                  </a:lnTo>
                  <a:lnTo>
                    <a:pt x="10325" y="742"/>
                  </a:lnTo>
                  <a:lnTo>
                    <a:pt x="10231" y="4973"/>
                  </a:lnTo>
                  <a:lnTo>
                    <a:pt x="16536" y="4973"/>
                  </a:lnTo>
                  <a:lnTo>
                    <a:pt x="11163" y="315"/>
                  </a:lnTo>
                  <a:lnTo>
                    <a:pt x="10833" y="198"/>
                  </a:lnTo>
                  <a:close/>
                  <a:moveTo>
                    <a:pt x="4300" y="0"/>
                  </a:moveTo>
                  <a:lnTo>
                    <a:pt x="3999" y="162"/>
                  </a:lnTo>
                  <a:lnTo>
                    <a:pt x="3792" y="544"/>
                  </a:lnTo>
                  <a:lnTo>
                    <a:pt x="3698" y="4775"/>
                  </a:lnTo>
                  <a:lnTo>
                    <a:pt x="10003" y="4775"/>
                  </a:lnTo>
                  <a:lnTo>
                    <a:pt x="4629" y="117"/>
                  </a:lnTo>
                  <a:lnTo>
                    <a:pt x="43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7" name="Shape 277"/>
          <p:cNvSpPr/>
          <p:nvPr/>
        </p:nvSpPr>
        <p:spPr>
          <a:xfrm flipV="1">
            <a:off x="6985072" y="4031408"/>
            <a:ext cx="4349150" cy="13151"/>
          </a:xfrm>
          <a:prstGeom prst="line">
            <a:avLst/>
          </a:prstGeom>
          <a:ln w="85902">
            <a:solidFill>
              <a:srgbClr val="FFFFFF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>
              <a:latin typeface="Helvetica"/>
              <a:cs typeface="Helvetica"/>
              <a:sym typeface="Helvetica"/>
            </a:endParaRPr>
          </a:p>
        </p:txBody>
      </p:sp>
      <p:grpSp>
        <p:nvGrpSpPr>
          <p:cNvPr id="5" name="Group 282"/>
          <p:cNvGrpSpPr/>
          <p:nvPr/>
        </p:nvGrpSpPr>
        <p:grpSpPr>
          <a:xfrm>
            <a:off x="7862406" y="1529630"/>
            <a:ext cx="722684" cy="896964"/>
            <a:chOff x="0" y="0"/>
            <a:chExt cx="963578" cy="896963"/>
          </a:xfrm>
        </p:grpSpPr>
        <p:sp>
          <p:nvSpPr>
            <p:cNvPr id="278" name="Shape 278"/>
            <p:cNvSpPr/>
            <p:nvPr/>
          </p:nvSpPr>
          <p:spPr>
            <a:xfrm>
              <a:off x="161023" y="487997"/>
              <a:ext cx="793169" cy="40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965" y="1932"/>
                  </a:lnTo>
                  <a:lnTo>
                    <a:pt x="2442" y="21600"/>
                  </a:lnTo>
                  <a:lnTo>
                    <a:pt x="5083" y="20922"/>
                  </a:lnTo>
                  <a:lnTo>
                    <a:pt x="13744" y="2423"/>
                  </a:lnTo>
                  <a:lnTo>
                    <a:pt x="16063" y="2423"/>
                  </a:lnTo>
                  <a:lnTo>
                    <a:pt x="17172" y="2318"/>
                  </a:lnTo>
                  <a:lnTo>
                    <a:pt x="18379" y="2098"/>
                  </a:lnTo>
                  <a:lnTo>
                    <a:pt x="19540" y="1736"/>
                  </a:lnTo>
                  <a:lnTo>
                    <a:pt x="20558" y="1198"/>
                  </a:lnTo>
                  <a:lnTo>
                    <a:pt x="21338" y="4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0" y="292138"/>
              <a:ext cx="963579" cy="30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" y="0"/>
                  </a:moveTo>
                  <a:lnTo>
                    <a:pt x="890" y="11060"/>
                  </a:lnTo>
                  <a:lnTo>
                    <a:pt x="0" y="21600"/>
                  </a:lnTo>
                  <a:lnTo>
                    <a:pt x="826" y="21452"/>
                  </a:lnTo>
                  <a:lnTo>
                    <a:pt x="3610" y="14086"/>
                  </a:lnTo>
                  <a:lnTo>
                    <a:pt x="21390" y="14086"/>
                  </a:lnTo>
                  <a:lnTo>
                    <a:pt x="21396" y="14068"/>
                  </a:lnTo>
                  <a:lnTo>
                    <a:pt x="21539" y="13350"/>
                  </a:lnTo>
                  <a:lnTo>
                    <a:pt x="21594" y="12538"/>
                  </a:lnTo>
                  <a:lnTo>
                    <a:pt x="21600" y="11718"/>
                  </a:lnTo>
                  <a:lnTo>
                    <a:pt x="21600" y="10981"/>
                  </a:lnTo>
                  <a:lnTo>
                    <a:pt x="21590" y="10321"/>
                  </a:lnTo>
                  <a:lnTo>
                    <a:pt x="21564" y="9734"/>
                  </a:lnTo>
                  <a:lnTo>
                    <a:pt x="21519" y="9217"/>
                  </a:lnTo>
                  <a:lnTo>
                    <a:pt x="21457" y="8822"/>
                  </a:lnTo>
                  <a:lnTo>
                    <a:pt x="3652" y="8822"/>
                  </a:lnTo>
                  <a:lnTo>
                    <a:pt x="998" y="29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62928" y="0"/>
              <a:ext cx="794276" cy="41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62" y="0"/>
                  </a:moveTo>
                  <a:lnTo>
                    <a:pt x="9000" y="2002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98" y="20515"/>
                  </a:lnTo>
                  <a:lnTo>
                    <a:pt x="19101" y="20254"/>
                  </a:lnTo>
                  <a:lnTo>
                    <a:pt x="17763" y="20180"/>
                  </a:lnTo>
                  <a:lnTo>
                    <a:pt x="13894" y="20164"/>
                  </a:lnTo>
                  <a:lnTo>
                    <a:pt x="5638" y="958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65721" y="533882"/>
              <a:ext cx="85151" cy="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99" y="8358"/>
                  </a:lnTo>
                  <a:lnTo>
                    <a:pt x="7800" y="20379"/>
                  </a:lnTo>
                  <a:lnTo>
                    <a:pt x="11721" y="21600"/>
                  </a:lnTo>
                  <a:lnTo>
                    <a:pt x="16206" y="16372"/>
                  </a:lnTo>
                  <a:lnTo>
                    <a:pt x="21143" y="2223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" name="Group 290"/>
          <p:cNvGrpSpPr/>
          <p:nvPr/>
        </p:nvGrpSpPr>
        <p:grpSpPr>
          <a:xfrm>
            <a:off x="8802252" y="2339887"/>
            <a:ext cx="1314050" cy="1665175"/>
            <a:chOff x="0" y="0"/>
            <a:chExt cx="1752066" cy="1665174"/>
          </a:xfrm>
        </p:grpSpPr>
        <p:sp>
          <p:nvSpPr>
            <p:cNvPr id="283" name="Shape 283"/>
            <p:cNvSpPr/>
            <p:nvPr/>
          </p:nvSpPr>
          <p:spPr>
            <a:xfrm>
              <a:off x="90676" y="1381709"/>
              <a:ext cx="1107620" cy="28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1682" y="0"/>
                  </a:lnTo>
                  <a:lnTo>
                    <a:pt x="1526" y="462"/>
                  </a:lnTo>
                  <a:lnTo>
                    <a:pt x="0" y="21035"/>
                  </a:lnTo>
                  <a:lnTo>
                    <a:pt x="107" y="21600"/>
                  </a:lnTo>
                  <a:lnTo>
                    <a:pt x="21493" y="21600"/>
                  </a:lnTo>
                  <a:lnTo>
                    <a:pt x="21600" y="21035"/>
                  </a:lnTo>
                  <a:lnTo>
                    <a:pt x="20074" y="462"/>
                  </a:lnTo>
                  <a:lnTo>
                    <a:pt x="19918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0" y="427532"/>
              <a:ext cx="1619742" cy="95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7" y="0"/>
                  </a:moveTo>
                  <a:lnTo>
                    <a:pt x="73" y="0"/>
                  </a:lnTo>
                  <a:lnTo>
                    <a:pt x="0" y="126"/>
                  </a:lnTo>
                  <a:lnTo>
                    <a:pt x="0" y="3465"/>
                  </a:lnTo>
                  <a:lnTo>
                    <a:pt x="73" y="3591"/>
                  </a:lnTo>
                  <a:lnTo>
                    <a:pt x="5578" y="3591"/>
                  </a:lnTo>
                  <a:lnTo>
                    <a:pt x="5578" y="21600"/>
                  </a:lnTo>
                  <a:lnTo>
                    <a:pt x="7917" y="21600"/>
                  </a:lnTo>
                  <a:lnTo>
                    <a:pt x="8949" y="19985"/>
                  </a:lnTo>
                  <a:lnTo>
                    <a:pt x="7138" y="19985"/>
                  </a:lnTo>
                  <a:lnTo>
                    <a:pt x="7138" y="12957"/>
                  </a:lnTo>
                  <a:lnTo>
                    <a:pt x="9055" y="12957"/>
                  </a:lnTo>
                  <a:lnTo>
                    <a:pt x="7740" y="11093"/>
                  </a:lnTo>
                  <a:lnTo>
                    <a:pt x="8949" y="9201"/>
                  </a:lnTo>
                  <a:lnTo>
                    <a:pt x="7138" y="9201"/>
                  </a:lnTo>
                  <a:lnTo>
                    <a:pt x="7138" y="2173"/>
                  </a:lnTo>
                  <a:lnTo>
                    <a:pt x="9055" y="2173"/>
                  </a:lnTo>
                  <a:lnTo>
                    <a:pt x="7554" y="47"/>
                  </a:lnTo>
                  <a:lnTo>
                    <a:pt x="21600" y="47"/>
                  </a:lnTo>
                  <a:lnTo>
                    <a:pt x="21537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35254" y="523532"/>
              <a:ext cx="1213732" cy="31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59" y="0"/>
                  </a:moveTo>
                  <a:lnTo>
                    <a:pt x="0" y="0"/>
                  </a:lnTo>
                  <a:lnTo>
                    <a:pt x="3146" y="10265"/>
                  </a:lnTo>
                  <a:lnTo>
                    <a:pt x="0" y="21600"/>
                  </a:lnTo>
                  <a:lnTo>
                    <a:pt x="2418" y="21600"/>
                  </a:lnTo>
                  <a:lnTo>
                    <a:pt x="3792" y="16649"/>
                  </a:lnTo>
                  <a:lnTo>
                    <a:pt x="5874" y="16649"/>
                  </a:lnTo>
                  <a:lnTo>
                    <a:pt x="5874" y="4358"/>
                  </a:lnTo>
                  <a:lnTo>
                    <a:pt x="21507" y="4358"/>
                  </a:lnTo>
                  <a:lnTo>
                    <a:pt x="21586" y="4151"/>
                  </a:lnTo>
                  <a:lnTo>
                    <a:pt x="21600" y="4023"/>
                  </a:lnTo>
                  <a:lnTo>
                    <a:pt x="3792" y="4023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748322" y="429602"/>
              <a:ext cx="1003745" cy="15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534" y="21600"/>
                  </a:lnTo>
                  <a:lnTo>
                    <a:pt x="21600" y="20564"/>
                  </a:lnTo>
                  <a:lnTo>
                    <a:pt x="21580" y="19809"/>
                  </a:lnTo>
                  <a:lnTo>
                    <a:pt x="18794" y="119"/>
                  </a:lnTo>
                  <a:lnTo>
                    <a:pt x="18752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78714" y="0"/>
              <a:ext cx="1061527" cy="42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06" y="0"/>
                  </a:moveTo>
                  <a:lnTo>
                    <a:pt x="6909" y="0"/>
                  </a:lnTo>
                  <a:lnTo>
                    <a:pt x="6909" y="7028"/>
                  </a:lnTo>
                  <a:lnTo>
                    <a:pt x="0" y="21600"/>
                  </a:lnTo>
                  <a:lnTo>
                    <a:pt x="3851" y="21600"/>
                  </a:lnTo>
                  <a:lnTo>
                    <a:pt x="6909" y="15150"/>
                  </a:lnTo>
                  <a:lnTo>
                    <a:pt x="16006" y="15150"/>
                  </a:lnTo>
                  <a:lnTo>
                    <a:pt x="16006" y="15060"/>
                  </a:lnTo>
                  <a:lnTo>
                    <a:pt x="21600" y="15060"/>
                  </a:lnTo>
                  <a:lnTo>
                    <a:pt x="16006" y="8118"/>
                  </a:lnTo>
                  <a:lnTo>
                    <a:pt x="16006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865327" y="298094"/>
              <a:ext cx="533871" cy="12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3" y="0"/>
                  </a:moveTo>
                  <a:lnTo>
                    <a:pt x="0" y="0"/>
                  </a:lnTo>
                  <a:lnTo>
                    <a:pt x="10477" y="21600"/>
                  </a:lnTo>
                  <a:lnTo>
                    <a:pt x="21600" y="21600"/>
                  </a:lnTo>
                  <a:lnTo>
                    <a:pt x="11123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418249" y="299859"/>
              <a:ext cx="1156285" cy="108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52" y="18754"/>
                  </a:moveTo>
                  <a:lnTo>
                    <a:pt x="6166" y="18754"/>
                  </a:lnTo>
                  <a:lnTo>
                    <a:pt x="6166" y="21600"/>
                  </a:lnTo>
                  <a:lnTo>
                    <a:pt x="8352" y="21600"/>
                  </a:lnTo>
                  <a:lnTo>
                    <a:pt x="8352" y="18754"/>
                  </a:lnTo>
                  <a:close/>
                  <a:moveTo>
                    <a:pt x="21600" y="5716"/>
                  </a:moveTo>
                  <a:lnTo>
                    <a:pt x="19835" y="5716"/>
                  </a:lnTo>
                  <a:lnTo>
                    <a:pt x="19835" y="9047"/>
                  </a:lnTo>
                  <a:lnTo>
                    <a:pt x="19748" y="9310"/>
                  </a:lnTo>
                  <a:lnTo>
                    <a:pt x="19530" y="9450"/>
                  </a:lnTo>
                  <a:lnTo>
                    <a:pt x="18556" y="9458"/>
                  </a:lnTo>
                  <a:lnTo>
                    <a:pt x="21562" y="9458"/>
                  </a:lnTo>
                  <a:lnTo>
                    <a:pt x="21586" y="9310"/>
                  </a:lnTo>
                  <a:lnTo>
                    <a:pt x="21588" y="9047"/>
                  </a:lnTo>
                  <a:lnTo>
                    <a:pt x="21600" y="5716"/>
                  </a:lnTo>
                  <a:close/>
                  <a:moveTo>
                    <a:pt x="4872" y="13977"/>
                  </a:moveTo>
                  <a:lnTo>
                    <a:pt x="2186" y="13977"/>
                  </a:lnTo>
                  <a:lnTo>
                    <a:pt x="5488" y="16922"/>
                  </a:lnTo>
                  <a:lnTo>
                    <a:pt x="2186" y="20175"/>
                  </a:lnTo>
                  <a:lnTo>
                    <a:pt x="4723" y="20175"/>
                  </a:lnTo>
                  <a:lnTo>
                    <a:pt x="6166" y="18754"/>
                  </a:lnTo>
                  <a:lnTo>
                    <a:pt x="8352" y="18754"/>
                  </a:lnTo>
                  <a:lnTo>
                    <a:pt x="8352" y="15132"/>
                  </a:lnTo>
                  <a:lnTo>
                    <a:pt x="6166" y="15132"/>
                  </a:lnTo>
                  <a:lnTo>
                    <a:pt x="4872" y="13977"/>
                  </a:lnTo>
                  <a:close/>
                  <a:moveTo>
                    <a:pt x="8352" y="9243"/>
                  </a:moveTo>
                  <a:lnTo>
                    <a:pt x="6166" y="9243"/>
                  </a:lnTo>
                  <a:lnTo>
                    <a:pt x="6166" y="15132"/>
                  </a:lnTo>
                  <a:lnTo>
                    <a:pt x="8352" y="15132"/>
                  </a:lnTo>
                  <a:lnTo>
                    <a:pt x="8352" y="9243"/>
                  </a:lnTo>
                  <a:close/>
                  <a:moveTo>
                    <a:pt x="8352" y="0"/>
                  </a:moveTo>
                  <a:lnTo>
                    <a:pt x="0" y="0"/>
                  </a:lnTo>
                  <a:lnTo>
                    <a:pt x="0" y="2549"/>
                  </a:lnTo>
                  <a:lnTo>
                    <a:pt x="8352" y="2549"/>
                  </a:lnTo>
                  <a:lnTo>
                    <a:pt x="8352" y="0"/>
                  </a:lnTo>
                  <a:close/>
                  <a:moveTo>
                    <a:pt x="18178" y="5716"/>
                  </a:moveTo>
                  <a:lnTo>
                    <a:pt x="16413" y="5716"/>
                  </a:lnTo>
                  <a:lnTo>
                    <a:pt x="16413" y="9047"/>
                  </a:lnTo>
                  <a:lnTo>
                    <a:pt x="16560" y="9892"/>
                  </a:lnTo>
                  <a:lnTo>
                    <a:pt x="16962" y="10598"/>
                  </a:lnTo>
                  <a:lnTo>
                    <a:pt x="17564" y="11105"/>
                  </a:lnTo>
                  <a:lnTo>
                    <a:pt x="18311" y="11354"/>
                  </a:lnTo>
                  <a:lnTo>
                    <a:pt x="18490" y="12598"/>
                  </a:lnTo>
                  <a:lnTo>
                    <a:pt x="19773" y="12598"/>
                  </a:lnTo>
                  <a:lnTo>
                    <a:pt x="19773" y="11344"/>
                  </a:lnTo>
                  <a:lnTo>
                    <a:pt x="20028" y="11285"/>
                  </a:lnTo>
                  <a:lnTo>
                    <a:pt x="20713" y="10927"/>
                  </a:lnTo>
                  <a:lnTo>
                    <a:pt x="21236" y="10341"/>
                  </a:lnTo>
                  <a:lnTo>
                    <a:pt x="21542" y="9585"/>
                  </a:lnTo>
                  <a:lnTo>
                    <a:pt x="21562" y="9458"/>
                  </a:lnTo>
                  <a:lnTo>
                    <a:pt x="18556" y="9458"/>
                  </a:lnTo>
                  <a:lnTo>
                    <a:pt x="18315" y="9363"/>
                  </a:lnTo>
                  <a:lnTo>
                    <a:pt x="18185" y="9127"/>
                  </a:lnTo>
                  <a:lnTo>
                    <a:pt x="18178" y="5716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" name="Group 295"/>
          <p:cNvGrpSpPr/>
          <p:nvPr/>
        </p:nvGrpSpPr>
        <p:grpSpPr>
          <a:xfrm>
            <a:off x="9353952" y="3461160"/>
            <a:ext cx="176390" cy="352973"/>
            <a:chOff x="0" y="0"/>
            <a:chExt cx="235185" cy="352972"/>
          </a:xfrm>
        </p:grpSpPr>
        <p:sp>
          <p:nvSpPr>
            <p:cNvPr id="291" name="Shape 291"/>
            <p:cNvSpPr/>
            <p:nvPr/>
          </p:nvSpPr>
          <p:spPr>
            <a:xfrm>
              <a:off x="0" y="173215"/>
              <a:ext cx="226353" cy="1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3" y="0"/>
                  </a:moveTo>
                  <a:lnTo>
                    <a:pt x="639" y="4054"/>
                  </a:lnTo>
                  <a:lnTo>
                    <a:pt x="0" y="8639"/>
                  </a:lnTo>
                  <a:lnTo>
                    <a:pt x="83" y="10079"/>
                  </a:lnTo>
                  <a:lnTo>
                    <a:pt x="1260" y="14521"/>
                  </a:lnTo>
                  <a:lnTo>
                    <a:pt x="3610" y="18205"/>
                  </a:lnTo>
                  <a:lnTo>
                    <a:pt x="6879" y="20688"/>
                  </a:lnTo>
                  <a:lnTo>
                    <a:pt x="10907" y="21600"/>
                  </a:lnTo>
                  <a:lnTo>
                    <a:pt x="11833" y="21553"/>
                  </a:lnTo>
                  <a:lnTo>
                    <a:pt x="16153" y="19933"/>
                  </a:lnTo>
                  <a:lnTo>
                    <a:pt x="19233" y="16925"/>
                  </a:lnTo>
                  <a:lnTo>
                    <a:pt x="21600" y="12251"/>
                  </a:lnTo>
                  <a:lnTo>
                    <a:pt x="9886" y="12251"/>
                  </a:lnTo>
                  <a:lnTo>
                    <a:pt x="9532" y="12233"/>
                  </a:lnTo>
                  <a:lnTo>
                    <a:pt x="5978" y="10117"/>
                  </a:lnTo>
                  <a:lnTo>
                    <a:pt x="4471" y="7064"/>
                  </a:lnTo>
                  <a:lnTo>
                    <a:pt x="4427" y="7000"/>
                  </a:lnTo>
                  <a:lnTo>
                    <a:pt x="4328" y="6445"/>
                  </a:lnTo>
                  <a:lnTo>
                    <a:pt x="4313" y="6445"/>
                  </a:lnTo>
                  <a:lnTo>
                    <a:pt x="4306" y="6397"/>
                  </a:lnTo>
                  <a:lnTo>
                    <a:pt x="4253" y="6161"/>
                  </a:lnTo>
                  <a:lnTo>
                    <a:pt x="4199" y="5859"/>
                  </a:lnTo>
                  <a:lnTo>
                    <a:pt x="4058" y="4438"/>
                  </a:lnTo>
                  <a:lnTo>
                    <a:pt x="4086" y="2915"/>
                  </a:lnTo>
                  <a:lnTo>
                    <a:pt x="4224" y="1723"/>
                  </a:lnTo>
                  <a:lnTo>
                    <a:pt x="4284" y="1319"/>
                  </a:lnTo>
                  <a:lnTo>
                    <a:pt x="4196" y="884"/>
                  </a:lnTo>
                  <a:lnTo>
                    <a:pt x="3562" y="26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103600" y="274713"/>
              <a:ext cx="122949" cy="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6" y="614"/>
                  </a:lnTo>
                  <a:lnTo>
                    <a:pt x="0" y="21600"/>
                  </a:lnTo>
                  <a:lnTo>
                    <a:pt x="215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4533" y="99275"/>
              <a:ext cx="140653" cy="17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27" y="0"/>
                  </a:moveTo>
                  <a:lnTo>
                    <a:pt x="0" y="0"/>
                  </a:lnTo>
                  <a:lnTo>
                    <a:pt x="2" y="7824"/>
                  </a:lnTo>
                  <a:lnTo>
                    <a:pt x="462" y="8842"/>
                  </a:lnTo>
                  <a:lnTo>
                    <a:pt x="1385" y="9632"/>
                  </a:lnTo>
                  <a:lnTo>
                    <a:pt x="2519" y="10911"/>
                  </a:lnTo>
                  <a:lnTo>
                    <a:pt x="6512" y="15023"/>
                  </a:lnTo>
                  <a:lnTo>
                    <a:pt x="8659" y="17093"/>
                  </a:lnTo>
                  <a:lnTo>
                    <a:pt x="8011" y="18637"/>
                  </a:lnTo>
                  <a:lnTo>
                    <a:pt x="2869" y="21534"/>
                  </a:lnTo>
                  <a:lnTo>
                    <a:pt x="2734" y="21562"/>
                  </a:lnTo>
                  <a:lnTo>
                    <a:pt x="2099" y="21600"/>
                  </a:lnTo>
                  <a:lnTo>
                    <a:pt x="2149" y="21599"/>
                  </a:lnTo>
                  <a:lnTo>
                    <a:pt x="20274" y="21599"/>
                  </a:lnTo>
                  <a:lnTo>
                    <a:pt x="21588" y="16754"/>
                  </a:lnTo>
                  <a:lnTo>
                    <a:pt x="21600" y="15415"/>
                  </a:lnTo>
                  <a:lnTo>
                    <a:pt x="21232" y="13875"/>
                  </a:lnTo>
                  <a:lnTo>
                    <a:pt x="17106" y="10008"/>
                  </a:lnTo>
                  <a:lnTo>
                    <a:pt x="12331" y="6497"/>
                  </a:lnTo>
                  <a:lnTo>
                    <a:pt x="11060" y="5617"/>
                  </a:lnTo>
                  <a:lnTo>
                    <a:pt x="10027" y="0"/>
                  </a:lnTo>
                  <a:close/>
                </a:path>
              </a:pathLst>
            </a:cu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49117" y="0"/>
              <a:ext cx="166257" cy="99276"/>
            </a:xfrm>
            <a:prstGeom prst="rect">
              <a:avLst/>
            </a:prstGeom>
            <a:solidFill>
              <a:srgbClr val="D8DB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6" name="Shape 296"/>
          <p:cNvSpPr/>
          <p:nvPr/>
        </p:nvSpPr>
        <p:spPr>
          <a:xfrm>
            <a:off x="7904328" y="4058574"/>
            <a:ext cx="994031" cy="1989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49" y="21600"/>
                </a:lnTo>
                <a:lnTo>
                  <a:pt x="21600" y="21600"/>
                </a:lnTo>
                <a:lnTo>
                  <a:pt x="355" y="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6904223" y="4058575"/>
            <a:ext cx="993887" cy="198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27" y="7"/>
                </a:lnTo>
                <a:lnTo>
                  <a:pt x="21516" y="7"/>
                </a:lnTo>
                <a:lnTo>
                  <a:pt x="21248" y="31"/>
                </a:lnTo>
                <a:lnTo>
                  <a:pt x="0" y="21600"/>
                </a:lnTo>
                <a:lnTo>
                  <a:pt x="2551" y="21600"/>
                </a:lnTo>
                <a:lnTo>
                  <a:pt x="21594" y="7"/>
                </a:lnTo>
                <a:lnTo>
                  <a:pt x="21527" y="7"/>
                </a:lnTo>
                <a:lnTo>
                  <a:pt x="21521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8" name="Group 301"/>
          <p:cNvGrpSpPr/>
          <p:nvPr/>
        </p:nvGrpSpPr>
        <p:grpSpPr>
          <a:xfrm>
            <a:off x="7117876" y="4058577"/>
            <a:ext cx="1566701" cy="1989710"/>
            <a:chOff x="0" y="0"/>
            <a:chExt cx="2088934" cy="1989708"/>
          </a:xfrm>
        </p:grpSpPr>
        <p:sp>
          <p:nvSpPr>
            <p:cNvPr id="298" name="Shape 298"/>
            <p:cNvSpPr/>
            <p:nvPr/>
          </p:nvSpPr>
          <p:spPr>
            <a:xfrm>
              <a:off x="0" y="0"/>
              <a:ext cx="1967333" cy="198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22" y="0"/>
                  </a:moveTo>
                  <a:lnTo>
                    <a:pt x="0" y="21600"/>
                  </a:lnTo>
                  <a:lnTo>
                    <a:pt x="10915" y="21600"/>
                  </a:lnTo>
                  <a:lnTo>
                    <a:pt x="10974" y="19075"/>
                  </a:lnTo>
                  <a:lnTo>
                    <a:pt x="21600" y="19075"/>
                  </a:lnTo>
                  <a:lnTo>
                    <a:pt x="20865" y="17685"/>
                  </a:lnTo>
                  <a:lnTo>
                    <a:pt x="11008" y="17685"/>
                  </a:lnTo>
                  <a:lnTo>
                    <a:pt x="11125" y="12645"/>
                  </a:lnTo>
                  <a:lnTo>
                    <a:pt x="18200" y="12645"/>
                  </a:lnTo>
                  <a:lnTo>
                    <a:pt x="17832" y="11950"/>
                  </a:lnTo>
                  <a:lnTo>
                    <a:pt x="11142" y="11950"/>
                  </a:lnTo>
                  <a:lnTo>
                    <a:pt x="11215" y="8827"/>
                  </a:lnTo>
                  <a:lnTo>
                    <a:pt x="16181" y="8827"/>
                  </a:lnTo>
                  <a:lnTo>
                    <a:pt x="15813" y="8132"/>
                  </a:lnTo>
                  <a:lnTo>
                    <a:pt x="11231" y="8132"/>
                  </a:lnTo>
                  <a:lnTo>
                    <a:pt x="11272" y="6380"/>
                  </a:lnTo>
                  <a:lnTo>
                    <a:pt x="14887" y="6380"/>
                  </a:lnTo>
                  <a:lnTo>
                    <a:pt x="14703" y="6033"/>
                  </a:lnTo>
                  <a:lnTo>
                    <a:pt x="11281" y="6033"/>
                  </a:lnTo>
                  <a:lnTo>
                    <a:pt x="11310" y="4779"/>
                  </a:lnTo>
                  <a:lnTo>
                    <a:pt x="14040" y="4779"/>
                  </a:lnTo>
                  <a:lnTo>
                    <a:pt x="13857" y="4432"/>
                  </a:lnTo>
                  <a:lnTo>
                    <a:pt x="11318" y="4432"/>
                  </a:lnTo>
                  <a:lnTo>
                    <a:pt x="11344" y="3299"/>
                  </a:lnTo>
                  <a:lnTo>
                    <a:pt x="13257" y="3299"/>
                  </a:lnTo>
                  <a:lnTo>
                    <a:pt x="13074" y="2952"/>
                  </a:lnTo>
                  <a:lnTo>
                    <a:pt x="11353" y="2952"/>
                  </a:lnTo>
                  <a:lnTo>
                    <a:pt x="11374" y="2047"/>
                  </a:lnTo>
                  <a:lnTo>
                    <a:pt x="12596" y="2047"/>
                  </a:lnTo>
                  <a:lnTo>
                    <a:pt x="12412" y="1701"/>
                  </a:lnTo>
                  <a:lnTo>
                    <a:pt x="11382" y="1701"/>
                  </a:lnTo>
                  <a:lnTo>
                    <a:pt x="1142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089380" y="1757132"/>
              <a:ext cx="999555" cy="23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2" y="0"/>
                  </a:moveTo>
                  <a:lnTo>
                    <a:pt x="0" y="0"/>
                  </a:lnTo>
                  <a:lnTo>
                    <a:pt x="117" y="21600"/>
                  </a:lnTo>
                  <a:lnTo>
                    <a:pt x="21600" y="21600"/>
                  </a:lnTo>
                  <a:lnTo>
                    <a:pt x="189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048613" y="0"/>
              <a:ext cx="851765" cy="162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4" y="15444"/>
                  </a:moveTo>
                  <a:lnTo>
                    <a:pt x="685" y="15444"/>
                  </a:lnTo>
                  <a:lnTo>
                    <a:pt x="959" y="21600"/>
                  </a:lnTo>
                  <a:lnTo>
                    <a:pt x="21600" y="21600"/>
                  </a:lnTo>
                  <a:lnTo>
                    <a:pt x="15444" y="15444"/>
                  </a:lnTo>
                  <a:close/>
                  <a:moveTo>
                    <a:pt x="10780" y="10780"/>
                  </a:moveTo>
                  <a:lnTo>
                    <a:pt x="480" y="10780"/>
                  </a:lnTo>
                  <a:lnTo>
                    <a:pt x="648" y="14595"/>
                  </a:lnTo>
                  <a:lnTo>
                    <a:pt x="14595" y="14595"/>
                  </a:lnTo>
                  <a:lnTo>
                    <a:pt x="10780" y="10780"/>
                  </a:lnTo>
                  <a:close/>
                  <a:moveTo>
                    <a:pt x="7792" y="7792"/>
                  </a:moveTo>
                  <a:lnTo>
                    <a:pt x="346" y="7792"/>
                  </a:lnTo>
                  <a:lnTo>
                    <a:pt x="440" y="9932"/>
                  </a:lnTo>
                  <a:lnTo>
                    <a:pt x="9932" y="9932"/>
                  </a:lnTo>
                  <a:lnTo>
                    <a:pt x="7792" y="7792"/>
                  </a:lnTo>
                  <a:close/>
                  <a:moveTo>
                    <a:pt x="5836" y="5836"/>
                  </a:moveTo>
                  <a:lnTo>
                    <a:pt x="258" y="5836"/>
                  </a:lnTo>
                  <a:lnTo>
                    <a:pt x="326" y="7369"/>
                  </a:lnTo>
                  <a:lnTo>
                    <a:pt x="7369" y="7369"/>
                  </a:lnTo>
                  <a:lnTo>
                    <a:pt x="5836" y="5836"/>
                  </a:lnTo>
                  <a:close/>
                  <a:moveTo>
                    <a:pt x="4029" y="4029"/>
                  </a:moveTo>
                  <a:lnTo>
                    <a:pt x="180" y="4029"/>
                  </a:lnTo>
                  <a:lnTo>
                    <a:pt x="241" y="5413"/>
                  </a:lnTo>
                  <a:lnTo>
                    <a:pt x="5413" y="5413"/>
                  </a:lnTo>
                  <a:lnTo>
                    <a:pt x="4029" y="4029"/>
                  </a:lnTo>
                  <a:close/>
                  <a:moveTo>
                    <a:pt x="2501" y="2501"/>
                  </a:moveTo>
                  <a:lnTo>
                    <a:pt x="111" y="2501"/>
                  </a:lnTo>
                  <a:lnTo>
                    <a:pt x="160" y="3605"/>
                  </a:lnTo>
                  <a:lnTo>
                    <a:pt x="3605" y="3605"/>
                  </a:lnTo>
                  <a:lnTo>
                    <a:pt x="2501" y="2501"/>
                  </a:lnTo>
                  <a:close/>
                  <a:moveTo>
                    <a:pt x="0" y="0"/>
                  </a:moveTo>
                  <a:lnTo>
                    <a:pt x="92" y="2077"/>
                  </a:lnTo>
                  <a:lnTo>
                    <a:pt x="2077" y="20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" name="Group 317"/>
          <p:cNvGrpSpPr/>
          <p:nvPr/>
        </p:nvGrpSpPr>
        <p:grpSpPr>
          <a:xfrm>
            <a:off x="8786960" y="4212003"/>
            <a:ext cx="362170" cy="658789"/>
            <a:chOff x="0" y="0"/>
            <a:chExt cx="482891" cy="658788"/>
          </a:xfrm>
        </p:grpSpPr>
        <p:sp>
          <p:nvSpPr>
            <p:cNvPr id="302" name="Shape 302"/>
            <p:cNvSpPr/>
            <p:nvPr/>
          </p:nvSpPr>
          <p:spPr>
            <a:xfrm>
              <a:off x="0" y="625970"/>
              <a:ext cx="482892" cy="328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5104" y="553707"/>
              <a:ext cx="372696" cy="54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75195" y="89065"/>
              <a:ext cx="128781" cy="46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99" y="0"/>
                  </a:moveTo>
                  <a:lnTo>
                    <a:pt x="9400" y="0"/>
                  </a:lnTo>
                  <a:lnTo>
                    <a:pt x="0" y="21600"/>
                  </a:lnTo>
                  <a:lnTo>
                    <a:pt x="7950" y="21600"/>
                  </a:lnTo>
                  <a:lnTo>
                    <a:pt x="15109" y="19579"/>
                  </a:lnTo>
                  <a:lnTo>
                    <a:pt x="8602" y="19579"/>
                  </a:lnTo>
                  <a:lnTo>
                    <a:pt x="11577" y="11370"/>
                  </a:lnTo>
                  <a:lnTo>
                    <a:pt x="18085" y="11370"/>
                  </a:lnTo>
                  <a:lnTo>
                    <a:pt x="12191" y="9706"/>
                  </a:lnTo>
                  <a:lnTo>
                    <a:pt x="19425" y="7664"/>
                  </a:lnTo>
                  <a:lnTo>
                    <a:pt x="12921" y="7664"/>
                  </a:lnTo>
                  <a:lnTo>
                    <a:pt x="15094" y="1665"/>
                  </a:lnTo>
                  <a:lnTo>
                    <a:pt x="21600" y="1665"/>
                  </a:lnTo>
                  <a:lnTo>
                    <a:pt x="1569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41452" y="432650"/>
              <a:ext cx="166256" cy="12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39" y="0"/>
                  </a:moveTo>
                  <a:lnTo>
                    <a:pt x="0" y="0"/>
                  </a:lnTo>
                  <a:lnTo>
                    <a:pt x="15442" y="21600"/>
                  </a:lnTo>
                  <a:lnTo>
                    <a:pt x="21600" y="21600"/>
                  </a:lnTo>
                  <a:lnTo>
                    <a:pt x="20919" y="13843"/>
                  </a:lnTo>
                  <a:lnTo>
                    <a:pt x="14936" y="13843"/>
                  </a:lnTo>
                  <a:lnTo>
                    <a:pt x="50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32079" y="440575"/>
              <a:ext cx="18747" cy="1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9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1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26478" y="333641"/>
              <a:ext cx="153758" cy="17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3" y="0"/>
                  </a:moveTo>
                  <a:lnTo>
                    <a:pt x="2492" y="0"/>
                  </a:lnTo>
                  <a:lnTo>
                    <a:pt x="13425" y="9695"/>
                  </a:lnTo>
                  <a:lnTo>
                    <a:pt x="0" y="21600"/>
                  </a:lnTo>
                  <a:lnTo>
                    <a:pt x="5450" y="21600"/>
                  </a:lnTo>
                  <a:lnTo>
                    <a:pt x="16152" y="12110"/>
                  </a:lnTo>
                  <a:lnTo>
                    <a:pt x="21600" y="12110"/>
                  </a:lnTo>
                  <a:lnTo>
                    <a:pt x="18876" y="9695"/>
                  </a:lnTo>
                  <a:lnTo>
                    <a:pt x="21600" y="7279"/>
                  </a:lnTo>
                  <a:lnTo>
                    <a:pt x="16152" y="7279"/>
                  </a:lnTo>
                  <a:lnTo>
                    <a:pt x="794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38670" y="333641"/>
              <a:ext cx="63794" cy="17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86" y="0"/>
                  </a:moveTo>
                  <a:lnTo>
                    <a:pt x="0" y="0"/>
                  </a:lnTo>
                  <a:lnTo>
                    <a:pt x="6007" y="21600"/>
                  </a:lnTo>
                  <a:lnTo>
                    <a:pt x="21600" y="21600"/>
                  </a:lnTo>
                  <a:lnTo>
                    <a:pt x="143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41452" y="202552"/>
              <a:ext cx="139706" cy="19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96" y="0"/>
                  </a:moveTo>
                  <a:lnTo>
                    <a:pt x="0" y="0"/>
                  </a:lnTo>
                  <a:lnTo>
                    <a:pt x="14467" y="10800"/>
                  </a:lnTo>
                  <a:lnTo>
                    <a:pt x="0" y="21600"/>
                  </a:lnTo>
                  <a:lnTo>
                    <a:pt x="5996" y="21600"/>
                  </a:lnTo>
                  <a:lnTo>
                    <a:pt x="15031" y="14856"/>
                  </a:lnTo>
                  <a:lnTo>
                    <a:pt x="21600" y="14856"/>
                  </a:lnTo>
                  <a:lnTo>
                    <a:pt x="20113" y="5822"/>
                  </a:lnTo>
                  <a:lnTo>
                    <a:pt x="13794" y="5822"/>
                  </a:lnTo>
                  <a:lnTo>
                    <a:pt x="5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32079" y="210477"/>
              <a:ext cx="18747" cy="17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180"/>
                  </a:lnTo>
                  <a:lnTo>
                    <a:pt x="0" y="20419"/>
                  </a:lnTo>
                  <a:lnTo>
                    <a:pt x="10800" y="21600"/>
                  </a:lnTo>
                  <a:lnTo>
                    <a:pt x="21600" y="20419"/>
                  </a:lnTo>
                  <a:lnTo>
                    <a:pt x="21600" y="118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52233" y="124891"/>
              <a:ext cx="128001" cy="12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31" y="0"/>
                  </a:moveTo>
                  <a:lnTo>
                    <a:pt x="2186" y="0"/>
                  </a:lnTo>
                  <a:lnTo>
                    <a:pt x="11781" y="9694"/>
                  </a:lnTo>
                  <a:lnTo>
                    <a:pt x="0" y="21600"/>
                  </a:lnTo>
                  <a:lnTo>
                    <a:pt x="6544" y="21600"/>
                  </a:lnTo>
                  <a:lnTo>
                    <a:pt x="15056" y="13000"/>
                  </a:lnTo>
                  <a:lnTo>
                    <a:pt x="21600" y="13000"/>
                  </a:lnTo>
                  <a:lnTo>
                    <a:pt x="18328" y="9694"/>
                  </a:lnTo>
                  <a:lnTo>
                    <a:pt x="21600" y="6389"/>
                  </a:lnTo>
                  <a:lnTo>
                    <a:pt x="15056" y="6389"/>
                  </a:lnTo>
                  <a:lnTo>
                    <a:pt x="87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317702" y="124891"/>
              <a:ext cx="53838" cy="12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4" y="0"/>
                  </a:moveTo>
                  <a:lnTo>
                    <a:pt x="0" y="0"/>
                  </a:lnTo>
                  <a:lnTo>
                    <a:pt x="5202" y="21600"/>
                  </a:lnTo>
                  <a:lnTo>
                    <a:pt x="21600" y="21600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41452" y="89065"/>
              <a:ext cx="114520" cy="7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5" y="0"/>
                  </a:moveTo>
                  <a:lnTo>
                    <a:pt x="13704" y="0"/>
                  </a:lnTo>
                  <a:lnTo>
                    <a:pt x="0" y="21600"/>
                  </a:lnTo>
                  <a:lnTo>
                    <a:pt x="7315" y="21600"/>
                  </a:lnTo>
                  <a:lnTo>
                    <a:pt x="14382" y="10459"/>
                  </a:lnTo>
                  <a:lnTo>
                    <a:pt x="21600" y="10459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32079" y="94526"/>
              <a:ext cx="18747" cy="6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8196"/>
                  </a:lnTo>
                  <a:lnTo>
                    <a:pt x="10800" y="21600"/>
                  </a:lnTo>
                  <a:lnTo>
                    <a:pt x="21600" y="181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119315" y="52590"/>
              <a:ext cx="244273" cy="364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81697" y="0"/>
              <a:ext cx="119483" cy="434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" name="Group 333"/>
          <p:cNvGrpSpPr/>
          <p:nvPr/>
        </p:nvGrpSpPr>
        <p:grpSpPr>
          <a:xfrm>
            <a:off x="9246847" y="4376694"/>
            <a:ext cx="614924" cy="1008394"/>
            <a:chOff x="0" y="0"/>
            <a:chExt cx="819898" cy="1008393"/>
          </a:xfrm>
        </p:grpSpPr>
        <p:sp>
          <p:nvSpPr>
            <p:cNvPr id="318" name="Shape 318"/>
            <p:cNvSpPr/>
            <p:nvPr/>
          </p:nvSpPr>
          <p:spPr>
            <a:xfrm>
              <a:off x="0" y="958164"/>
              <a:ext cx="819899" cy="502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93547" y="847547"/>
              <a:ext cx="632804" cy="83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27659" y="136334"/>
              <a:ext cx="218670" cy="7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99" y="0"/>
                  </a:moveTo>
                  <a:lnTo>
                    <a:pt x="9400" y="0"/>
                  </a:lnTo>
                  <a:lnTo>
                    <a:pt x="0" y="21600"/>
                  </a:lnTo>
                  <a:lnTo>
                    <a:pt x="7950" y="21600"/>
                  </a:lnTo>
                  <a:lnTo>
                    <a:pt x="15108" y="19579"/>
                  </a:lnTo>
                  <a:lnTo>
                    <a:pt x="8602" y="19579"/>
                  </a:lnTo>
                  <a:lnTo>
                    <a:pt x="11578" y="11369"/>
                  </a:lnTo>
                  <a:lnTo>
                    <a:pt x="18082" y="11369"/>
                  </a:lnTo>
                  <a:lnTo>
                    <a:pt x="12190" y="9706"/>
                  </a:lnTo>
                  <a:lnTo>
                    <a:pt x="19425" y="7664"/>
                  </a:lnTo>
                  <a:lnTo>
                    <a:pt x="12920" y="7664"/>
                  </a:lnTo>
                  <a:lnTo>
                    <a:pt x="15094" y="1666"/>
                  </a:lnTo>
                  <a:lnTo>
                    <a:pt x="21600" y="1666"/>
                  </a:lnTo>
                  <a:lnTo>
                    <a:pt x="1569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09942" y="662254"/>
              <a:ext cx="282284" cy="18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39" y="0"/>
                  </a:moveTo>
                  <a:lnTo>
                    <a:pt x="0" y="0"/>
                  </a:lnTo>
                  <a:lnTo>
                    <a:pt x="15442" y="21600"/>
                  </a:lnTo>
                  <a:lnTo>
                    <a:pt x="21600" y="21600"/>
                  </a:lnTo>
                  <a:lnTo>
                    <a:pt x="20919" y="13844"/>
                  </a:lnTo>
                  <a:lnTo>
                    <a:pt x="14935" y="13844"/>
                  </a:lnTo>
                  <a:lnTo>
                    <a:pt x="50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394029" y="674382"/>
              <a:ext cx="31827" cy="1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9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1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14743" y="510692"/>
              <a:ext cx="261049" cy="27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1" y="0"/>
                  </a:moveTo>
                  <a:lnTo>
                    <a:pt x="2493" y="0"/>
                  </a:lnTo>
                  <a:lnTo>
                    <a:pt x="13427" y="9695"/>
                  </a:lnTo>
                  <a:lnTo>
                    <a:pt x="0" y="21600"/>
                  </a:lnTo>
                  <a:lnTo>
                    <a:pt x="5449" y="21600"/>
                  </a:lnTo>
                  <a:lnTo>
                    <a:pt x="16151" y="12111"/>
                  </a:lnTo>
                  <a:lnTo>
                    <a:pt x="21600" y="12111"/>
                  </a:lnTo>
                  <a:lnTo>
                    <a:pt x="18876" y="9695"/>
                  </a:lnTo>
                  <a:lnTo>
                    <a:pt x="21600" y="7280"/>
                  </a:lnTo>
                  <a:lnTo>
                    <a:pt x="16151" y="7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75004" y="510692"/>
              <a:ext cx="108318" cy="27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86" y="0"/>
                  </a:moveTo>
                  <a:lnTo>
                    <a:pt x="0" y="0"/>
                  </a:lnTo>
                  <a:lnTo>
                    <a:pt x="6007" y="21600"/>
                  </a:lnTo>
                  <a:lnTo>
                    <a:pt x="21600" y="21600"/>
                  </a:lnTo>
                  <a:lnTo>
                    <a:pt x="143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409942" y="310045"/>
              <a:ext cx="237206" cy="29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96" y="0"/>
                  </a:moveTo>
                  <a:lnTo>
                    <a:pt x="0" y="0"/>
                  </a:lnTo>
                  <a:lnTo>
                    <a:pt x="14467" y="10800"/>
                  </a:lnTo>
                  <a:lnTo>
                    <a:pt x="0" y="21600"/>
                  </a:lnTo>
                  <a:lnTo>
                    <a:pt x="5996" y="21600"/>
                  </a:lnTo>
                  <a:lnTo>
                    <a:pt x="15031" y="14855"/>
                  </a:lnTo>
                  <a:lnTo>
                    <a:pt x="21600" y="14855"/>
                  </a:lnTo>
                  <a:lnTo>
                    <a:pt x="20113" y="5821"/>
                  </a:lnTo>
                  <a:lnTo>
                    <a:pt x="13794" y="5821"/>
                  </a:lnTo>
                  <a:lnTo>
                    <a:pt x="5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394029" y="322186"/>
              <a:ext cx="31827" cy="26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179"/>
                  </a:lnTo>
                  <a:lnTo>
                    <a:pt x="0" y="20421"/>
                  </a:lnTo>
                  <a:lnTo>
                    <a:pt x="10800" y="21600"/>
                  </a:lnTo>
                  <a:lnTo>
                    <a:pt x="21600" y="20421"/>
                  </a:lnTo>
                  <a:lnTo>
                    <a:pt x="21600" y="117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58456" y="191185"/>
              <a:ext cx="217338" cy="19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33" y="0"/>
                  </a:moveTo>
                  <a:lnTo>
                    <a:pt x="2187" y="0"/>
                  </a:lnTo>
                  <a:lnTo>
                    <a:pt x="11783" y="9694"/>
                  </a:lnTo>
                  <a:lnTo>
                    <a:pt x="0" y="21600"/>
                  </a:lnTo>
                  <a:lnTo>
                    <a:pt x="6545" y="21600"/>
                  </a:lnTo>
                  <a:lnTo>
                    <a:pt x="15055" y="13000"/>
                  </a:lnTo>
                  <a:lnTo>
                    <a:pt x="21600" y="13000"/>
                  </a:lnTo>
                  <a:lnTo>
                    <a:pt x="18328" y="9694"/>
                  </a:lnTo>
                  <a:lnTo>
                    <a:pt x="21600" y="6388"/>
                  </a:lnTo>
                  <a:lnTo>
                    <a:pt x="15055" y="6388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9406" y="191185"/>
              <a:ext cx="91413" cy="19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5" y="0"/>
                  </a:moveTo>
                  <a:lnTo>
                    <a:pt x="0" y="0"/>
                  </a:lnTo>
                  <a:lnTo>
                    <a:pt x="5203" y="21600"/>
                  </a:lnTo>
                  <a:lnTo>
                    <a:pt x="21600" y="21600"/>
                  </a:lnTo>
                  <a:lnTo>
                    <a:pt x="1535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409942" y="136334"/>
              <a:ext cx="194450" cy="11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5" y="0"/>
                  </a:moveTo>
                  <a:lnTo>
                    <a:pt x="13704" y="0"/>
                  </a:lnTo>
                  <a:lnTo>
                    <a:pt x="0" y="21600"/>
                  </a:lnTo>
                  <a:lnTo>
                    <a:pt x="7315" y="21600"/>
                  </a:lnTo>
                  <a:lnTo>
                    <a:pt x="14381" y="10461"/>
                  </a:lnTo>
                  <a:lnTo>
                    <a:pt x="21600" y="10461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394029" y="144703"/>
              <a:ext cx="31827" cy="9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8196"/>
                  </a:lnTo>
                  <a:lnTo>
                    <a:pt x="10800" y="21600"/>
                  </a:lnTo>
                  <a:lnTo>
                    <a:pt x="21600" y="181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02564" y="80518"/>
              <a:ext cx="414744" cy="558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308494" y="0"/>
              <a:ext cx="202871" cy="664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4" name="Shape 334"/>
          <p:cNvSpPr/>
          <p:nvPr/>
        </p:nvSpPr>
        <p:spPr>
          <a:xfrm>
            <a:off x="8301138" y="4058577"/>
            <a:ext cx="592922" cy="317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14" y="3644"/>
                </a:lnTo>
                <a:lnTo>
                  <a:pt x="2886" y="6915"/>
                </a:lnTo>
                <a:lnTo>
                  <a:pt x="4131" y="9825"/>
                </a:lnTo>
                <a:lnTo>
                  <a:pt x="5265" y="12385"/>
                </a:lnTo>
                <a:lnTo>
                  <a:pt x="6305" y="14607"/>
                </a:lnTo>
                <a:lnTo>
                  <a:pt x="7267" y="16500"/>
                </a:lnTo>
                <a:lnTo>
                  <a:pt x="8167" y="18077"/>
                </a:lnTo>
                <a:lnTo>
                  <a:pt x="9845" y="20325"/>
                </a:lnTo>
                <a:lnTo>
                  <a:pt x="11471" y="21440"/>
                </a:lnTo>
                <a:lnTo>
                  <a:pt x="12304" y="21600"/>
                </a:lnTo>
                <a:lnTo>
                  <a:pt x="13173" y="21510"/>
                </a:lnTo>
                <a:lnTo>
                  <a:pt x="15080" y="20625"/>
                </a:lnTo>
                <a:lnTo>
                  <a:pt x="16152" y="19851"/>
                </a:lnTo>
                <a:lnTo>
                  <a:pt x="17323" y="18872"/>
                </a:lnTo>
                <a:lnTo>
                  <a:pt x="18611" y="17699"/>
                </a:lnTo>
                <a:lnTo>
                  <a:pt x="20031" y="16342"/>
                </a:lnTo>
                <a:lnTo>
                  <a:pt x="21600" y="14813"/>
                </a:lnTo>
              </a:path>
            </a:pathLst>
          </a:custGeom>
          <a:ln w="17564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9050851" y="4270397"/>
            <a:ext cx="357350" cy="223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25" y="5943"/>
                </a:lnTo>
                <a:lnTo>
                  <a:pt x="2312" y="10699"/>
                </a:lnTo>
                <a:lnTo>
                  <a:pt x="3391" y="14397"/>
                </a:lnTo>
                <a:lnTo>
                  <a:pt x="4591" y="17167"/>
                </a:lnTo>
                <a:lnTo>
                  <a:pt x="6902" y="19862"/>
                </a:lnTo>
                <a:lnTo>
                  <a:pt x="8973" y="20874"/>
                </a:lnTo>
                <a:lnTo>
                  <a:pt x="11619" y="21410"/>
                </a:lnTo>
                <a:lnTo>
                  <a:pt x="14970" y="21597"/>
                </a:lnTo>
                <a:lnTo>
                  <a:pt x="16950" y="21600"/>
                </a:lnTo>
                <a:lnTo>
                  <a:pt x="19154" y="21565"/>
                </a:lnTo>
                <a:lnTo>
                  <a:pt x="21600" y="21507"/>
                </a:lnTo>
              </a:path>
            </a:pathLst>
          </a:custGeom>
          <a:ln w="21958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9689767" y="4443141"/>
            <a:ext cx="1428617" cy="30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53" y="3989"/>
                </a:lnTo>
                <a:lnTo>
                  <a:pt x="1443" y="7562"/>
                </a:lnTo>
                <a:lnTo>
                  <a:pt x="2087" y="10722"/>
                </a:lnTo>
                <a:lnTo>
                  <a:pt x="2700" y="13474"/>
                </a:lnTo>
                <a:lnTo>
                  <a:pt x="3300" y="15820"/>
                </a:lnTo>
                <a:lnTo>
                  <a:pt x="3901" y="17764"/>
                </a:lnTo>
                <a:lnTo>
                  <a:pt x="4520" y="19311"/>
                </a:lnTo>
                <a:lnTo>
                  <a:pt x="5174" y="20463"/>
                </a:lnTo>
                <a:lnTo>
                  <a:pt x="5878" y="21225"/>
                </a:lnTo>
                <a:lnTo>
                  <a:pt x="6649" y="21600"/>
                </a:lnTo>
                <a:lnTo>
                  <a:pt x="7504" y="21591"/>
                </a:lnTo>
                <a:lnTo>
                  <a:pt x="8457" y="21203"/>
                </a:lnTo>
                <a:lnTo>
                  <a:pt x="9526" y="20439"/>
                </a:lnTo>
                <a:lnTo>
                  <a:pt x="10726" y="19302"/>
                </a:lnTo>
                <a:lnTo>
                  <a:pt x="12075" y="17797"/>
                </a:lnTo>
                <a:lnTo>
                  <a:pt x="13587" y="15926"/>
                </a:lnTo>
                <a:lnTo>
                  <a:pt x="15279" y="13694"/>
                </a:lnTo>
                <a:lnTo>
                  <a:pt x="17168" y="11104"/>
                </a:lnTo>
                <a:lnTo>
                  <a:pt x="19270" y="8160"/>
                </a:lnTo>
                <a:lnTo>
                  <a:pt x="21600" y="4866"/>
                </a:lnTo>
              </a:path>
            </a:pathLst>
          </a:custGeom>
          <a:ln w="3514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Shape 260"/>
          <p:cNvSpPr txBox="1">
            <a:spLocks/>
          </p:cNvSpPr>
          <p:nvPr/>
        </p:nvSpPr>
        <p:spPr>
          <a:xfrm>
            <a:off x="563535" y="2840731"/>
            <a:ext cx="6164264" cy="290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algn="ctr" defTabSz="841247">
              <a:lnSpc>
                <a:spcPct val="90000"/>
              </a:lnSpc>
              <a:defRPr sz="220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5pPr>
            <a:lvl6pPr indent="609584"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6pPr>
            <a:lvl7pPr indent="1219169"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7pPr>
            <a:lvl8pPr indent="1828754"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8pPr>
            <a:lvl9pPr indent="2438338">
              <a:lnSpc>
                <a:spcPct val="90000"/>
              </a:lnSpc>
              <a:defRPr sz="5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b="1" dirty="0">
              <a:effectLst/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dirty="0"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b="1" dirty="0">
              <a:effectLst/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b="1" dirty="0">
              <a:effectLst/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dirty="0"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b="1" dirty="0">
              <a:effectLst/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dirty="0"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300" b="1" dirty="0">
              <a:effectLst/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300" b="1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Государственно-частное партнёрство как инструмент достижения целей устойчивого развития и реализации концепции  «качественных инфраструктурных инвестиций»</a:t>
            </a:r>
            <a:endParaRPr lang="ru-RU" sz="3300" dirty="0">
              <a:effectLst/>
              <a:latin typeface="Sitka Banner" panose="02000505000000020004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br>
              <a:rPr lang="ru-RU" sz="3300" dirty="0">
                <a:latin typeface="Sitka Banner" panose="02000505000000020004" pitchFamily="2" charset="0"/>
              </a:rPr>
            </a:br>
            <a:endParaRPr lang="ru-RU" sz="3300" b="0" dirty="0">
              <a:solidFill>
                <a:schemeClr val="bg1"/>
              </a:solidFill>
              <a:latin typeface="Sitka Banner" panose="02000505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314" y="5207484"/>
            <a:ext cx="813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latin typeface="Sitka Banner" panose="02000505000000020004" pitchFamily="2" charset="0"/>
              </a:rPr>
              <a:t>Д.экон.н</a:t>
            </a:r>
            <a:r>
              <a:rPr lang="ru-RU" i="1" dirty="0">
                <a:latin typeface="Sitka Banner" panose="02000505000000020004" pitchFamily="2" charset="0"/>
              </a:rPr>
              <a:t>., профессор кафедры Экономической политики и ГЧП  МГИМОМИД России, </a:t>
            </a:r>
          </a:p>
          <a:p>
            <a:r>
              <a:rPr lang="ru-RU" i="1" dirty="0">
                <a:latin typeface="Sitka Banner" panose="02000505000000020004" pitchFamily="2" charset="0"/>
              </a:rPr>
              <a:t>О.В. Иванов</a:t>
            </a:r>
          </a:p>
          <a:p>
            <a:r>
              <a:rPr lang="ru-RU" i="1" dirty="0">
                <a:latin typeface="Sitka Banner" panose="02000505000000020004" pitchFamily="2" charset="0"/>
              </a:rPr>
              <a:t>Преподаватель кафедры Экономической политики и ГЧП МГИМО МИД России, </a:t>
            </a:r>
          </a:p>
          <a:p>
            <a:r>
              <a:rPr lang="ru-RU" i="1" dirty="0">
                <a:latin typeface="Sitka Banner" panose="02000505000000020004" pitchFamily="2" charset="0"/>
              </a:rPr>
              <a:t>Э.А. </a:t>
            </a:r>
            <a:r>
              <a:rPr lang="ru-RU" i="1" dirty="0" err="1">
                <a:latin typeface="Sitka Banner" panose="02000505000000020004" pitchFamily="2" charset="0"/>
              </a:rPr>
              <a:t>Шаманина</a:t>
            </a:r>
            <a:endParaRPr lang="ru-RU" i="1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960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CF18E5-AC9B-4B81-B30F-4EAF0B86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208"/>
            <a:ext cx="12075042" cy="1325563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инфраструктурных инвестиций до 2040 г. </a:t>
            </a:r>
            <a:br>
              <a:rPr lang="ru-RU" sz="33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млрд долл. США)</a:t>
            </a:r>
            <a:br>
              <a:rPr lang="ru-RU" sz="33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itka Banner" panose="02000505000000020004" pitchFamily="2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6906ED-A057-4A19-8341-15F99CBC36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5" y="1102611"/>
            <a:ext cx="10864459" cy="5390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989A5-C123-425A-85EB-90E66A5A2011}"/>
              </a:ext>
            </a:extLst>
          </p:cNvPr>
          <p:cNvSpPr txBox="1"/>
          <p:nvPr/>
        </p:nvSpPr>
        <p:spPr>
          <a:xfrm>
            <a:off x="6362260" y="6492875"/>
            <a:ext cx="5712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Источник: РОСИНФРА. АНО «Национальный центра развития ГЧП».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3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290699-A778-4913-B6C5-CE5D06CFC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847739"/>
              </p:ext>
            </p:extLst>
          </p:nvPr>
        </p:nvGraphicFramePr>
        <p:xfrm>
          <a:off x="402264" y="1027906"/>
          <a:ext cx="11325447" cy="568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2FDFC80-E4F1-4138-8212-7043A1B6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5" y="148590"/>
            <a:ext cx="11325446" cy="8473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Оценка инфраструктурных активов по отраслям </a:t>
            </a:r>
          </a:p>
        </p:txBody>
      </p:sp>
    </p:spTree>
    <p:extLst>
      <p:ext uri="{BB962C8B-B14F-4D97-AF65-F5344CB8AC3E}">
        <p14:creationId xmlns:p14="http://schemas.microsoft.com/office/powerpoint/2010/main" val="7222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031AA-B9F4-44B9-A0EE-A99D385C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</a:rPr>
              <a:t>Рынок реализуемых проектов ГЧП в России</a:t>
            </a:r>
            <a:br>
              <a:rPr lang="ru-RU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</a:rPr>
            </a:b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itka Banner" panose="02000505000000020004" pitchFamily="2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2F9D17-5E4A-40E9-B80F-355FFEADC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40" y="1123875"/>
            <a:ext cx="11557590" cy="5064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7C76B-CB92-47B3-A0C5-4664130C1D97}"/>
              </a:ext>
            </a:extLst>
          </p:cNvPr>
          <p:cNvSpPr txBox="1"/>
          <p:nvPr/>
        </p:nvSpPr>
        <p:spPr>
          <a:xfrm>
            <a:off x="4412512" y="6488667"/>
            <a:ext cx="7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Источник: Рынок ГЧП</a:t>
            </a:r>
            <a:r>
              <a:rPr lang="en-US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РОСИНФРА</a:t>
            </a:r>
            <a:r>
              <a:rPr lang="ru-RU" sz="1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available at</a:t>
            </a:r>
            <a: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https://rosinfra.ru/digest/market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3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3967E7-5DBA-4859-B6ED-290CCA329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16" y="1266955"/>
            <a:ext cx="11812772" cy="487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66C52721-D73C-4FD2-B7A0-937642F9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4" y="148857"/>
            <a:ext cx="11812772" cy="987196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РАСПРЕДЕЛЕНИЕ ПРОЕКТОВ ПО ИНФРАСТРУКТУРНЫМ СФЕРАМ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DC66F-088C-4B94-AA1D-825F167338B4}"/>
              </a:ext>
            </a:extLst>
          </p:cNvPr>
          <p:cNvSpPr txBox="1"/>
          <p:nvPr/>
        </p:nvSpPr>
        <p:spPr>
          <a:xfrm>
            <a:off x="6362260" y="6492875"/>
            <a:ext cx="5712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Источник: РОСИНФРА. АНО «Национальный центра развития ГЧП».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077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08"/>
          <p:cNvSpPr/>
          <p:nvPr/>
        </p:nvSpPr>
        <p:spPr>
          <a:xfrm>
            <a:off x="5735961" y="1340769"/>
            <a:ext cx="814105" cy="8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7" name="Shape 607"/>
          <p:cNvSpPr/>
          <p:nvPr/>
        </p:nvSpPr>
        <p:spPr>
          <a:xfrm>
            <a:off x="372140" y="1844824"/>
            <a:ext cx="11663916" cy="4752528"/>
          </a:xfrm>
          <a:prstGeom prst="roundRect">
            <a:avLst>
              <a:gd name="adj" fmla="val 5853"/>
            </a:avLst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8" name="Shape 609"/>
          <p:cNvSpPr/>
          <p:nvPr/>
        </p:nvSpPr>
        <p:spPr>
          <a:xfrm>
            <a:off x="659219" y="2204864"/>
            <a:ext cx="11281144" cy="4320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Го</a:t>
            </a:r>
            <a:r>
              <a:rPr lang="ru-RU" sz="2000" dirty="0">
                <a:effectLst/>
                <a:latin typeface="Sitka Banner" panose="02000505000000020004" pitchFamily="2" charset="0"/>
                <a:ea typeface="MS Mincho" panose="02020609040205080304" pitchFamily="49" charset="-128"/>
              </a:rPr>
              <a:t>сударственное управление начинает включать стратегическое целеполагание и долгосрочное планирование развития инфраструктуры.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>
                <a:latin typeface="Sitka Banner" panose="02000505000000020004" pitchFamily="2" charset="0"/>
              </a:rPr>
              <a:t>«Стратегия пространственного развития Российской Федерации на период до 2025 г.»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>
                <a:latin typeface="Sitka Banner" panose="02000505000000020004" pitchFamily="2" charset="0"/>
              </a:rPr>
              <a:t>Комплексный план модернизации и расширения магистральной инфраструктуры до 2024 г., а также национальный проект «Безопасные и качественные автомобильные дороги».</a:t>
            </a:r>
            <a:endParaRPr lang="ru-RU" sz="2000" dirty="0">
              <a:effectLst/>
              <a:latin typeface="Sitka Banner" panose="02000505000000020004" pitchFamily="2" charset="0"/>
              <a:ea typeface="MS Mincho" panose="02020609040205080304" pitchFamily="49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Заметным фактором развития инфраструктуры ГЧП за последние годы является укрепление нормативно-правовой базы ГЧП в России.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Повышению эффективности системы государственного управления в сфере ГЧП способствует создание специальных органов управления </a:t>
            </a:r>
            <a:r>
              <a:rPr lang="ru-RU" sz="2000" i="1" dirty="0">
                <a:latin typeface="Sitka Banner" panose="02000505000000020004" pitchFamily="2" charset="0"/>
              </a:rPr>
              <a:t>(</a:t>
            </a:r>
            <a:r>
              <a:rPr lang="en-US" sz="2000" i="1" dirty="0">
                <a:latin typeface="Sitka Banner" panose="02000505000000020004" pitchFamily="2" charset="0"/>
              </a:rPr>
              <a:t>PPP units</a:t>
            </a:r>
            <a:r>
              <a:rPr lang="ru-RU" sz="2000" i="1" dirty="0">
                <a:latin typeface="Sitka Banner" panose="02000505000000020004" pitchFamily="2" charset="0"/>
              </a:rPr>
              <a:t>)</a:t>
            </a:r>
            <a:r>
              <a:rPr lang="ru-RU" sz="2000" dirty="0">
                <a:latin typeface="Sitka Banner" panose="02000505000000020004" pitchFamily="2" charset="0"/>
              </a:rPr>
              <a:t> разного типа.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Существенно расширился отраслевой спектр применения механизмов ГЧП: сегодня он охватывает сегодня как традиционные отрасли и сектора, социальную сферу, </a:t>
            </a:r>
            <a:r>
              <a:rPr lang="ru-RU" sz="2000" kern="100" dirty="0"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новые области применения ГЧП – информационные технологии, новые сегменты традиционных отраслей (аэропортовая инфраструктура, морские порты, система весогабаритного контроля, высокотехнологичная медицина, др.).</a:t>
            </a:r>
            <a:endParaRPr lang="ru-RU" sz="2000" i="1" dirty="0">
              <a:latin typeface="Sitka Banner" panose="02000505000000020004" pitchFamily="2" charset="0"/>
            </a:endParaRPr>
          </a:p>
          <a:p>
            <a:pPr marL="140368" indent="-140368" defTabSz="584200">
              <a:spcBef>
                <a:spcPts val="1000"/>
              </a:spcBef>
              <a:buSzPct val="100000"/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5A49B6D8-6D94-4931-915A-1DC31BC3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55"/>
            <a:ext cx="10515600" cy="71348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Yu Mincho" panose="02020400000000000000" pitchFamily="18" charset="-128"/>
              </a:rPr>
              <a:t>Анализ государственной политики ГЧП </a:t>
            </a:r>
            <a:endParaRPr lang="ru-RU" sz="40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9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542" y="0"/>
            <a:ext cx="12074917" cy="62430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62593" y="412974"/>
            <a:ext cx="583264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Министерство экономического развития РФ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07" y="1143304"/>
            <a:ext cx="116639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Осуществляет функции по обеспечению выработки государственной политики и нормативно-правовому регулированию в области ГЧП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осуществляет разработку предложений по совершенствованию и расширению форм ГЧП в инвестиционной сфере;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осуществляет подготовку, отбор и мониторинг проектов, реализуемых на основе механизмов ГЧП;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участвует в переговорах с международными финансовыми организациями в целях обеспечения подписания международных соглашений о реализации совместных проектов;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подготовка методических нормативных документов, включая методику оценки эффективности проектов ГЧП.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4355" y="3183463"/>
            <a:ext cx="2956483" cy="1465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Министерство транспорта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С 2006 г. Экспертный совет по ГЧП</a:t>
            </a:r>
            <a:endParaRPr lang="ru-RU" sz="1600" i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3683" y="3190624"/>
            <a:ext cx="3772026" cy="14795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здравоохранения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Координационный совет Минздрава по развитию ГЧП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25004" y="3167735"/>
            <a:ext cx="4300419" cy="1497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Министерство строительства и  ЖКХ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Консультативно-совещательный орган – Центр развития ГЧП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87045" y="5041036"/>
            <a:ext cx="6138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i="1" dirty="0"/>
              <a:t>сопровождение ГЧП-проектов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i="1" dirty="0"/>
              <a:t>исследовательская деятельность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i="1" dirty="0"/>
              <a:t>экспертиза законодательства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i="1" dirty="0"/>
              <a:t>подготовка кадров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i="1" dirty="0"/>
              <a:t>информационное сопровождение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18707" y="5074832"/>
            <a:ext cx="4990086" cy="12578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АНО «Национальный центр развития ГЧП»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69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5" y="116632"/>
            <a:ext cx="11908465" cy="101297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Нормативно-правовое регулирование и формы реализации инфраструктурных проектов с бюджетным участием в России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4" y="1129606"/>
            <a:ext cx="9080205" cy="561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676401" y="5271194"/>
            <a:ext cx="2304256" cy="914400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Специальное законодательство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8B1ED-40F7-45C3-999C-341E1E84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186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br>
              <a:rPr lang="ru-RU" sz="2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2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Основной формой реализации ГЧП-проектов в России –  концессия. </a:t>
            </a:r>
            <a:br>
              <a:rPr lang="ru-RU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2020 г. в рамках концессионного соглашения реализуется 2730 проектов (85% от общего кол-ва ГЧП-проектов).</a:t>
            </a:r>
            <a:br>
              <a:rPr lang="ru-RU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ru-RU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овокупная стоимость </a:t>
            </a:r>
            <a:r>
              <a:rPr lang="en-US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~ </a:t>
            </a:r>
            <a:r>
              <a:rPr lang="ru-RU" sz="2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2,6 трлн. руб. </a:t>
            </a:r>
            <a:b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dirty="0">
              <a:latin typeface="Sitka Banner" panose="02000505000000020004" pitchFamily="2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E9B956-4FE8-42AF-837E-CFB9170CC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8969"/>
              </p:ext>
            </p:extLst>
          </p:nvPr>
        </p:nvGraphicFramePr>
        <p:xfrm>
          <a:off x="0" y="1825625"/>
          <a:ext cx="121920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955C39-A5AE-49B2-85AC-19FC0D4942C6}"/>
              </a:ext>
            </a:extLst>
          </p:cNvPr>
          <p:cNvSpPr txBox="1"/>
          <p:nvPr/>
        </p:nvSpPr>
        <p:spPr>
          <a:xfrm>
            <a:off x="4412512" y="6488667"/>
            <a:ext cx="7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Источник: Рынок ГЧП</a:t>
            </a:r>
            <a:r>
              <a:rPr lang="en-US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РОСИНФРА</a:t>
            </a:r>
            <a:r>
              <a:rPr lang="ru-RU" sz="1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available at</a:t>
            </a:r>
            <a:r>
              <a:rPr lang="ru-RU" sz="18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: https://rosinfra.ru/digest/market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32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56" y="177579"/>
            <a:ext cx="11844669" cy="7550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itka Banner" panose="02000505000000020004" pitchFamily="2" charset="0"/>
              </a:rPr>
              <a:t>Заключение 1/2</a:t>
            </a:r>
          </a:p>
        </p:txBody>
      </p:sp>
      <p:sp>
        <p:nvSpPr>
          <p:cNvPr id="6" name="Shape 608"/>
          <p:cNvSpPr/>
          <p:nvPr/>
        </p:nvSpPr>
        <p:spPr>
          <a:xfrm>
            <a:off x="5717300" y="796215"/>
            <a:ext cx="814105" cy="8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7" name="Shape 607"/>
          <p:cNvSpPr/>
          <p:nvPr/>
        </p:nvSpPr>
        <p:spPr>
          <a:xfrm>
            <a:off x="202017" y="1192423"/>
            <a:ext cx="11844669" cy="5487997"/>
          </a:xfrm>
          <a:prstGeom prst="roundRect">
            <a:avLst>
              <a:gd name="adj" fmla="val 5853"/>
            </a:avLst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8" name="Shape 609"/>
          <p:cNvSpPr/>
          <p:nvPr/>
        </p:nvSpPr>
        <p:spPr>
          <a:xfrm>
            <a:off x="318974" y="1458496"/>
            <a:ext cx="11610753" cy="4955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Институт ГЧП, на который возлагаются ожидания в контексте реализации Программы 2030 и достижения целей УР, не однозначен.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kern="12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Российская инфраструктура на протяжении десятков лет остро нуждается в инвестициях</a:t>
            </a:r>
            <a:r>
              <a:rPr lang="ru-RU" sz="2800" kern="1200" dirty="0">
                <a:latin typeface="Sitka Banner" panose="02000505000000020004" pitchFamily="2" charset="0"/>
                <a:ea typeface="Yu Mincho" panose="02020400000000000000" pitchFamily="18" charset="-12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Правительство России отдает отчет в том, что состояние инфраструктуры сдерживает поступательное развитие экономики и уровень благосостояния населения, в важности и неотложности решения инфраструктурных проблем в стране для обеспечения устойчивого социального и экономического  развития.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Тенденция к с</a:t>
            </a:r>
            <a:r>
              <a:rPr lang="ru-RU" sz="28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ерьезным инфраструктурным изменениям в России пока не приобрела устойчивого характера.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56" y="177579"/>
            <a:ext cx="11844669" cy="7550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itka Banner" panose="02000505000000020004" pitchFamily="2" charset="0"/>
              </a:rPr>
              <a:t>Заключение 2/2</a:t>
            </a:r>
          </a:p>
        </p:txBody>
      </p:sp>
      <p:sp>
        <p:nvSpPr>
          <p:cNvPr id="6" name="Shape 608"/>
          <p:cNvSpPr/>
          <p:nvPr/>
        </p:nvSpPr>
        <p:spPr>
          <a:xfrm>
            <a:off x="5717300" y="796215"/>
            <a:ext cx="814105" cy="8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7" name="Shape 607"/>
          <p:cNvSpPr/>
          <p:nvPr/>
        </p:nvSpPr>
        <p:spPr>
          <a:xfrm>
            <a:off x="202017" y="1192423"/>
            <a:ext cx="11844669" cy="5487997"/>
          </a:xfrm>
          <a:prstGeom prst="roundRect">
            <a:avLst>
              <a:gd name="adj" fmla="val 5853"/>
            </a:avLst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8" name="Shape 609"/>
          <p:cNvSpPr/>
          <p:nvPr/>
        </p:nvSpPr>
        <p:spPr>
          <a:xfrm>
            <a:off x="318974" y="1338625"/>
            <a:ext cx="11610753" cy="4955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446088" indent="-446088"/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5.   Дополнительную неопределенность в перспективы развития инфраструктурного сектора вносит пандемия: по готовящимся и запущенным проектам нанесен сильный удар, по оценкам Национального центра ГЧП рынок ГЧП отброшен на уровень десятилетней давности.</a:t>
            </a:r>
          </a:p>
          <a:p>
            <a:pPr marL="446088" indent="-446088"/>
            <a:r>
              <a:rPr lang="ru-RU" sz="26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6.   В нынешних условиях </a:t>
            </a: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передний план должны выходить вопросы не только наращивания </a:t>
            </a:r>
            <a:r>
              <a:rPr lang="ru-RU" sz="2600" dirty="0">
                <a:effectLst/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объемов инвестиций в инфраструктуру, но и в первую очередь </a:t>
            </a: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создаваемой инфраструктуры, качества проектов. </a:t>
            </a:r>
          </a:p>
          <a:p>
            <a:pPr marL="446088" indent="-446088"/>
            <a:r>
              <a:rPr lang="ru-RU" sz="2600" dirty="0">
                <a:latin typeface="Sitka Banner" panose="0200050500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7.    </a:t>
            </a:r>
            <a:r>
              <a:rPr lang="ru-RU" sz="2600" dirty="0">
                <a:effectLst/>
                <a:latin typeface="Sitka Banner" panose="02000505000000020004" pitchFamily="2" charset="0"/>
                <a:ea typeface="MS Mincho" panose="02020609040205080304" pitchFamily="49" charset="-128"/>
              </a:rPr>
              <a:t>В последние годы Россия активизировала свои усилия, направленные на углубление сотрудничества со странами «группы 20» в том числе на треке инфраструктуры и ГЧП. Национальным центром ГЧП и ВЭБ.РФ подготовлен аналитический обзор по проблемам развития ГЧП в странах </a:t>
            </a:r>
            <a:r>
              <a:rPr lang="en-US" sz="2600" dirty="0">
                <a:effectLst/>
                <a:latin typeface="Sitka Banner" panose="02000505000000020004" pitchFamily="2" charset="0"/>
                <a:ea typeface="MS Mincho" panose="02020609040205080304" pitchFamily="49" charset="-128"/>
              </a:rPr>
              <a:t>G</a:t>
            </a:r>
            <a:r>
              <a:rPr lang="ru-RU" sz="2600" dirty="0">
                <a:effectLst/>
                <a:latin typeface="Sitka Banner" panose="02000505000000020004" pitchFamily="2" charset="0"/>
                <a:ea typeface="MS Mincho" panose="02020609040205080304" pitchFamily="49" charset="-128"/>
              </a:rPr>
              <a:t>-20, получивший высокую оценку стран-участниц группы. </a:t>
            </a:r>
            <a:endParaRPr sz="2600" b="1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9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178465-726F-4EEE-93E4-1E7B5CE4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184372"/>
            <a:ext cx="11068493" cy="4351338"/>
          </a:xfrm>
          <a:solidFill>
            <a:schemeClr val="bg1">
              <a:lumMod val="95000"/>
            </a:schemeClr>
          </a:solidFill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222222"/>
                </a:solidFill>
                <a:effectLst/>
                <a:latin typeface="Sitka Banner" panose="020005050000000200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Значение инфраструктуры и ее многообразное влияние на экономическую деятельность и жизнь людей, получили отражение в принятых на саммите ООН в 2015 г. Целях устойчивого развития </a:t>
            </a:r>
            <a:r>
              <a:rPr lang="ru-RU" dirty="0">
                <a:solidFill>
                  <a:srgbClr val="222222"/>
                </a:solidFill>
                <a:latin typeface="Sitka Banner" panose="020005050000000200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ООН – </a:t>
            </a:r>
            <a:r>
              <a:rPr lang="ru-RU" dirty="0">
                <a:solidFill>
                  <a:srgbClr val="222222"/>
                </a:solidFill>
                <a:effectLst/>
                <a:latin typeface="Sitka Banner" panose="020005050000000200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глобальной повестке дня до 2030 г., направленной на решение глобальных проблем, стоящих перед человечеством. </a:t>
            </a:r>
            <a:endParaRPr lang="ru-RU" dirty="0"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Sitka Banner" panose="02000505000000020004" pitchFamily="2" charset="0"/>
              </a:rPr>
              <a:t>Цель 9 в области устойчивого развития: 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Sitka Banner" panose="02000505000000020004" pitchFamily="2" charset="0"/>
              </a:rPr>
              <a:t>                </a:t>
            </a:r>
            <a:r>
              <a:rPr lang="ru-RU" b="1" i="1" dirty="0">
                <a:solidFill>
                  <a:srgbClr val="333333"/>
                </a:solidFill>
                <a:effectLst/>
                <a:latin typeface="Sitka Banner" panose="02000505000000020004" pitchFamily="2" charset="0"/>
              </a:rPr>
              <a:t>Индустриализация, инновации и инфраструктура</a:t>
            </a:r>
          </a:p>
          <a:p>
            <a:endParaRPr lang="ru-RU" dirty="0">
              <a:latin typeface="Sitka Banner" panose="0200050500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D74417-B38B-4008-B522-B4E87A6C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816128"/>
            <a:ext cx="10858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8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56" y="177579"/>
            <a:ext cx="11844669" cy="7550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itka Banner" panose="02000505000000020004" pitchFamily="2" charset="0"/>
              </a:rPr>
              <a:t>рекомендации</a:t>
            </a:r>
          </a:p>
        </p:txBody>
      </p:sp>
      <p:sp>
        <p:nvSpPr>
          <p:cNvPr id="6" name="Shape 608"/>
          <p:cNvSpPr/>
          <p:nvPr/>
        </p:nvSpPr>
        <p:spPr>
          <a:xfrm>
            <a:off x="5717300" y="796215"/>
            <a:ext cx="814105" cy="8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7" name="Shape 607"/>
          <p:cNvSpPr/>
          <p:nvPr/>
        </p:nvSpPr>
        <p:spPr>
          <a:xfrm>
            <a:off x="202017" y="1192423"/>
            <a:ext cx="11844669" cy="5487997"/>
          </a:xfrm>
          <a:prstGeom prst="roundRect">
            <a:avLst>
              <a:gd name="adj" fmla="val 5853"/>
            </a:avLst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8" name="Shape 609"/>
          <p:cNvSpPr/>
          <p:nvPr/>
        </p:nvSpPr>
        <p:spPr>
          <a:xfrm>
            <a:off x="318974" y="1458496"/>
            <a:ext cx="11610753" cy="4955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Sitka Banner" panose="02000505000000020004" pitchFamily="2" charset="0"/>
                <a:ea typeface="Times New Roman" panose="02020603050405020304" pitchFamily="18" charset="0"/>
              </a:rPr>
              <a:t>Ф</a:t>
            </a: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ормирование прочной институциональной основы для обеспечения устойчивой инфраструктуры</a:t>
            </a:r>
            <a:r>
              <a:rPr lang="ru-RU" sz="2600" dirty="0"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Sitka Banner" panose="02000505000000020004" pitchFamily="2" charset="0"/>
                <a:ea typeface="Times New Roman" panose="02020603050405020304" pitchFamily="18" charset="0"/>
              </a:rPr>
              <a:t>Р</a:t>
            </a: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асширение частного финансирования инфраструктуры, с учётом </a:t>
            </a:r>
            <a:r>
              <a:rPr lang="ru-RU" sz="26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ценки нефинансовых рисков, которая стала нормой для международных инвесторов.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Sitka Banner" panose="02000505000000020004" pitchFamily="2" charset="0"/>
                <a:ea typeface="Times New Roman" panose="02020603050405020304" pitchFamily="18" charset="0"/>
              </a:rPr>
              <a:t>В</a:t>
            </a: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ыработка общей методологической платформы:  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достижение договоренностей относительно общего понимания понятий устойчивой инфраструктуры, государственно-частного партнерства. 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дальнейшая работа  по разработке международных руководящих принципов для ГЧП, 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2600" dirty="0">
                <a:effectLst/>
                <a:latin typeface="Sitka Banner" panose="02000505000000020004" pitchFamily="2" charset="0"/>
                <a:ea typeface="Times New Roman" panose="02020603050405020304" pitchFamily="18" charset="0"/>
              </a:rPr>
              <a:t>постепенное сближение, а в перспективе – и унификация подходов  к работе развитию инфраструктуры как класса инвестиционных активов, включая стандартизацию инструментов  и механизмов оценки устойчивости инфраструктурных проектов в мировой практике. </a:t>
            </a:r>
            <a:endParaRPr lang="ru-RU" sz="2600" dirty="0"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5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E6DFB-2FDF-44FE-8BF1-58810966523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23077" y="0"/>
            <a:ext cx="1231507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A6C30-7019-46BA-8059-579E38B31B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3300" b="1" dirty="0">
                <a:ln w="0"/>
                <a:solidFill>
                  <a:schemeClr val="tx1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ln w="0"/>
                <a:solidFill>
                  <a:schemeClr val="tx1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«устойчивой инфраструктуры»</a:t>
            </a:r>
            <a:br>
              <a:rPr lang="ru-RU" sz="3300" b="1" dirty="0">
                <a:ln w="0"/>
                <a:solidFill>
                  <a:schemeClr val="tx1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b="1" dirty="0">
              <a:ln w="0"/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6A573-E160-4D11-A85B-E1690D0DC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2" y="1236726"/>
            <a:ext cx="11727711" cy="3807767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222222"/>
              </a:solidFill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0" indent="0" algn="ctr">
              <a:buNone/>
            </a:pPr>
            <a:r>
              <a:rPr lang="ru-RU" sz="3000" dirty="0">
                <a:solidFill>
                  <a:srgbClr val="222222"/>
                </a:solidFill>
                <a:effectLst/>
                <a:latin typeface="Sitka Banner" panose="02000505000000020004" pitchFamily="2" charset="0"/>
                <a:ea typeface="Yu Mincho" panose="02020400000000000000" pitchFamily="18" charset="-128"/>
              </a:rPr>
              <a:t>«Инфраструктурные проекты, которые планируются, проектируются, строятся, эксплуатируются и выводятся из эксплуатации таким образом, чтобы обеспечить экономическую и финансовую, социальную, экологическую (включая устойчивость к изменению климата) и институциональную устойчивость на протяжении всего жизненного цикла проекта»</a:t>
            </a:r>
            <a:endParaRPr lang="ru-RU" sz="3000" dirty="0">
              <a:latin typeface="Sitka Banner" panose="02000505000000020004" pitchFamily="2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982B37A2-5B36-4BF1-BE86-7CFEE2CAC035}"/>
              </a:ext>
            </a:extLst>
          </p:cNvPr>
          <p:cNvSpPr/>
          <p:nvPr/>
        </p:nvSpPr>
        <p:spPr>
          <a:xfrm>
            <a:off x="5408888" y="1208558"/>
            <a:ext cx="1374223" cy="97840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97FD95-6F6B-4614-BBD6-1CEC34E43044}"/>
              </a:ext>
            </a:extLst>
          </p:cNvPr>
          <p:cNvSpPr/>
          <p:nvPr/>
        </p:nvSpPr>
        <p:spPr>
          <a:xfrm>
            <a:off x="467833" y="4862304"/>
            <a:ext cx="11553560" cy="17724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З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акреплена в Повестке дня устойчивого развития на период до 2030 г. и Парижском соглашении по ограничению глобального потепления.</a:t>
            </a: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2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2341" y="6508042"/>
            <a:ext cx="5940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Источник: данные </a:t>
            </a:r>
            <a:r>
              <a:rPr lang="ru-RU" sz="1200" i="1" dirty="0" err="1"/>
              <a:t>Global</a:t>
            </a:r>
            <a:r>
              <a:rPr lang="ru-RU" sz="1200" i="1" dirty="0"/>
              <a:t> </a:t>
            </a:r>
            <a:r>
              <a:rPr lang="ru-RU" sz="1200" i="1" dirty="0" err="1"/>
              <a:t>Infrastructure</a:t>
            </a:r>
            <a:r>
              <a:rPr lang="ru-RU" sz="1200" i="1" dirty="0"/>
              <a:t> </a:t>
            </a:r>
            <a:r>
              <a:rPr lang="ru-RU" sz="1200" i="1" dirty="0" err="1"/>
              <a:t>Hub</a:t>
            </a:r>
            <a:r>
              <a:rPr lang="ru-RU" sz="1200" i="1" dirty="0"/>
              <a:t>,</a:t>
            </a:r>
            <a:r>
              <a:rPr lang="en-US" sz="1200" i="1" dirty="0"/>
              <a:t> OECD, World Bank, World Economic Forum</a:t>
            </a:r>
            <a:endParaRPr lang="ru-RU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499" y="3140453"/>
            <a:ext cx="9686892" cy="33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411"/>
          <p:cNvSpPr/>
          <p:nvPr/>
        </p:nvSpPr>
        <p:spPr>
          <a:xfrm rot="16200000">
            <a:off x="-639872" y="4645425"/>
            <a:ext cx="3164013" cy="561224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50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195" y="1304764"/>
            <a:ext cx="10704684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chemeClr val="tx1"/>
              </a:solidFill>
            </a:endParaRPr>
          </a:p>
          <a:p>
            <a:pPr algn="ctr"/>
            <a:r>
              <a:rPr lang="ru-RU" sz="2500" dirty="0">
                <a:solidFill>
                  <a:schemeClr val="tx1"/>
                </a:solidFill>
              </a:rPr>
              <a:t>Увеличение объёма инвестиций на капитальное строительство на 1 </a:t>
            </a:r>
            <a:r>
              <a:rPr lang="ru-RU" sz="2500" dirty="0" err="1">
                <a:solidFill>
                  <a:schemeClr val="tx1"/>
                </a:solidFill>
              </a:rPr>
              <a:t>п.п</a:t>
            </a:r>
            <a:r>
              <a:rPr lang="ru-RU" sz="2500" dirty="0">
                <a:solidFill>
                  <a:schemeClr val="tx1"/>
                </a:solidFill>
              </a:rPr>
              <a:t>. от ВВП обеспечивает дополнительный рост производительности на 0,4% в течение следующего года и до 1,5% в течение следующих четырёх лет. </a:t>
            </a:r>
          </a:p>
          <a:p>
            <a:pPr algn="ctr"/>
            <a:endParaRPr lang="ru-RU" sz="25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3177" y="360038"/>
            <a:ext cx="1143832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ДИНАМИКА ИНФРАСТРУКТУРНЫХ ИНВЕСТИЦИЙ ПО ОТНОШЕНИЮ К ВВП ДО 2040 Г</a:t>
            </a:r>
            <a:r>
              <a:rPr lang="en-US" sz="3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ru-RU" sz="3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3558CFF-ECD9-4C76-919E-958511997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347029"/>
              </p:ext>
            </p:extLst>
          </p:nvPr>
        </p:nvGraphicFramePr>
        <p:xfrm>
          <a:off x="205561" y="666531"/>
          <a:ext cx="11575314" cy="582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177">
                  <a:extLst>
                    <a:ext uri="{9D8B030D-6E8A-4147-A177-3AD203B41FA5}">
                      <a16:colId xmlns:a16="http://schemas.microsoft.com/office/drawing/2014/main" val="448196733"/>
                    </a:ext>
                  </a:extLst>
                </a:gridCol>
                <a:gridCol w="4396731">
                  <a:extLst>
                    <a:ext uri="{9D8B030D-6E8A-4147-A177-3AD203B41FA5}">
                      <a16:colId xmlns:a16="http://schemas.microsoft.com/office/drawing/2014/main" val="3342318375"/>
                    </a:ext>
                  </a:extLst>
                </a:gridCol>
                <a:gridCol w="4492406">
                  <a:extLst>
                    <a:ext uri="{9D8B030D-6E8A-4147-A177-3AD203B41FA5}">
                      <a16:colId xmlns:a16="http://schemas.microsoft.com/office/drawing/2014/main" val="4192662693"/>
                    </a:ext>
                  </a:extLst>
                </a:gridCol>
              </a:tblGrid>
              <a:tr h="1283895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Индекс качества развития инфраструктуры</a:t>
                      </a:r>
                    </a:p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Место из 141 стран (балл)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Глобальный индекс конкурентоспособности</a:t>
                      </a:r>
                    </a:p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Место из 141 стран (балл)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90375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США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13 (87.9)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2 (83.7)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98515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Япония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5 (93.2)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6 (82.3)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63440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11 (88.9)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9 (81.2)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64049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Республика Корея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6 (92.1)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13 (79.6)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661649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36 (77.9)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28 (73.9)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809661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70 (68.1)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68 (61.4)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051603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Sitka Banner" panose="02000505000000020004" pitchFamily="2" charset="0"/>
                        </a:rPr>
                        <a:t>Бразилия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78 (65.5)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Sitka Banner" panose="02000505000000020004" pitchFamily="2" charset="0"/>
                        </a:rPr>
                        <a:t>71 (60.9)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38524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r>
                        <a:rPr lang="ru-RU" sz="2500" b="1" dirty="0">
                          <a:latin typeface="Sitka Banner" panose="02000505000000020004" pitchFamily="2" charset="0"/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latin typeface="Sitka Banner" panose="02000505000000020004" pitchFamily="2" charset="0"/>
                        </a:rPr>
                        <a:t>50 (73.8)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latin typeface="Sitka Banner" panose="02000505000000020004" pitchFamily="2" charset="0"/>
                        </a:rPr>
                        <a:t>43 (66.7)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94123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77CB24-6A40-4B48-9EA0-42FD6F45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1" y="37295"/>
            <a:ext cx="11986440" cy="5040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Индекс качества инфраструктуры ВСЕМИРНОГО ЭКОНОМИЧЕСКОГО ФОРУМА (2019)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085344-855D-4B8D-991D-51B33A03C1C8}"/>
              </a:ext>
            </a:extLst>
          </p:cNvPr>
          <p:cNvSpPr/>
          <p:nvPr/>
        </p:nvSpPr>
        <p:spPr>
          <a:xfrm>
            <a:off x="3627655" y="6229568"/>
            <a:ext cx="835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en-US" sz="1400" i="1" dirty="0"/>
              <a:t>World Economic Forum. 201</a:t>
            </a:r>
            <a:r>
              <a:rPr lang="ru-RU" sz="1400" i="1" dirty="0"/>
              <a:t>9</a:t>
            </a:r>
            <a:r>
              <a:rPr lang="en-US" sz="1400" i="1" dirty="0"/>
              <a:t>. Global Competitiveness Index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0526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</a:p>
          <a:p>
            <a:pPr algn="ctr">
              <a:buNone/>
            </a:pPr>
            <a:r>
              <a:rPr lang="ru-RU" dirty="0"/>
              <a:t>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901" y="509123"/>
            <a:ext cx="11646195" cy="16468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ctr"/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Учитывая необходимость реализации Целей ООН в области устойчивого развития (ЦУР) в части глобального обеспечения стран чистой водой, электроэнергией и улучшения санитарных условий, данный объём инвестиций может возрасти. В целях удовлетворения таких потребностей потребуется дополнительное увеличение инфраструктурных расходов на 0,5% ВВП с текущего уровня в 3% ВВП.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Sitka Banner" panose="02000505000000020004" pitchFamily="2" charset="0"/>
            </a:endParaRPr>
          </a:p>
          <a:p>
            <a:pPr algn="ctr"/>
            <a:endParaRPr lang="ru-RU" sz="2600" dirty="0">
              <a:latin typeface="Sitka Banner" panose="02000505000000020004" pitchFamily="2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03" y="2132856"/>
            <a:ext cx="11816316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2690" y="6381328"/>
            <a:ext cx="560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Источник: данные </a:t>
            </a:r>
            <a:r>
              <a:rPr lang="ru-RU" sz="1400" i="1" dirty="0" err="1"/>
              <a:t>Global</a:t>
            </a:r>
            <a:r>
              <a:rPr lang="ru-RU" sz="1400" i="1" dirty="0"/>
              <a:t> </a:t>
            </a:r>
            <a:r>
              <a:rPr lang="ru-RU" sz="1400" i="1" dirty="0" err="1"/>
              <a:t>Infrastructure</a:t>
            </a:r>
            <a:r>
              <a:rPr lang="ru-RU" sz="1400" i="1" dirty="0"/>
              <a:t> </a:t>
            </a:r>
            <a:r>
              <a:rPr lang="ru-RU" sz="1400" i="1" dirty="0" err="1"/>
              <a:t>Hub</a:t>
            </a:r>
            <a:r>
              <a:rPr lang="ru-RU" sz="1400" i="1" dirty="0"/>
              <a:t>, ОЭСР и Всемирного банка</a:t>
            </a:r>
            <a:endParaRPr lang="ru-RU" sz="14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5686B56-05AC-4053-9550-6AF5DBDC8D67}"/>
              </a:ext>
            </a:extLst>
          </p:cNvPr>
          <p:cNvSpPr txBox="1">
            <a:spLocks/>
          </p:cNvSpPr>
          <p:nvPr/>
        </p:nvSpPr>
        <p:spPr>
          <a:xfrm>
            <a:off x="376835" y="-88416"/>
            <a:ext cx="1143832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itka Banner" panose="02000505000000020004" pitchFamily="2" charset="0"/>
                <a:ea typeface="+mj-ea"/>
                <a:cs typeface="+mj-cs"/>
              </a:rPr>
              <a:t>ИНФРАСТРУКТУРНЫЙ РАЗРЫВ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5" y="237746"/>
            <a:ext cx="8205373" cy="847343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itka Banner" panose="02000505000000020004" pitchFamily="2" charset="0"/>
              </a:rPr>
              <a:t>Государственно-частное партнёрство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4671" y="1085089"/>
            <a:ext cx="6479736" cy="31242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>
                <a:latin typeface="Sitka Banner" panose="02000505000000020004" pitchFamily="2" charset="0"/>
              </a:rPr>
              <a:t>ГЧП – это способ совместной организации и дальнейшей реализации инфраструктурного проекта двумя равноправными участниками: государством и частным инвестором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51306" y="3657314"/>
            <a:ext cx="5367791" cy="3124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>
                <a:latin typeface="Sitka Banner" panose="02000505000000020004" pitchFamily="2" charset="0"/>
              </a:rPr>
              <a:t>ГЧП – это инструмент для привлечения инвестиций в экономику страны и создание бизнес-возможности для инвестора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4408" y="1320147"/>
            <a:ext cx="4004366" cy="222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45" y="3180563"/>
            <a:ext cx="5231850" cy="339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10056440" y="733351"/>
            <a:ext cx="611561" cy="192022"/>
          </a:xfrm>
          <a:prstGeom prst="rect">
            <a:avLst/>
          </a:prstGeom>
          <a:solidFill>
            <a:srgbClr val="1233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123387"/>
                </a:solidFill>
              </a:defRPr>
            </a:pPr>
            <a:endParaRPr sz="2400"/>
          </a:p>
        </p:txBody>
      </p:sp>
      <p:grpSp>
        <p:nvGrpSpPr>
          <p:cNvPr id="2" name="Group 481"/>
          <p:cNvGrpSpPr/>
          <p:nvPr/>
        </p:nvGrpSpPr>
        <p:grpSpPr>
          <a:xfrm>
            <a:off x="2135560" y="260649"/>
            <a:ext cx="8212428" cy="6499349"/>
            <a:chOff x="288032" y="-387424"/>
            <a:chExt cx="10949903" cy="6499348"/>
          </a:xfrm>
        </p:grpSpPr>
        <p:sp>
          <p:nvSpPr>
            <p:cNvPr id="460" name="Shape 460"/>
            <p:cNvSpPr/>
            <p:nvPr/>
          </p:nvSpPr>
          <p:spPr>
            <a:xfrm>
              <a:off x="288032" y="-387424"/>
              <a:ext cx="10949903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/>
              <a:r>
                <a:rPr lang="ru-RU" sz="32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Мотивация сторон, участвующих в ГЧП</a:t>
              </a:r>
              <a:endParaRPr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4" name="Group 477"/>
            <p:cNvGrpSpPr/>
            <p:nvPr/>
          </p:nvGrpSpPr>
          <p:grpSpPr>
            <a:xfrm>
              <a:off x="4126265" y="1265783"/>
              <a:ext cx="2632181" cy="4846141"/>
              <a:chOff x="3859944" y="-29068"/>
              <a:chExt cx="2632179" cy="4846139"/>
            </a:xfrm>
          </p:grpSpPr>
          <p:grpSp>
            <p:nvGrpSpPr>
              <p:cNvPr id="5" name="Group 464"/>
              <p:cNvGrpSpPr/>
              <p:nvPr/>
            </p:nvGrpSpPr>
            <p:grpSpPr>
              <a:xfrm>
                <a:off x="3859944" y="2567956"/>
                <a:ext cx="2338790" cy="2249115"/>
                <a:chOff x="3859944" y="-29068"/>
                <a:chExt cx="2338789" cy="2249114"/>
              </a:xfrm>
            </p:grpSpPr>
            <p:sp>
              <p:nvSpPr>
                <p:cNvPr id="461" name="Shape 461"/>
                <p:cNvSpPr/>
                <p:nvPr/>
              </p:nvSpPr>
              <p:spPr>
                <a:xfrm>
                  <a:off x="3859944" y="-29068"/>
                  <a:ext cx="2338580" cy="662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>
                  <a:softEdge rad="6350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62" name="Shape 462"/>
                <p:cNvSpPr/>
                <p:nvPr/>
              </p:nvSpPr>
              <p:spPr>
                <a:xfrm>
                  <a:off x="5029442" y="301678"/>
                  <a:ext cx="1169291" cy="1918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3736"/>
                      </a:lnTo>
                      <a:lnTo>
                        <a:pt x="0" y="21600"/>
                      </a:lnTo>
                      <a:lnTo>
                        <a:pt x="21600" y="1787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>
                  <a:softEdge rad="12700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>
                  <a:off x="3860153" y="301678"/>
                  <a:ext cx="1169291" cy="1918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7872"/>
                      </a:lnTo>
                      <a:lnTo>
                        <a:pt x="21600" y="21600"/>
                      </a:lnTo>
                      <a:lnTo>
                        <a:pt x="21600" y="37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>
                  <a:softEdge rad="12700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</p:grpSp>
          <p:grpSp>
            <p:nvGrpSpPr>
              <p:cNvPr id="6" name="Group 468"/>
              <p:cNvGrpSpPr/>
              <p:nvPr/>
            </p:nvGrpSpPr>
            <p:grpSpPr>
              <a:xfrm>
                <a:off x="4721192" y="1551866"/>
                <a:ext cx="1770931" cy="1674937"/>
                <a:chOff x="3860098" y="-17168"/>
                <a:chExt cx="1770929" cy="1674935"/>
              </a:xfrm>
            </p:grpSpPr>
            <p:sp>
              <p:nvSpPr>
                <p:cNvPr id="465" name="Shape 465"/>
                <p:cNvSpPr/>
                <p:nvPr/>
              </p:nvSpPr>
              <p:spPr>
                <a:xfrm>
                  <a:off x="3874959" y="-17168"/>
                  <a:ext cx="1756068" cy="4987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754"/>
                      </a:moveTo>
                      <a:lnTo>
                        <a:pt x="10787" y="21600"/>
                      </a:lnTo>
                      <a:lnTo>
                        <a:pt x="21600" y="10754"/>
                      </a:lnTo>
                      <a:lnTo>
                        <a:pt x="10787" y="0"/>
                      </a:lnTo>
                      <a:lnTo>
                        <a:pt x="0" y="10754"/>
                      </a:lnTo>
                      <a:close/>
                    </a:path>
                  </a:pathLst>
                </a:custGeom>
                <a:solidFill>
                  <a:srgbClr val="37A9FA"/>
                </a:solidFill>
                <a:ln w="12700" cap="flat">
                  <a:noFill/>
                  <a:miter lim="400000"/>
                </a:ln>
                <a:effectLst>
                  <a:softEdge rad="6350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>
                  <a:off x="4737064" y="218992"/>
                  <a:ext cx="876969" cy="14387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3736"/>
                      </a:lnTo>
                      <a:lnTo>
                        <a:pt x="0" y="21600"/>
                      </a:lnTo>
                      <a:lnTo>
                        <a:pt x="21600" y="1787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197E1"/>
                </a:solidFill>
                <a:ln w="12700" cap="flat">
                  <a:noFill/>
                  <a:miter lim="400000"/>
                </a:ln>
                <a:effectLst>
                  <a:softEdge rad="6350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67" name="Shape 467"/>
                <p:cNvSpPr/>
                <p:nvPr/>
              </p:nvSpPr>
              <p:spPr>
                <a:xfrm>
                  <a:off x="3860098" y="218992"/>
                  <a:ext cx="876968" cy="14387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7872"/>
                      </a:lnTo>
                      <a:lnTo>
                        <a:pt x="21600" y="21600"/>
                      </a:lnTo>
                      <a:lnTo>
                        <a:pt x="21600" y="37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86C7"/>
                </a:solidFill>
                <a:ln w="12700" cap="flat">
                  <a:noFill/>
                  <a:miter lim="400000"/>
                </a:ln>
                <a:effectLst>
                  <a:softEdge rad="6350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</p:grpSp>
          <p:grpSp>
            <p:nvGrpSpPr>
              <p:cNvPr id="7" name="Group 472"/>
              <p:cNvGrpSpPr/>
              <p:nvPr/>
            </p:nvGrpSpPr>
            <p:grpSpPr>
              <a:xfrm>
                <a:off x="4511330" y="598968"/>
                <a:ext cx="1403149" cy="1349471"/>
                <a:chOff x="3859941" y="-29069"/>
                <a:chExt cx="1403148" cy="1349469"/>
              </a:xfrm>
            </p:grpSpPr>
            <p:sp>
              <p:nvSpPr>
                <p:cNvPr id="469" name="Shape 469"/>
                <p:cNvSpPr/>
                <p:nvPr/>
              </p:nvSpPr>
              <p:spPr>
                <a:xfrm>
                  <a:off x="3859941" y="-29069"/>
                  <a:ext cx="1403148" cy="397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>
                  <a:softEdge rad="3175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70" name="Shape 470"/>
                <p:cNvSpPr/>
                <p:nvPr/>
              </p:nvSpPr>
              <p:spPr>
                <a:xfrm>
                  <a:off x="4529337" y="166133"/>
                  <a:ext cx="701575" cy="1151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3736"/>
                      </a:lnTo>
                      <a:lnTo>
                        <a:pt x="0" y="21600"/>
                      </a:lnTo>
                      <a:lnTo>
                        <a:pt x="21600" y="1787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>
                  <a:softEdge rad="3175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71" name="Shape 471"/>
                <p:cNvSpPr/>
                <p:nvPr/>
              </p:nvSpPr>
              <p:spPr>
                <a:xfrm>
                  <a:off x="3860067" y="169380"/>
                  <a:ext cx="701575" cy="1151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7872"/>
                      </a:lnTo>
                      <a:lnTo>
                        <a:pt x="21600" y="21600"/>
                      </a:lnTo>
                      <a:lnTo>
                        <a:pt x="21600" y="37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>
                  <a:softEdge rad="3175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</p:grpSp>
          <p:grpSp>
            <p:nvGrpSpPr>
              <p:cNvPr id="8" name="Group 476"/>
              <p:cNvGrpSpPr/>
              <p:nvPr/>
            </p:nvGrpSpPr>
            <p:grpSpPr>
              <a:xfrm>
                <a:off x="5029336" y="-29068"/>
                <a:ext cx="1052459" cy="1012102"/>
                <a:chOff x="3859939" y="-29068"/>
                <a:chExt cx="1052458" cy="1012101"/>
              </a:xfrm>
            </p:grpSpPr>
            <p:sp>
              <p:nvSpPr>
                <p:cNvPr id="473" name="Shape 473"/>
                <p:cNvSpPr/>
                <p:nvPr/>
              </p:nvSpPr>
              <p:spPr>
                <a:xfrm>
                  <a:off x="3859939" y="-29068"/>
                  <a:ext cx="1052361" cy="297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0800" y="21600"/>
                      </a:lnTo>
                      <a:lnTo>
                        <a:pt x="21600" y="108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7EC3EE"/>
                </a:solidFill>
                <a:ln w="12700" cap="flat">
                  <a:noFill/>
                  <a:miter lim="400000"/>
                </a:ln>
                <a:effectLst>
                  <a:softEdge rad="3175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74" name="Shape 474"/>
                <p:cNvSpPr/>
                <p:nvPr/>
              </p:nvSpPr>
              <p:spPr>
                <a:xfrm>
                  <a:off x="4386215" y="119768"/>
                  <a:ext cx="526182" cy="863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3736"/>
                      </a:lnTo>
                      <a:lnTo>
                        <a:pt x="0" y="21600"/>
                      </a:lnTo>
                      <a:lnTo>
                        <a:pt x="21600" y="1787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2B1D7"/>
                </a:solidFill>
                <a:ln w="12700" cap="flat">
                  <a:noFill/>
                  <a:miter lim="400000"/>
                </a:ln>
                <a:effectLst>
                  <a:softEdge rad="3175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  <p:sp>
              <p:nvSpPr>
                <p:cNvPr id="475" name="Shape 475"/>
                <p:cNvSpPr/>
                <p:nvPr/>
              </p:nvSpPr>
              <p:spPr>
                <a:xfrm>
                  <a:off x="3860036" y="119768"/>
                  <a:ext cx="526181" cy="863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7872"/>
                      </a:lnTo>
                      <a:lnTo>
                        <a:pt x="21600" y="21600"/>
                      </a:lnTo>
                      <a:lnTo>
                        <a:pt x="21600" y="37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9ABC"/>
                </a:solidFill>
                <a:ln w="12700" cap="flat">
                  <a:noFill/>
                  <a:miter lim="400000"/>
                </a:ln>
                <a:effectLst>
                  <a:softEdge rad="3175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457200">
                    <a:lnSpc>
                      <a:spcPct val="80000"/>
                    </a:lnSpc>
                    <a:spcBef>
                      <a:spcPts val="550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5000"/>
                </a:p>
              </p:txBody>
            </p:sp>
          </p:grpSp>
        </p:grpSp>
      </p:grpSp>
      <p:sp>
        <p:nvSpPr>
          <p:cNvPr id="30" name="Текст 6"/>
          <p:cNvSpPr txBox="1">
            <a:spLocks/>
          </p:cNvSpPr>
          <p:nvPr/>
        </p:nvSpPr>
        <p:spPr>
          <a:xfrm>
            <a:off x="618991" y="82936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itka Banner" panose="02000505000000020004" pitchFamily="2" charset="0"/>
              </a:rPr>
              <a:t>Для государства</a:t>
            </a:r>
          </a:p>
        </p:txBody>
      </p:sp>
      <p:sp>
        <p:nvSpPr>
          <p:cNvPr id="36" name="Содержимое 7"/>
          <p:cNvSpPr>
            <a:spLocks noGrp="1"/>
          </p:cNvSpPr>
          <p:nvPr>
            <p:ph sz="half" idx="4294967295"/>
          </p:nvPr>
        </p:nvSpPr>
        <p:spPr>
          <a:xfrm>
            <a:off x="127591" y="1412775"/>
            <a:ext cx="5680377" cy="51845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решать важные социально-экономические проблемы;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привлекать внебюджетное финансирование;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оптимизировать и сокращать общие затраты по проекту;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снижать риски, существующие на каждом этапе реализации проекта;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повышать эффективность управления государственной и муниципальной собственностью;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ГЧП дает возможность госсектору рассчитывать на использование частным партнером на разных стадиях реализации проекта инновационных решений;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объект, создаваемый на основе ГЧП, остаётся в собственности государства; 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Sitka Banner" panose="02000505000000020004" pitchFamily="2" charset="0"/>
              </a:rPr>
              <a:t>ГЧП выступает как драйвер поддержания и стимулирования экономического роста.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Sitka Banner" panose="02000505000000020004" pitchFamily="2" charset="0"/>
            </a:endParaRPr>
          </a:p>
        </p:txBody>
      </p:sp>
      <p:sp>
        <p:nvSpPr>
          <p:cNvPr id="37" name="Текст 8"/>
          <p:cNvSpPr txBox="1">
            <a:spLocks/>
          </p:cNvSpPr>
          <p:nvPr/>
        </p:nvSpPr>
        <p:spPr>
          <a:xfrm>
            <a:off x="8010301" y="2299388"/>
            <a:ext cx="3095327" cy="6397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itka Banner" panose="02000505000000020004" pitchFamily="2" charset="0"/>
              </a:rPr>
              <a:t>Для бизнеса</a:t>
            </a:r>
          </a:p>
        </p:txBody>
      </p:sp>
      <p:sp>
        <p:nvSpPr>
          <p:cNvPr id="38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6833542" y="2925959"/>
            <a:ext cx="5258257" cy="341206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расширение </a:t>
            </a:r>
            <a:r>
              <a:rPr lang="ru-RU" sz="2000" dirty="0" err="1">
                <a:latin typeface="Sitka Banner" panose="02000505000000020004" pitchFamily="2" charset="0"/>
              </a:rPr>
              <a:t>бизнес-возможностей</a:t>
            </a:r>
            <a:r>
              <a:rPr lang="ru-RU" sz="2000" dirty="0">
                <a:latin typeface="Sitka Banner" panose="02000505000000020004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долгосрочность проектов;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инфраструктура представляет собой сравнительно стабильный актив для вложений;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государственная поддержка/участие снижает риски для частного предпринимателя;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Sitka Banner" panose="02000505000000020004" pitchFamily="2" charset="0"/>
              </a:rPr>
              <a:t>относительная автономность в принятии оперативных решений.</a:t>
            </a:r>
            <a:r>
              <a:rPr lang="ru-RU" sz="2000" b="1" dirty="0">
                <a:latin typeface="Sitka Banner" panose="02000505000000020004" pitchFamily="2" charset="0"/>
              </a:rPr>
              <a:t>  </a:t>
            </a:r>
            <a:endParaRPr lang="ru-RU" sz="2000" dirty="0">
              <a:latin typeface="Sitka Banner" panose="02000505000000020004" pitchFamily="2" charset="0"/>
            </a:endParaRPr>
          </a:p>
          <a:p>
            <a:endParaRPr lang="ru-RU" sz="20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42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14E95C-36E0-41CA-BECD-D78E1024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94" y="768350"/>
            <a:ext cx="9982012" cy="561210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6CE99A-6A83-4EC4-9809-380A571D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95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Инфраструктура и ГЧП в России</a:t>
            </a:r>
            <a:br>
              <a:rPr lang="ru-RU" sz="5500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500" dirty="0">
              <a:ln w="0"/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itka Banner" panose="02000505000000020004" pitchFamily="2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2056F4-92B4-44E4-914E-962C937A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06" y="400367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46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1296</Words>
  <Application>Microsoft Office PowerPoint</Application>
  <PresentationFormat>Широкоэкранный</PresentationFormat>
  <Paragraphs>146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Neue Thin</vt:lpstr>
      <vt:lpstr>Sitka Banner</vt:lpstr>
      <vt:lpstr>Times New Roman</vt:lpstr>
      <vt:lpstr>Wingdings</vt:lpstr>
      <vt:lpstr>Тема Office</vt:lpstr>
      <vt:lpstr>Презентация PowerPoint</vt:lpstr>
      <vt:lpstr>Презентация PowerPoint</vt:lpstr>
      <vt:lpstr> Концепция «устойчивой инфраструктуры» </vt:lpstr>
      <vt:lpstr>Презентация PowerPoint</vt:lpstr>
      <vt:lpstr>Индекс качества инфраструктуры ВСЕМИРНОГО ЭКОНОМИЧЕСКОГО ФОРУМА (2019)</vt:lpstr>
      <vt:lpstr>Презентация PowerPoint</vt:lpstr>
      <vt:lpstr>Государственно-частное партнёрство </vt:lpstr>
      <vt:lpstr>Презентация PowerPoint</vt:lpstr>
      <vt:lpstr>Инфраструктура и ГЧП в России </vt:lpstr>
      <vt:lpstr>Динамика инфраструктурных инвестиций до 2040 г.  (в млрд долл. США) </vt:lpstr>
      <vt:lpstr>Оценка инфраструктурных активов по отраслям </vt:lpstr>
      <vt:lpstr>Рынок реализуемых проектов ГЧП в России </vt:lpstr>
      <vt:lpstr>РАСПРЕДЕЛЕНИЕ ПРОЕКТОВ ПО ИНФРАСТРУКТУРНЫМ СФЕРАМ</vt:lpstr>
      <vt:lpstr>Анализ государственной политики ГЧП </vt:lpstr>
      <vt:lpstr>Презентация PowerPoint</vt:lpstr>
      <vt:lpstr>Нормативно-правовое регулирование и формы реализации инфраструктурных проектов с бюджетным участием в России</vt:lpstr>
      <vt:lpstr>  Основной формой реализации ГЧП-проектов в России –  концессия.  2020 г. в рамках концессионного соглашения реализуется 2730 проектов (85% от общего кол-ва ГЧП-проектов). Совокупная стоимость ~ 2,6 трлн. руб.   </vt:lpstr>
      <vt:lpstr>Заключение 1/2</vt:lpstr>
      <vt:lpstr>Заключение 2/2</vt:lpstr>
      <vt:lpstr>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2020-11-12T13:21:27Z</dcterms:created>
  <dcterms:modified xsi:type="dcterms:W3CDTF">2020-11-13T06:16:57Z</dcterms:modified>
</cp:coreProperties>
</file>