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308" r:id="rId4"/>
    <p:sldId id="309" r:id="rId5"/>
    <p:sldId id="288" r:id="rId6"/>
    <p:sldId id="289" r:id="rId7"/>
    <p:sldId id="287" r:id="rId8"/>
    <p:sldId id="283" r:id="rId9"/>
    <p:sldId id="284" r:id="rId10"/>
    <p:sldId id="293" r:id="rId11"/>
    <p:sldId id="290" r:id="rId12"/>
    <p:sldId id="291" r:id="rId13"/>
    <p:sldId id="311" r:id="rId14"/>
    <p:sldId id="304" r:id="rId15"/>
    <p:sldId id="292" r:id="rId16"/>
    <p:sldId id="294" r:id="rId17"/>
    <p:sldId id="300" r:id="rId18"/>
    <p:sldId id="301" r:id="rId19"/>
    <p:sldId id="302" r:id="rId20"/>
    <p:sldId id="303" r:id="rId21"/>
    <p:sldId id="305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EC937-B9AD-4FAD-9CC0-D89EE87AF34C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950FC-420B-4308-B522-78537241F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D806-079D-40AB-A10A-23DD5AD4BA76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3022-4784-420C-A7BA-6EA629806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D806-079D-40AB-A10A-23DD5AD4BA76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3022-4784-420C-A7BA-6EA629806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D806-079D-40AB-A10A-23DD5AD4BA76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3022-4784-420C-A7BA-6EA629806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D806-079D-40AB-A10A-23DD5AD4BA76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3022-4784-420C-A7BA-6EA629806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D806-079D-40AB-A10A-23DD5AD4BA76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3022-4784-420C-A7BA-6EA629806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D806-079D-40AB-A10A-23DD5AD4BA76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3022-4784-420C-A7BA-6EA629806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D806-079D-40AB-A10A-23DD5AD4BA76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3022-4784-420C-A7BA-6EA629806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D806-079D-40AB-A10A-23DD5AD4BA76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3022-4784-420C-A7BA-6EA629806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D806-079D-40AB-A10A-23DD5AD4BA76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3022-4784-420C-A7BA-6EA629806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D806-079D-40AB-A10A-23DD5AD4BA76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3022-4784-420C-A7BA-6EA629806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D806-079D-40AB-A10A-23DD5AD4BA76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3022-4784-420C-A7BA-6EA629806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6D806-079D-40AB-A10A-23DD5AD4BA76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33022-4784-420C-A7BA-6EA629806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sualcapitalist.com/author/dorothy-neufeld/" TargetMode="External"/><Relationship Id="rId2" Type="http://schemas.openxmlformats.org/officeDocument/2006/relationships/hyperlink" Target="https://advisor.visualcapitalist.com/esg-investing-outperformance-covid-19-selloff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search.bangkokpost.com/search/result_advanced?category=news&amp;columnistName=Bangkok+Post+and+Reuter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b="1" dirty="0">
                <a:solidFill>
                  <a:schemeClr val="accent6"/>
                </a:solidFill>
              </a:rPr>
            </a:br>
            <a:r>
              <a:rPr lang="ru-RU" sz="2700" b="1" dirty="0">
                <a:solidFill>
                  <a:srgbClr val="00B050"/>
                </a:solidFill>
              </a:rPr>
              <a:t>МГИМО, </a:t>
            </a:r>
            <a:r>
              <a:rPr lang="en-US" sz="2700" b="1" dirty="0">
                <a:solidFill>
                  <a:srgbClr val="00B050"/>
                </a:solidFill>
              </a:rPr>
              <a:t>13 </a:t>
            </a:r>
            <a:r>
              <a:rPr lang="ru-RU" sz="2700" b="1" dirty="0">
                <a:solidFill>
                  <a:srgbClr val="00B050"/>
                </a:solidFill>
              </a:rPr>
              <a:t>ноября 2020</a:t>
            </a:r>
            <a:br>
              <a:rPr lang="en-US" sz="3100" b="1" dirty="0">
                <a:solidFill>
                  <a:schemeClr val="accent6"/>
                </a:solidFill>
              </a:rPr>
            </a:br>
            <a:br>
              <a:rPr lang="ru-RU" b="1" dirty="0">
                <a:solidFill>
                  <a:schemeClr val="accent6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«ЗЕЛЕНЫЕ БОНДЫ» В СИСТЕМЕ  МЕЖДУНАРОДНОГО ЭКОЛОГИЧЕСКОГО ФИНАНСИРОВАНИЯ  ПРОЕКТОВ ИНДУСТРИИ 4.0.</a:t>
            </a:r>
            <a:br>
              <a:rPr lang="en-US" dirty="0"/>
            </a:br>
            <a:br>
              <a:rPr lang="en-US" dirty="0">
                <a:solidFill>
                  <a:schemeClr val="accent6"/>
                </a:solidFill>
              </a:rPr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257800"/>
            <a:ext cx="6400800" cy="1371600"/>
          </a:xfrm>
          <a:noFill/>
        </p:spPr>
        <p:txBody>
          <a:bodyPr>
            <a:normAutofit lnSpcReduction="10000"/>
          </a:bodyPr>
          <a:lstStyle/>
          <a:p>
            <a:pPr algn="r">
              <a:lnSpc>
                <a:spcPct val="80000"/>
              </a:lnSpc>
            </a:pPr>
            <a:r>
              <a:rPr lang="ru-RU" b="1" dirty="0">
                <a:solidFill>
                  <a:srgbClr val="00B050"/>
                </a:solidFill>
              </a:rPr>
              <a:t>Засл. деятель науки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ru-RU" b="1" dirty="0">
                <a:solidFill>
                  <a:srgbClr val="00B050"/>
                </a:solidFill>
              </a:rPr>
              <a:t>РФ, </a:t>
            </a:r>
          </a:p>
          <a:p>
            <a:pPr algn="r">
              <a:lnSpc>
                <a:spcPct val="80000"/>
              </a:lnSpc>
            </a:pPr>
            <a:r>
              <a:rPr lang="ru-RU" b="1" dirty="0">
                <a:solidFill>
                  <a:srgbClr val="00B050"/>
                </a:solidFill>
              </a:rPr>
              <a:t>д.э.н.,профессор </a:t>
            </a:r>
          </a:p>
          <a:p>
            <a:pPr algn="r">
              <a:lnSpc>
                <a:spcPct val="80000"/>
              </a:lnSpc>
            </a:pPr>
            <a:r>
              <a:rPr lang="ru-RU" b="1" dirty="0">
                <a:solidFill>
                  <a:srgbClr val="00B050"/>
                </a:solidFill>
              </a:rPr>
              <a:t>Ноздрева Р.Б</a:t>
            </a:r>
            <a:r>
              <a:rPr lang="ru-RU" dirty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pic>
        <p:nvPicPr>
          <p:cNvPr id="4" name="Picture 5" descr="м  торговл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00600"/>
            <a:ext cx="2362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ogo_mgim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9525" y="0"/>
            <a:ext cx="15144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Зеленые бонды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ru-RU" dirty="0"/>
              <a:t> Выпускаются международнымии региональными финансовыми институтами, -    Международной финансовой корпорацией (составная часть группы Всемирного банка), Европейским инвестиционным банком, Международным банком реконструкции и развития и др.)международными банками</a:t>
            </a:r>
          </a:p>
          <a:p>
            <a:endParaRPr lang="ru-RU" u="sng" dirty="0"/>
          </a:p>
          <a:p>
            <a:r>
              <a:rPr lang="ru-RU" dirty="0"/>
              <a:t>Инвесторы - , государственные финансовые институты,  частные банки, компании и ритейлеры (индивидуальные непрофессиональные инвесторы)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Цели выпуска зеленых бондов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Развитие низкоуглеродистых технологий, включая ВИЭ, </a:t>
            </a:r>
          </a:p>
          <a:p>
            <a:r>
              <a:rPr lang="ru-RU" dirty="0"/>
              <a:t>Реализация международных проектов по снижению климатических рисков в экономике.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История выпуска зеленых бондов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In 2007</a:t>
            </a:r>
            <a:r>
              <a:rPr lang="en-US" dirty="0"/>
              <a:t>, </a:t>
            </a:r>
            <a:r>
              <a:rPr lang="en-US" dirty="0" err="1"/>
              <a:t>LuxSE</a:t>
            </a:r>
            <a:r>
              <a:rPr lang="en-US" dirty="0"/>
              <a:t>,</a:t>
            </a:r>
            <a:r>
              <a:rPr lang="ru-RU" dirty="0"/>
              <a:t>а</a:t>
            </a:r>
            <a:r>
              <a:rPr lang="en-US" dirty="0"/>
              <a:t> pioneer in green finance,  listed the first (ever) green bond to enter the market: </a:t>
            </a:r>
            <a:r>
              <a:rPr lang="en-US" b="1" dirty="0">
                <a:solidFill>
                  <a:srgbClr val="FF0000"/>
                </a:solidFill>
              </a:rPr>
              <a:t>the European Investment Bank’s “Climate Awareness Bond”. 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Германия – 2010 г.</a:t>
            </a:r>
          </a:p>
          <a:p>
            <a:r>
              <a:rPr lang="ru-RU" b="1" dirty="0">
                <a:solidFill>
                  <a:srgbClr val="FF0000"/>
                </a:solidFill>
              </a:rPr>
              <a:t>Япония – 2014 г.Японский банк развития</a:t>
            </a:r>
          </a:p>
          <a:p>
            <a:r>
              <a:rPr lang="ru-RU" b="1" dirty="0">
                <a:solidFill>
                  <a:srgbClr val="FF0000"/>
                </a:solidFill>
              </a:rPr>
              <a:t>Россия  - декабрь 2018 г.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</a:rPr>
              <a:t>                ( август 2020 г. </a:t>
            </a:r>
            <a:r>
              <a:rPr lang="ru-RU" dirty="0">
                <a:solidFill>
                  <a:srgbClr val="FF0000"/>
                </a:solidFill>
              </a:rPr>
              <a:t>– </a:t>
            </a:r>
            <a:r>
              <a:rPr lang="ru-RU" dirty="0"/>
              <a:t>Министерство  экономического развития РФ  разработало </a:t>
            </a:r>
            <a:r>
              <a:rPr lang="ru-RU" b="1" dirty="0">
                <a:solidFill>
                  <a:srgbClr val="FF0000"/>
                </a:solidFill>
              </a:rPr>
              <a:t>первый вариант  Концепции </a:t>
            </a:r>
            <a:r>
              <a:rPr lang="ru-RU" dirty="0"/>
              <a:t>российской системы   климатических проектов, в которой определены подходы к реализации проектов снижения выбросов парнтиковых газов  и повышения поглотительной способности экосистем российскими компаниями.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Германия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Первый выпуск в 2010 г.</a:t>
            </a:r>
          </a:p>
          <a:p>
            <a:r>
              <a:rPr lang="en-US" dirty="0"/>
              <a:t>It </a:t>
            </a:r>
            <a:r>
              <a:rPr lang="ru-RU" dirty="0"/>
              <a:t>е</a:t>
            </a:r>
            <a:r>
              <a:rPr lang="en-US" dirty="0" err="1"/>
              <a:t>issuedits</a:t>
            </a:r>
            <a:r>
              <a:rPr lang="ru-RU" dirty="0"/>
              <a:t> </a:t>
            </a:r>
            <a:r>
              <a:rPr lang="en-US" dirty="0"/>
              <a:t>first</a:t>
            </a:r>
            <a:r>
              <a:rPr lang="ru-RU" dirty="0"/>
              <a:t> </a:t>
            </a:r>
            <a:r>
              <a:rPr lang="en-US" b="1" dirty="0">
                <a:solidFill>
                  <a:srgbClr val="FF0000"/>
                </a:solidFill>
              </a:rPr>
              <a:t>multi-billion</a:t>
            </a:r>
            <a:r>
              <a:rPr lang="ru-RU" dirty="0"/>
              <a:t> </a:t>
            </a:r>
            <a:r>
              <a:rPr lang="en-US" dirty="0"/>
              <a:t>dollar</a:t>
            </a:r>
            <a:r>
              <a:rPr lang="ru-RU" dirty="0"/>
              <a:t> </a:t>
            </a:r>
            <a:r>
              <a:rPr lang="en-US" dirty="0"/>
              <a:t>government</a:t>
            </a:r>
            <a:r>
              <a:rPr lang="ru-RU" dirty="0"/>
              <a:t> </a:t>
            </a:r>
            <a:r>
              <a:rPr lang="en-US" dirty="0" err="1"/>
              <a:t>greenbonds</a:t>
            </a:r>
            <a:r>
              <a:rPr lang="ru-RU" dirty="0"/>
              <a:t> </a:t>
            </a:r>
            <a:r>
              <a:rPr lang="en-US" dirty="0"/>
              <a:t>in</a:t>
            </a:r>
            <a:r>
              <a:rPr lang="ru-RU" dirty="0"/>
              <a:t> </a:t>
            </a:r>
            <a:r>
              <a:rPr lang="en-US" dirty="0"/>
              <a:t>just 2019. One catalyst behind this was the European Central Bank’s announcement that the environment would become a “mission critical” priority going forward. During times of both extreme exuberance and market crisis, companies with higher sustainability ratings have </a:t>
            </a:r>
            <a:r>
              <a:rPr lang="en-US" dirty="0">
                <a:hlinkClick r:id="rId2"/>
              </a:rPr>
              <a:t>outperformed</a:t>
            </a:r>
            <a:r>
              <a:rPr lang="en-US" dirty="0"/>
              <a:t> their respective benchmark. However, there is still a long way to go. Even with the record issuance of green bonds </a:t>
            </a:r>
            <a:r>
              <a:rPr lang="en-US" dirty="0">
                <a:solidFill>
                  <a:srgbClr val="FF0000"/>
                </a:solidFill>
              </a:rPr>
              <a:t>in 2019, they make up just 3% of all global bonds issued </a:t>
            </a:r>
            <a:r>
              <a:rPr lang="en-US" dirty="0"/>
              <a:t>[</a:t>
            </a:r>
            <a:r>
              <a:rPr lang="en-US" dirty="0">
                <a:hlinkClick r:id="rId3" tooltip="Posts by Dorothy Neufeld"/>
              </a:rPr>
              <a:t>Neufeld</a:t>
            </a:r>
            <a:r>
              <a:rPr lang="en-US" dirty="0"/>
              <a:t>, 2020].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Объем выпуска зеленых облигаций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0"/>
            <a:ext cx="7239000" cy="5105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981200" y="5943600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In 2018 -</a:t>
            </a:r>
            <a:r>
              <a:rPr lang="ru-RU" b="1" dirty="0"/>
              <a:t>   </a:t>
            </a:r>
            <a:r>
              <a:rPr lang="en-US" b="1" dirty="0"/>
              <a:t>177</a:t>
            </a:r>
            <a:r>
              <a:rPr lang="ru-RU" b="1" dirty="0"/>
              <a:t>млрд  долл</a:t>
            </a:r>
            <a:r>
              <a:rPr lang="en-US" b="1" dirty="0"/>
              <a:t>, </a:t>
            </a:r>
            <a:endParaRPr lang="ru-RU" b="1" dirty="0"/>
          </a:p>
          <a:p>
            <a:r>
              <a:rPr lang="en-US" b="1" dirty="0"/>
              <a:t>In</a:t>
            </a:r>
            <a:r>
              <a:rPr lang="ru-RU" b="1" dirty="0"/>
              <a:t> </a:t>
            </a:r>
            <a:r>
              <a:rPr lang="en-US" b="1" dirty="0"/>
              <a:t>2019  </a:t>
            </a:r>
            <a:r>
              <a:rPr lang="ru-RU" b="1" dirty="0"/>
              <a:t>-  </a:t>
            </a:r>
            <a:r>
              <a:rPr lang="en-US" b="1" dirty="0"/>
              <a:t>188</a:t>
            </a:r>
            <a:r>
              <a:rPr lang="ru-RU" b="1" dirty="0"/>
              <a:t>млрддолл</a:t>
            </a:r>
            <a:r>
              <a:rPr lang="en-US" b="1" dirty="0"/>
              <a:t>.[</a:t>
            </a:r>
            <a:r>
              <a:rPr lang="en-US" b="1" dirty="0" err="1"/>
              <a:t>Pronina</a:t>
            </a:r>
            <a:r>
              <a:rPr lang="ru-RU" b="1" dirty="0"/>
              <a:t> </a:t>
            </a:r>
            <a:r>
              <a:rPr lang="en-US" b="1" dirty="0"/>
              <a:t>and</a:t>
            </a:r>
            <a:r>
              <a:rPr lang="ru-RU" b="1" dirty="0"/>
              <a:t> </a:t>
            </a:r>
            <a:r>
              <a:rPr lang="en-US" b="1" dirty="0" err="1"/>
              <a:t>Freke</a:t>
            </a:r>
            <a:r>
              <a:rPr lang="en-US" b="1" dirty="0"/>
              <a:t>,</a:t>
            </a:r>
            <a:r>
              <a:rPr lang="ru-RU" b="1" dirty="0"/>
              <a:t>  </a:t>
            </a:r>
            <a:r>
              <a:rPr lang="en-US" b="1" dirty="0"/>
              <a:t>2</a:t>
            </a:r>
            <a:r>
              <a:rPr lang="ru-RU" b="1" dirty="0"/>
              <a:t> 0</a:t>
            </a:r>
            <a:r>
              <a:rPr lang="en-US" b="1" dirty="0"/>
              <a:t>19</a:t>
            </a:r>
            <a:r>
              <a:rPr lang="ru-RU" b="1" dirty="0"/>
              <a:t>  </a:t>
            </a:r>
            <a:r>
              <a:rPr lang="en-US" b="1" dirty="0"/>
              <a:t>]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Масштабы и потенциал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2019 г. объем выпущенных зеленых бондов составлял свыше 188 млрд.долл., в то время как  в 2013 г. он определялся  в 1 млрд. долл. [E</a:t>
            </a:r>
            <a:r>
              <a:rPr lang="en-US" dirty="0" err="1"/>
              <a:t>nvironmental</a:t>
            </a:r>
            <a:r>
              <a:rPr lang="ru-RU" dirty="0"/>
              <a:t>-</a:t>
            </a:r>
            <a:r>
              <a:rPr lang="en-US" dirty="0"/>
              <a:t>finance</a:t>
            </a:r>
            <a:r>
              <a:rPr lang="ru-RU" dirty="0"/>
              <a:t>, 2019].</a:t>
            </a:r>
          </a:p>
          <a:p>
            <a:endParaRPr lang="ru-RU" dirty="0"/>
          </a:p>
          <a:p>
            <a:r>
              <a:rPr lang="ru-RU" dirty="0"/>
              <a:t>Потенциал этого вида долгов находится  на уровне </a:t>
            </a:r>
            <a:r>
              <a:rPr lang="ru-RU" dirty="0">
                <a:solidFill>
                  <a:srgbClr val="FF0000"/>
                </a:solidFill>
              </a:rPr>
              <a:t>160 </a:t>
            </a:r>
            <a:r>
              <a:rPr lang="ru-RU" b="1" dirty="0">
                <a:solidFill>
                  <a:srgbClr val="FF0000"/>
                </a:solidFill>
              </a:rPr>
              <a:t>трлн</a:t>
            </a:r>
            <a:r>
              <a:rPr lang="ru-RU" dirty="0">
                <a:solidFill>
                  <a:srgbClr val="FF0000"/>
                </a:solidFill>
              </a:rPr>
              <a:t>.долл</a:t>
            </a:r>
            <a:r>
              <a:rPr lang="ru-RU" dirty="0"/>
              <a:t>. и имеет тенденцию к росту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62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sz="1900" dirty="0"/>
          </a:p>
          <a:p>
            <a:r>
              <a:rPr lang="ru-RU" sz="1900" dirty="0"/>
              <a:t>Составлено по материалам  </a:t>
            </a:r>
            <a:r>
              <a:rPr lang="en-US" sz="1900" dirty="0"/>
              <a:t>Financial</a:t>
            </a:r>
            <a:r>
              <a:rPr lang="ru-RU" sz="1900" dirty="0"/>
              <a:t>  </a:t>
            </a:r>
            <a:r>
              <a:rPr lang="en-US" sz="1900" dirty="0"/>
              <a:t>Markets</a:t>
            </a:r>
            <a:r>
              <a:rPr lang="ru-RU" sz="1900" dirty="0"/>
              <a:t> </a:t>
            </a:r>
            <a:r>
              <a:rPr lang="en-US" sz="1900" dirty="0" err="1"/>
              <a:t>KfW</a:t>
            </a:r>
            <a:r>
              <a:rPr lang="ru-RU" sz="1900" dirty="0"/>
              <a:t> </a:t>
            </a:r>
            <a:r>
              <a:rPr lang="en-US" sz="1900" dirty="0"/>
              <a:t>USD</a:t>
            </a:r>
            <a:r>
              <a:rPr lang="ru-RU" sz="1900" dirty="0"/>
              <a:t>  </a:t>
            </a:r>
            <a:r>
              <a:rPr lang="en-US" sz="1900" dirty="0"/>
              <a:t>Green</a:t>
            </a:r>
            <a:r>
              <a:rPr lang="ru-RU" sz="1900" dirty="0"/>
              <a:t> </a:t>
            </a:r>
            <a:r>
              <a:rPr lang="en-US" sz="1900" dirty="0"/>
              <a:t>Bond</a:t>
            </a:r>
            <a:r>
              <a:rPr lang="ru-RU" sz="1900" dirty="0"/>
              <a:t> 10</a:t>
            </a:r>
            <a:r>
              <a:rPr lang="en-US" sz="1900" dirty="0" err="1"/>
              <a:t>yrUSD</a:t>
            </a:r>
            <a:r>
              <a:rPr lang="ru-RU" sz="1900" dirty="0"/>
              <a:t>2</a:t>
            </a:r>
            <a:r>
              <a:rPr lang="en-US" sz="1900" dirty="0" err="1"/>
              <a:t>bn</a:t>
            </a:r>
            <a:r>
              <a:rPr lang="ru-RU" sz="1900" dirty="0"/>
              <a:t> 1.75% </a:t>
            </a:r>
            <a:r>
              <a:rPr lang="en-US" sz="1900" dirty="0"/>
              <a:t>due</a:t>
            </a:r>
            <a:r>
              <a:rPr lang="ru-RU" sz="1900" dirty="0"/>
              <a:t> </a:t>
            </a:r>
            <a:r>
              <a:rPr lang="en-US" sz="1900" dirty="0"/>
              <a:t>September</a:t>
            </a:r>
            <a:r>
              <a:rPr lang="ru-RU" sz="1900" dirty="0"/>
              <a:t> 2020 </a:t>
            </a:r>
            <a:r>
              <a:rPr lang="en-US" sz="1900" dirty="0"/>
              <a:t>www</a:t>
            </a:r>
            <a:r>
              <a:rPr lang="ru-RU" sz="1900" dirty="0"/>
              <a:t>.</a:t>
            </a:r>
            <a:r>
              <a:rPr lang="en-US" sz="1900" dirty="0" err="1"/>
              <a:t>kfw</a:t>
            </a:r>
            <a:r>
              <a:rPr lang="ru-RU" sz="1900" dirty="0"/>
              <a:t>.</a:t>
            </a:r>
            <a:r>
              <a:rPr lang="en-US" sz="1900" dirty="0"/>
              <a:t>de</a:t>
            </a:r>
            <a:r>
              <a:rPr lang="ru-RU" sz="1900" dirty="0"/>
              <a:t>/</a:t>
            </a:r>
            <a:r>
              <a:rPr lang="en-US" sz="1900" dirty="0"/>
              <a:t>investor</a:t>
            </a:r>
            <a:r>
              <a:rPr lang="ru-RU" sz="1900" dirty="0"/>
              <a:t>-</a:t>
            </a:r>
            <a:r>
              <a:rPr lang="en-US" sz="1900" dirty="0"/>
              <a:t>relations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599" y="1325496"/>
          <a:ext cx="7467601" cy="3850008"/>
        </p:xfrm>
        <a:graphic>
          <a:graphicData uri="http://schemas.openxmlformats.org/drawingml/2006/table">
            <a:tbl>
              <a:tblPr/>
              <a:tblGrid>
                <a:gridCol w="2333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3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indent="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by </a:t>
                      </a:r>
                      <a:r>
                        <a:rPr lang="en-US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Geografi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% (2019)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by  Investment type,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% (2019)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Asia  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Central Bank, Official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Institution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Americas 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Banks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UK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Asset Manager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Insurance company, Pensions Funds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France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133600" y="533400"/>
            <a:ext cx="575125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World Operations of Green bonds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31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n-US" sz="31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World Operations of Green bonds</a:t>
            </a:r>
            <a:br>
              <a:rPr lang="ru-RU" sz="31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en-US" dirty="0"/>
            </a:b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457203"/>
          <a:ext cx="8153400" cy="6644380"/>
        </p:xfrm>
        <a:graphic>
          <a:graphicData uri="http://schemas.openxmlformats.org/drawingml/2006/table">
            <a:tbl>
              <a:tblPr/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9860">
                <a:tc gridSpan="2">
                  <a:txBody>
                    <a:bodyPr/>
                    <a:lstStyle/>
                    <a:p>
                      <a:pPr marL="0" marR="0" indent="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By Sector, (2015-2019)$ B (Bloomberg Barclays MSCI</a:t>
                      </a:r>
                      <a:r>
                        <a:rPr lang="ru-RU" sz="2000" b="1" dirty="0"/>
                        <a:t>  </a:t>
                      </a:r>
                      <a:r>
                        <a:rPr lang="en-US" sz="2000" b="1" dirty="0"/>
                        <a:t>Global Green Bond Index)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065">
                <a:tc>
                  <a:txBody>
                    <a:bodyPr/>
                    <a:lstStyle/>
                    <a:p>
                      <a:pPr marL="0" marR="0" indent="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Alternative Energy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143,8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(30,4)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065">
                <a:tc>
                  <a:txBody>
                    <a:bodyPr/>
                    <a:lstStyle/>
                    <a:p>
                      <a:pPr marL="0" marR="0" indent="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Green Building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63,5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(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10,7)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065">
                <a:tc>
                  <a:txBody>
                    <a:bodyPr/>
                    <a:lstStyle/>
                    <a:p>
                      <a:pPr marL="0" marR="0" indent="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Sustainable Transport 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58,7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(3,7)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065">
                <a:tc>
                  <a:txBody>
                    <a:bodyPr/>
                    <a:lstStyle/>
                    <a:p>
                      <a:pPr marL="0" marR="0" indent="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Energy Efficiency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47,6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(9,5)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065">
                <a:tc>
                  <a:txBody>
                    <a:bodyPr/>
                    <a:lstStyle/>
                    <a:p>
                      <a:pPr marL="0" marR="0" indent="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Sustainable Water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23,8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(3,1)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8065">
                <a:tc>
                  <a:txBody>
                    <a:bodyPr/>
                    <a:lstStyle/>
                    <a:p>
                      <a:pPr marL="0" marR="0" indent="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Pollution Prevention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18,1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(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1,4)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8065">
                <a:tc>
                  <a:txBody>
                    <a:bodyPr/>
                    <a:lstStyle/>
                    <a:p>
                      <a:pPr marL="0" marR="0" indent="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Climate Adaptation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1,6)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8065">
                <a:tc>
                  <a:txBody>
                    <a:bodyPr/>
                    <a:lstStyle/>
                    <a:p>
                      <a:pPr marL="0" marR="0" indent="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SustainableForestry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/Agriculture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11,3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(1,1)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В Китае и Индии  - высокая активность инвесторов  в приобретении зеленых бондов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68963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ОТРИЦАТЕЛЬНАЯ СТОРОНА ЗЕЛЕНЫХ БОНДОВ </a:t>
            </a:r>
          </a:p>
          <a:p>
            <a:endParaRPr lang="ru-RU" u="sng" dirty="0"/>
          </a:p>
          <a:p>
            <a:pPr>
              <a:buNone/>
            </a:pPr>
            <a:r>
              <a:rPr lang="ru-RU" dirty="0"/>
              <a:t>    стандартизация и сертификация  данного финансового инструмента, также как и меры контроля за  его использованием требуют серьезной проработки из-за своей недостаточности, что не позволяет полностью исключить возможности направления средств указанных фондов не по целевому назначению.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solidFill>
                  <a:schemeClr val="accent6"/>
                </a:solidFill>
              </a:rPr>
              <a:t>Процессы </a:t>
            </a:r>
            <a:br>
              <a:rPr lang="ru-RU" b="1" dirty="0">
                <a:solidFill>
                  <a:schemeClr val="accent6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b="1" dirty="0">
              <a:solidFill>
                <a:schemeClr val="accent6"/>
              </a:solidFill>
            </a:endParaRPr>
          </a:p>
          <a:p>
            <a:r>
              <a:rPr lang="ru-RU" dirty="0"/>
              <a:t>обострение проблемы загрянения окружающей среды</a:t>
            </a:r>
            <a:endParaRPr lang="ru-RU" b="1" dirty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chemeClr val="accent6"/>
                </a:solidFill>
              </a:rPr>
              <a:t> </a:t>
            </a:r>
            <a:endParaRPr lang="en-US" b="1" dirty="0">
              <a:solidFill>
                <a:schemeClr val="accent6"/>
              </a:solidFill>
            </a:endParaRPr>
          </a:p>
          <a:p>
            <a:r>
              <a:rPr lang="ru-RU" dirty="0"/>
              <a:t>разработка  экологически ориентированных технологий, производств и проектов в контексте Индустрии 4.0.</a:t>
            </a:r>
            <a:endParaRPr lang="ru-RU" b="1" dirty="0">
              <a:solidFill>
                <a:schemeClr val="accent6"/>
              </a:solidFill>
            </a:endParaRPr>
          </a:p>
          <a:p>
            <a:endParaRPr lang="ru-RU" b="1" dirty="0">
              <a:solidFill>
                <a:schemeClr val="accent6"/>
              </a:solidFill>
            </a:endParaRPr>
          </a:p>
          <a:p>
            <a:r>
              <a:rPr lang="ru-RU" dirty="0"/>
              <a:t>развитие новых международных систем финансирования природоохранных  проектов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791200" y="3429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19600" y="1981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7848600" y="4343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pPr>
              <a:buNone/>
            </a:pPr>
            <a:r>
              <a:rPr lang="ru-RU" dirty="0">
                <a:solidFill>
                  <a:srgbClr val="00B050"/>
                </a:solidFill>
              </a:rPr>
              <a:t>Маркированные </a:t>
            </a:r>
            <a:r>
              <a:rPr lang="ru-RU" dirty="0"/>
              <a:t>и </a:t>
            </a:r>
          </a:p>
          <a:p>
            <a:pPr>
              <a:buNone/>
            </a:pPr>
            <a:r>
              <a:rPr lang="ru-RU" dirty="0"/>
              <a:t>                 </a:t>
            </a:r>
            <a:r>
              <a:rPr lang="ru-RU" dirty="0">
                <a:solidFill>
                  <a:srgbClr val="FF0000"/>
                </a:solidFill>
              </a:rPr>
              <a:t>немаркированные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dirty="0">
                <a:solidFill>
                  <a:srgbClr val="00B050"/>
                </a:solidFill>
              </a:rPr>
              <a:t>                                                 зеленые бонды.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Thailand will offer up to 30 billion baht of 15-year green bonds to investors on September </a:t>
            </a:r>
            <a:r>
              <a:rPr lang="en-US" b="1" dirty="0"/>
              <a:t>2020 to help finance </a:t>
            </a:r>
            <a:r>
              <a:rPr lang="en-US" b="1" dirty="0" err="1"/>
              <a:t>coronavirus</a:t>
            </a:r>
            <a:r>
              <a:rPr lang="en-US" b="1" dirty="0"/>
              <a:t> support measures (</a:t>
            </a:r>
            <a:r>
              <a:rPr lang="en-US" dirty="0"/>
              <a:t> the bonds will be offered to institutional investors) [</a:t>
            </a:r>
            <a:r>
              <a:rPr lang="en-US" dirty="0">
                <a:hlinkClick r:id="rId2"/>
              </a:rPr>
              <a:t>Bangkok Post and Reuters</a:t>
            </a:r>
            <a:r>
              <a:rPr lang="en-US" u="sng" dirty="0"/>
              <a:t>,</a:t>
            </a:r>
            <a:r>
              <a:rPr lang="en-US" dirty="0"/>
              <a:t>24 Jul 2020].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Спасибо за внимание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Picture 5" descr="м  торговля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0437" y="2791619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концепция Индустрии 4.0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развивает эти подходы  в условиях массового внедрения киберфизических систем в производство и  определяет приоритетным обеспечение жизнеспособности глобальных экосистем.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осуществлять инновационные разработки с учетом экологических требований, стремиться к «нулевым» отходам производства,выстраивать стратегии развития в контексте проблем, связанных с  изменением климата и задач по борьбе с </a:t>
            </a:r>
            <a:r>
              <a:rPr lang="en-US" dirty="0"/>
              <a:t>COVID</a:t>
            </a:r>
            <a:r>
              <a:rPr lang="ru-RU" dirty="0"/>
              <a:t>-19.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Документы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/>
              <a:t>Декларация Конференции  ООН по окружающей среде и развитию 1992 г.,</a:t>
            </a:r>
          </a:p>
          <a:p>
            <a:endParaRPr lang="ru-RU" u="sng" dirty="0"/>
          </a:p>
          <a:p>
            <a:r>
              <a:rPr lang="ru-RU" u="sng" dirty="0"/>
              <a:t>Киотский протокол1997 г., дополняющий соответствующую Конвенцию ООН об изменении климата</a:t>
            </a:r>
            <a:r>
              <a:rPr lang="en-US" u="sng" dirty="0"/>
              <a:t>. </a:t>
            </a:r>
            <a:endParaRPr lang="ru-RU" u="sng" dirty="0"/>
          </a:p>
          <a:p>
            <a:endParaRPr lang="ru-RU" u="sng" dirty="0"/>
          </a:p>
          <a:p>
            <a:r>
              <a:rPr lang="ru-RU" u="sng" dirty="0"/>
              <a:t>Киотское соглашение 1 (2005 г. , подписало 159 стран)</a:t>
            </a:r>
            <a:endParaRPr lang="en-US" dirty="0"/>
          </a:p>
          <a:p>
            <a:r>
              <a:rPr lang="ru-RU" u="sng" dirty="0"/>
              <a:t>Киотское соглашение 2 (2013  г. - 2020 г. </a:t>
            </a:r>
          </a:p>
          <a:p>
            <a:endParaRPr lang="ru-RU" u="sng" dirty="0"/>
          </a:p>
          <a:p>
            <a:r>
              <a:rPr lang="ru-RU" u="sng" dirty="0"/>
              <a:t>Парижское соглашение (2016 г. - ....., подписало 194 страны)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/>
              <a:t>к  2012 г по сравнению с 1990 г. странам удалось добиться  снижения на 5,2%  совокупного среднего уровня выбросов</a:t>
            </a:r>
            <a:endParaRPr lang="en-US" u="sng" dirty="0"/>
          </a:p>
          <a:p>
            <a:endParaRPr lang="ru-RU" u="sng" dirty="0"/>
          </a:p>
          <a:p>
            <a:r>
              <a:rPr lang="ru-RU" u="sng" dirty="0"/>
              <a:t> 6 видов  газов, вызывающих глобальное потепление, а именно:  углекислого газа, метана,  фторуглеводородов, фторуглеродов, закиси азота,  гексафторида серы.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ЗАТРАТЫ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687763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FF0000"/>
                </a:solidFill>
              </a:rPr>
              <a:t>одна только Программа «Энергетического перехода»  Евросоюза предполагает ежегодные расходы в объеме 379 млрд. Евро</a:t>
            </a:r>
            <a:endParaRPr lang="en-US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только на инфраструктурные проекты  предполагается ежегодно  тратить  1 трлн. долл.[Porfiryev, 2015]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м марк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67601" y="0"/>
            <a:ext cx="1676399" cy="167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371600"/>
          <a:ext cx="7239000" cy="4800600"/>
        </p:xfrm>
        <a:graphic>
          <a:graphicData uri="http://schemas.openxmlformats.org/drawingml/2006/table">
            <a:tbl>
              <a:tblPr/>
              <a:tblGrid>
                <a:gridCol w="723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742950" marR="0" indent="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MS Mincho"/>
                          <a:cs typeface="Times New Roman"/>
                        </a:rPr>
                        <a:t>Green loans (GK)</a:t>
                      </a:r>
                      <a:endParaRPr lang="en-US" sz="2400" b="1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742950" marR="0" indent="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MS Mincho"/>
                          <a:cs typeface="Times New Roman"/>
                        </a:rPr>
                        <a:t>Green Private Equity Funds (GPE)</a:t>
                      </a:r>
                      <a:endParaRPr lang="en-US" sz="2400" b="1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742950" marR="0" indent="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MS Mincho"/>
                          <a:cs typeface="Times New Roman"/>
                        </a:rPr>
                        <a:t>Venture Capital Funds (GVC)</a:t>
                      </a:r>
                      <a:endParaRPr lang="en-US" sz="2400" b="1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742950" marR="0" indent="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MS Mincho"/>
                          <a:cs typeface="Times New Roman"/>
                        </a:rPr>
                        <a:t>Green ETF Exchange Traded Funds (GETF)</a:t>
                      </a:r>
                      <a:endParaRPr lang="en-US" sz="2400" b="1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742950" marR="0" indent="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Times New Roman"/>
                          <a:ea typeface="MS Mincho"/>
                          <a:cs typeface="Times New Roman"/>
                        </a:rPr>
                        <a:t>Greenmutualfunds</a:t>
                      </a:r>
                      <a:r>
                        <a:rPr lang="ru-RU" sz="2400" b="1" dirty="0">
                          <a:latin typeface="Times New Roman"/>
                          <a:ea typeface="MS Mincho"/>
                          <a:cs typeface="Times New Roman"/>
                        </a:rPr>
                        <a:t> (</a:t>
                      </a:r>
                      <a:r>
                        <a:rPr lang="en-US" sz="2400" b="1" dirty="0">
                          <a:latin typeface="Times New Roman"/>
                          <a:ea typeface="MS Mincho"/>
                          <a:cs typeface="Times New Roman"/>
                        </a:rPr>
                        <a:t>GPIF</a:t>
                      </a:r>
                      <a:r>
                        <a:rPr lang="ru-RU" sz="2400" b="1" dirty="0">
                          <a:latin typeface="Times New Roman"/>
                          <a:ea typeface="MS Mincho"/>
                          <a:cs typeface="Times New Roman"/>
                        </a:rPr>
                        <a:t>)</a:t>
                      </a:r>
                      <a:endParaRPr lang="en-US" sz="2400" b="1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742950" marR="0" indent="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MS Mincho"/>
                          <a:cs typeface="Times New Roman"/>
                        </a:rPr>
                        <a:t>Green banks (GB)</a:t>
                      </a:r>
                      <a:endParaRPr lang="en-US" sz="2400" b="1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742950" marR="0" indent="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MS Mincho"/>
                          <a:cs typeface="Times New Roman"/>
                        </a:rPr>
                        <a:t>Green Insurance (GI)</a:t>
                      </a:r>
                      <a:endParaRPr lang="en-US" sz="2400" b="1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742950" marR="0" indent="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MS Mincho"/>
                          <a:cs typeface="Times New Roman"/>
                        </a:rPr>
                        <a:t>Green Public-Private Partnership (GGPP)</a:t>
                      </a:r>
                      <a:endParaRPr lang="en-US" sz="2400" b="1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742950" marR="0" indent="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MS Mincho"/>
                          <a:cs typeface="Times New Roman"/>
                        </a:rPr>
                        <a:t>Green Bonds (Bonds) (</a:t>
                      </a:r>
                      <a:r>
                        <a:rPr lang="en-US" sz="2400" b="1" dirty="0" err="1">
                          <a:latin typeface="Times New Roman"/>
                          <a:ea typeface="MS Mincho"/>
                          <a:cs typeface="Times New Roman"/>
                        </a:rPr>
                        <a:t>GBonds</a:t>
                      </a:r>
                      <a:r>
                        <a:rPr lang="en-US" sz="2400" b="1" dirty="0">
                          <a:latin typeface="Times New Roman"/>
                          <a:ea typeface="MS Mincho"/>
                          <a:cs typeface="Times New Roman"/>
                        </a:rPr>
                        <a:t>)</a:t>
                      </a:r>
                      <a:endParaRPr lang="en-US" sz="2400" b="1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764331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Credit and financial instruments for investing 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in environmental protection projects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Зеленые бонды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ru-RU" dirty="0"/>
              <a:t>финансовые инструменты, альтернативные банковскому кредитованию, позволяют расширить механизм  инвестирования финансовых средств в проекты защиты окружающей среды и  делают их более привлекательными</a:t>
            </a:r>
            <a:r>
              <a:rPr lang="ru-RU" u="sng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967</Words>
  <Application>Microsoft Office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 МГИМО, 13 ноября 2020  «ЗЕЛЕНЫЕ БОНДЫ» В СИСТЕМЕ  МЕЖДУНАРОДНОГО ЭКОЛОГИЧЕСКОГО ФИНАНСИРОВАНИЯ  ПРОЕКТОВ ИНДУСТРИИ 4.0.  </vt:lpstr>
      <vt:lpstr>Процессы  </vt:lpstr>
      <vt:lpstr>концепция Индустрии 4.0</vt:lpstr>
      <vt:lpstr>Цели</vt:lpstr>
      <vt:lpstr>Документы</vt:lpstr>
      <vt:lpstr>Результаты</vt:lpstr>
      <vt:lpstr>ЗАТРАТЫ</vt:lpstr>
      <vt:lpstr>PowerPoint Presentation</vt:lpstr>
      <vt:lpstr>Зеленые бонды</vt:lpstr>
      <vt:lpstr>Зеленые бонды</vt:lpstr>
      <vt:lpstr>Цели выпуска зеленых бондов</vt:lpstr>
      <vt:lpstr>История выпуска зеленых бондов</vt:lpstr>
      <vt:lpstr>Германия </vt:lpstr>
      <vt:lpstr>PowerPoint Presentation</vt:lpstr>
      <vt:lpstr>Масштабы и потенциал</vt:lpstr>
      <vt:lpstr>PowerPoint Presentation</vt:lpstr>
      <vt:lpstr> World Operations of Green bonds    </vt:lpstr>
      <vt:lpstr>PowerPoint Presentation</vt:lpstr>
      <vt:lpstr>PowerPoint Presentation</vt:lpstr>
      <vt:lpstr>PowerPoint Presentation</vt:lpstr>
      <vt:lpstr>PowerPoint Presentation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Расширение экономического пространства –  позиционный вектор развития современного бизнеса  ведущих транснациональных компаний</dc:title>
  <dc:creator>Coreolan</dc:creator>
  <cp:lastModifiedBy>Николай Николаев</cp:lastModifiedBy>
  <cp:revision>48</cp:revision>
  <dcterms:created xsi:type="dcterms:W3CDTF">2017-09-28T05:25:15Z</dcterms:created>
  <dcterms:modified xsi:type="dcterms:W3CDTF">2020-11-13T05:07:55Z</dcterms:modified>
</cp:coreProperties>
</file>