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05064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«</a:t>
            </a:r>
            <a:r>
              <a:rPr lang="ru-RU" sz="3100" dirty="0" err="1"/>
              <a:t>Гуманизация</a:t>
            </a:r>
            <a:r>
              <a:rPr lang="ru-RU" sz="3100" dirty="0"/>
              <a:t> производства на базе модернизации</a:t>
            </a:r>
            <a:r>
              <a:rPr lang="ru-RU" sz="3100" dirty="0" smtClean="0"/>
              <a:t>: перспективы </a:t>
            </a:r>
            <a:r>
              <a:rPr lang="ru-RU" sz="3100" dirty="0"/>
              <a:t>индустрии 4.0 </a:t>
            </a:r>
            <a:r>
              <a:rPr lang="ru-RU" sz="3100" dirty="0" smtClean="0"/>
              <a:t>для корпоративной</a:t>
            </a:r>
            <a:r>
              <a:rPr lang="ru-RU" sz="3100" dirty="0"/>
              <a:t>, социальной и экологической ответственности».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996952"/>
            <a:ext cx="8458200" cy="914400"/>
          </a:xfrm>
        </p:spPr>
        <p:txBody>
          <a:bodyPr/>
          <a:lstStyle/>
          <a:p>
            <a:r>
              <a:rPr lang="ru-RU" dirty="0" err="1" smtClean="0"/>
              <a:t>Чубаева</a:t>
            </a:r>
            <a:r>
              <a:rPr lang="ru-RU" dirty="0" smtClean="0"/>
              <a:t> Наталья Николаевна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3" y="-1"/>
            <a:ext cx="2843808" cy="35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7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458200" cy="914400"/>
          </a:xfrm>
        </p:spPr>
        <p:txBody>
          <a:bodyPr/>
          <a:lstStyle/>
          <a:p>
            <a:r>
              <a:rPr lang="ru-RU" dirty="0" smtClean="0"/>
              <a:t>Гармоничное развитие экономики в современных условиях должно быть при следующих условиях: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95238" y="1700808"/>
            <a:ext cx="8458200" cy="42484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- Сохранение и восстановление экологии;</a:t>
            </a:r>
          </a:p>
          <a:p>
            <a:r>
              <a:rPr lang="ru-RU" dirty="0" smtClean="0"/>
              <a:t>- Деятельность препятствующая изменениям климата;</a:t>
            </a:r>
          </a:p>
          <a:p>
            <a:r>
              <a:rPr lang="ru-RU" dirty="0" smtClean="0"/>
              <a:t>- Снижение доли использования в производственных циклах не   возобновляемых ресурсов; </a:t>
            </a:r>
          </a:p>
          <a:p>
            <a:r>
              <a:rPr lang="ru-RU" dirty="0" smtClean="0"/>
              <a:t>- Решение </a:t>
            </a:r>
            <a:r>
              <a:rPr lang="ru-RU" dirty="0"/>
              <a:t>социальных </a:t>
            </a:r>
            <a:r>
              <a:rPr lang="ru-RU" dirty="0" smtClean="0"/>
              <a:t>проблем;</a:t>
            </a:r>
          </a:p>
          <a:p>
            <a:r>
              <a:rPr lang="ru-RU" dirty="0" smtClean="0"/>
              <a:t>- Удовлетворение потребностей человека, раскрытие и реализация потенциала</a:t>
            </a:r>
            <a:endParaRPr lang="ru-RU" dirty="0"/>
          </a:p>
          <a:p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77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458200" cy="914400"/>
          </a:xfrm>
        </p:spPr>
        <p:txBody>
          <a:bodyPr/>
          <a:lstStyle/>
          <a:p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95238" y="1700808"/>
            <a:ext cx="8458200" cy="288032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- Проведение анализа производственной деятельности и сопоставление результатов исследования с глобальными трендами в области добычи нефти и газа, а также оценка соответствия программе гуманного развития.</a:t>
            </a:r>
            <a:endParaRPr lang="ru-RU" dirty="0"/>
          </a:p>
          <a:p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32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458200" cy="91440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Место нефтяной компании «Сургутнефтегаз» в рейтинге национальных компаний по объему добытой нефти в 2019 году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95238" y="1700808"/>
            <a:ext cx="8458200" cy="288032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123" y="1988840"/>
            <a:ext cx="6868429" cy="41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1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458200" cy="914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Сравнение затрат на инновационную деятельность, включая повышение уровня образования сотрудников, с другой крупной нефтяной компанией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95238" y="1700808"/>
            <a:ext cx="8458200" cy="288032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543723"/>
            <a:ext cx="7123422" cy="234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0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Виды природоохранных мероприятий проводимых НК «Сургутнефтегаз»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95238" y="1700808"/>
            <a:ext cx="8458200" cy="288032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56792"/>
            <a:ext cx="6934104" cy="4680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9952" y="3429000"/>
            <a:ext cx="15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29,4 </a:t>
            </a:r>
            <a:r>
              <a:rPr lang="ru-RU" dirty="0" err="1" smtClean="0"/>
              <a:t>млрд.руб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81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Виды природоохранных мероприятий проводимых НК «Сургутнефтегаз</a:t>
            </a:r>
            <a:r>
              <a:rPr lang="ru-RU" dirty="0" smtClean="0"/>
              <a:t>», %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95238" y="1700808"/>
            <a:ext cx="8458200" cy="288032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772816"/>
            <a:ext cx="923679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1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Место НК «СНГ» в рейтинге по утилизации ПНГ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95238" y="1700808"/>
            <a:ext cx="8458200" cy="288032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00808"/>
            <a:ext cx="5904656" cy="33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9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8632"/>
            <a:ext cx="3096344" cy="626368"/>
          </a:xfrm>
        </p:spPr>
        <p:txBody>
          <a:bodyPr>
            <a:normAutofit/>
          </a:bodyPr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95238" y="1700808"/>
            <a:ext cx="8458200" cy="288032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1124744"/>
            <a:ext cx="8458200" cy="4358330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ru-RU" dirty="0" smtClean="0"/>
              <a:t>Деятельность компании, влияющая на изменения климата максимально соответствует  требованиям, предъявляемым к НК Всемирным банком</a:t>
            </a:r>
          </a:p>
          <a:p>
            <a:pPr marL="342900" indent="-342900">
              <a:buFontTx/>
              <a:buChar char="-"/>
            </a:pPr>
            <a:endParaRPr lang="ru-RU" dirty="0"/>
          </a:p>
          <a:p>
            <a:pPr marL="342900" indent="-342900">
              <a:buFontTx/>
              <a:buChar char="-"/>
            </a:pPr>
            <a:r>
              <a:rPr lang="ru-RU" dirty="0" err="1" smtClean="0"/>
              <a:t>Безпрерывный</a:t>
            </a:r>
            <a:r>
              <a:rPr lang="ru-RU" dirty="0" smtClean="0"/>
              <a:t> и своевременный процесс модернизации, путем внедрения информационных технологий во все  сферы производства, позволяет предупреждать и минимизировать возможные экологические риски, </a:t>
            </a:r>
          </a:p>
          <a:p>
            <a:pPr marL="342900" indent="-342900">
              <a:buFontTx/>
              <a:buChar char="-"/>
            </a:pPr>
            <a:endParaRPr lang="ru-RU" dirty="0"/>
          </a:p>
          <a:p>
            <a:pPr marL="342900" indent="-342900">
              <a:buFontTx/>
              <a:buChar char="-"/>
            </a:pPr>
            <a:endParaRPr lang="ru-RU" dirty="0"/>
          </a:p>
          <a:p>
            <a:pPr marL="342900" indent="-342900">
              <a:buFontTx/>
              <a:buChar char="-"/>
            </a:pPr>
            <a:r>
              <a:rPr lang="ru-RU" dirty="0" smtClean="0"/>
              <a:t>Компания закрепила в социальной политике и </a:t>
            </a:r>
            <a:r>
              <a:rPr lang="ru-RU" dirty="0" err="1" smtClean="0"/>
              <a:t>неукословно</a:t>
            </a:r>
            <a:r>
              <a:rPr lang="ru-RU" dirty="0" smtClean="0"/>
              <a:t> выполняет мероприятия направленные на решение социальных вопросов, активно занимается вопросами реализации интеллектуального потенциала, предоставляет возможности для роста благосостояния и гармонизации жизни сотрудников и их семей</a:t>
            </a:r>
          </a:p>
          <a:p>
            <a:pPr marL="342900" indent="-342900">
              <a:buFontTx/>
              <a:buChar char="-"/>
            </a:pPr>
            <a:endParaRPr lang="ru-RU" dirty="0"/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Политика НК «Сургутнефтегаз» отвечают принципам гуманизации развития и экономического роста, и общей </a:t>
            </a:r>
            <a:r>
              <a:rPr lang="ru-RU" dirty="0"/>
              <a:t>К</a:t>
            </a:r>
            <a:r>
              <a:rPr lang="ru-RU" dirty="0" smtClean="0"/>
              <a:t>онцепции устойчивого развития.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771800" y="5661248"/>
            <a:ext cx="4474867" cy="72974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СПАСИБО ЗА ВНИМАНИЕ!</a:t>
            </a:r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48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261</TotalTime>
  <Words>262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Franklin Gothic Book</vt:lpstr>
      <vt:lpstr>Franklin Gothic Medium</vt:lpstr>
      <vt:lpstr>Wingdings 2</vt:lpstr>
      <vt:lpstr>Трек</vt:lpstr>
      <vt:lpstr>«Гуманизация производства на базе модернизации: перспективы индустрии 4.0 для корпоративной, социальной и экологической ответственности».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Чубаева Наталья Николаевна</cp:lastModifiedBy>
  <cp:revision>20</cp:revision>
  <dcterms:created xsi:type="dcterms:W3CDTF">2020-11-11T20:51:51Z</dcterms:created>
  <dcterms:modified xsi:type="dcterms:W3CDTF">2020-11-12T11:23:54Z</dcterms:modified>
</cp:coreProperties>
</file>