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76" r:id="rId4"/>
    <p:sldId id="277" r:id="rId5"/>
    <p:sldId id="268" r:id="rId6"/>
    <p:sldId id="267" r:id="rId7"/>
    <p:sldId id="259" r:id="rId8"/>
    <p:sldId id="260" r:id="rId9"/>
    <p:sldId id="271" r:id="rId10"/>
    <p:sldId id="272" r:id="rId11"/>
    <p:sldId id="274" r:id="rId12"/>
    <p:sldId id="261" r:id="rId13"/>
    <p:sldId id="275" r:id="rId14"/>
    <p:sldId id="278" r:id="rId15"/>
    <p:sldId id="27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BE9CE-84D7-40F2-BB81-66EEBD254B1B}" type="datetimeFigureOut">
              <a:rPr lang="ru-RU" smtClean="0"/>
              <a:t>13.11.2020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CE60D-4E17-4BFA-903C-B6C748C96D3D}" type="slidenum">
              <a:rPr lang="ru-RU" smtClean="0"/>
              <a:t>‹#›</a:t>
            </a:fld>
            <a:endParaRPr lang="ru-RU"/>
          </a:p>
        </p:txBody>
      </p:sp>
    </p:spTree>
    <p:extLst>
      <p:ext uri="{BB962C8B-B14F-4D97-AF65-F5344CB8AC3E}">
        <p14:creationId xmlns:p14="http://schemas.microsoft.com/office/powerpoint/2010/main" val="4270467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pPr/>
              <a:t>1</a:t>
            </a:fld>
            <a:endParaRPr lang="en-US"/>
          </a:p>
        </p:txBody>
      </p:sp>
    </p:spTree>
    <p:extLst>
      <p:ext uri="{BB962C8B-B14F-4D97-AF65-F5344CB8AC3E}">
        <p14:creationId xmlns:p14="http://schemas.microsoft.com/office/powerpoint/2010/main" val="231879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pPr/>
              <a:t>12</a:t>
            </a:fld>
            <a:endParaRPr lang="en-US"/>
          </a:p>
        </p:txBody>
      </p:sp>
    </p:spTree>
    <p:extLst>
      <p:ext uri="{BB962C8B-B14F-4D97-AF65-F5344CB8AC3E}">
        <p14:creationId xmlns:p14="http://schemas.microsoft.com/office/powerpoint/2010/main" val="544957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pPr/>
              <a:t>13</a:t>
            </a:fld>
            <a:endParaRPr lang="en-US"/>
          </a:p>
        </p:txBody>
      </p:sp>
    </p:spTree>
    <p:extLst>
      <p:ext uri="{BB962C8B-B14F-4D97-AF65-F5344CB8AC3E}">
        <p14:creationId xmlns:p14="http://schemas.microsoft.com/office/powerpoint/2010/main" val="61464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pPr/>
              <a:t>14</a:t>
            </a:fld>
            <a:endParaRPr lang="en-US"/>
          </a:p>
        </p:txBody>
      </p:sp>
    </p:spTree>
    <p:extLst>
      <p:ext uri="{BB962C8B-B14F-4D97-AF65-F5344CB8AC3E}">
        <p14:creationId xmlns:p14="http://schemas.microsoft.com/office/powerpoint/2010/main" val="3153321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pPr/>
              <a:t>15</a:t>
            </a:fld>
            <a:endParaRPr lang="en-US"/>
          </a:p>
        </p:txBody>
      </p:sp>
    </p:spTree>
    <p:extLst>
      <p:ext uri="{BB962C8B-B14F-4D97-AF65-F5344CB8AC3E}">
        <p14:creationId xmlns:p14="http://schemas.microsoft.com/office/powerpoint/2010/main" val="425629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pPr/>
              <a:t>2</a:t>
            </a:fld>
            <a:endParaRPr lang="en-US"/>
          </a:p>
        </p:txBody>
      </p:sp>
    </p:spTree>
    <p:extLst>
      <p:ext uri="{BB962C8B-B14F-4D97-AF65-F5344CB8AC3E}">
        <p14:creationId xmlns:p14="http://schemas.microsoft.com/office/powerpoint/2010/main" val="182521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pPr/>
              <a:t>4</a:t>
            </a:fld>
            <a:endParaRPr lang="en-US"/>
          </a:p>
        </p:txBody>
      </p:sp>
    </p:spTree>
    <p:extLst>
      <p:ext uri="{BB962C8B-B14F-4D97-AF65-F5344CB8AC3E}">
        <p14:creationId xmlns:p14="http://schemas.microsoft.com/office/powerpoint/2010/main" val="2561353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pPr/>
              <a:t>5</a:t>
            </a:fld>
            <a:endParaRPr lang="en-US"/>
          </a:p>
        </p:txBody>
      </p:sp>
    </p:spTree>
    <p:extLst>
      <p:ext uri="{BB962C8B-B14F-4D97-AF65-F5344CB8AC3E}">
        <p14:creationId xmlns:p14="http://schemas.microsoft.com/office/powerpoint/2010/main" val="3251122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pPr/>
              <a:t>6</a:t>
            </a:fld>
            <a:endParaRPr lang="en-US"/>
          </a:p>
        </p:txBody>
      </p:sp>
    </p:spTree>
    <p:extLst>
      <p:ext uri="{BB962C8B-B14F-4D97-AF65-F5344CB8AC3E}">
        <p14:creationId xmlns:p14="http://schemas.microsoft.com/office/powerpoint/2010/main" val="45602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pPr/>
              <a:t>7</a:t>
            </a:fld>
            <a:endParaRPr lang="en-US"/>
          </a:p>
        </p:txBody>
      </p:sp>
    </p:spTree>
    <p:extLst>
      <p:ext uri="{BB962C8B-B14F-4D97-AF65-F5344CB8AC3E}">
        <p14:creationId xmlns:p14="http://schemas.microsoft.com/office/powerpoint/2010/main" val="339499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pPr/>
              <a:t>8</a:t>
            </a:fld>
            <a:endParaRPr lang="en-US"/>
          </a:p>
        </p:txBody>
      </p:sp>
    </p:spTree>
    <p:extLst>
      <p:ext uri="{BB962C8B-B14F-4D97-AF65-F5344CB8AC3E}">
        <p14:creationId xmlns:p14="http://schemas.microsoft.com/office/powerpoint/2010/main" val="160648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pPr/>
              <a:t>10</a:t>
            </a:fld>
            <a:endParaRPr lang="en-US"/>
          </a:p>
        </p:txBody>
      </p:sp>
    </p:spTree>
    <p:extLst>
      <p:ext uri="{BB962C8B-B14F-4D97-AF65-F5344CB8AC3E}">
        <p14:creationId xmlns:p14="http://schemas.microsoft.com/office/powerpoint/2010/main" val="2709342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pPr/>
              <a:t>11</a:t>
            </a:fld>
            <a:endParaRPr lang="en-US"/>
          </a:p>
        </p:txBody>
      </p:sp>
    </p:spTree>
    <p:extLst>
      <p:ext uri="{BB962C8B-B14F-4D97-AF65-F5344CB8AC3E}">
        <p14:creationId xmlns:p14="http://schemas.microsoft.com/office/powerpoint/2010/main" val="284217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B3FAB6D-2AE7-44DD-A09A-023C28706578}" type="datetimeFigureOut">
              <a:rPr lang="ru-RU" smtClean="0"/>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B6B52F-5B28-43D8-83C1-BA98F1FE5E02}" type="slidenum">
              <a:rPr lang="ru-RU" smtClean="0"/>
              <a:t>‹#›</a:t>
            </a:fld>
            <a:endParaRPr lang="ru-RU"/>
          </a:p>
        </p:txBody>
      </p:sp>
    </p:spTree>
    <p:extLst>
      <p:ext uri="{BB962C8B-B14F-4D97-AF65-F5344CB8AC3E}">
        <p14:creationId xmlns:p14="http://schemas.microsoft.com/office/powerpoint/2010/main" val="139433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B3FAB6D-2AE7-44DD-A09A-023C28706578}" type="datetimeFigureOut">
              <a:rPr lang="ru-RU" smtClean="0"/>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B6B52F-5B28-43D8-83C1-BA98F1FE5E02}" type="slidenum">
              <a:rPr lang="ru-RU" smtClean="0"/>
              <a:t>‹#›</a:t>
            </a:fld>
            <a:endParaRPr lang="ru-RU"/>
          </a:p>
        </p:txBody>
      </p:sp>
    </p:spTree>
    <p:extLst>
      <p:ext uri="{BB962C8B-B14F-4D97-AF65-F5344CB8AC3E}">
        <p14:creationId xmlns:p14="http://schemas.microsoft.com/office/powerpoint/2010/main" val="35198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B3FAB6D-2AE7-44DD-A09A-023C28706578}" type="datetimeFigureOut">
              <a:rPr lang="ru-RU" smtClean="0"/>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B6B52F-5B28-43D8-83C1-BA98F1FE5E02}" type="slidenum">
              <a:rPr lang="ru-RU" smtClean="0"/>
              <a:t>‹#›</a:t>
            </a:fld>
            <a:endParaRPr lang="ru-RU"/>
          </a:p>
        </p:txBody>
      </p:sp>
    </p:spTree>
    <p:extLst>
      <p:ext uri="{BB962C8B-B14F-4D97-AF65-F5344CB8AC3E}">
        <p14:creationId xmlns:p14="http://schemas.microsoft.com/office/powerpoint/2010/main" val="422903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B3FAB6D-2AE7-44DD-A09A-023C28706578}" type="datetimeFigureOut">
              <a:rPr lang="ru-RU" smtClean="0"/>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B6B52F-5B28-43D8-83C1-BA98F1FE5E02}" type="slidenum">
              <a:rPr lang="ru-RU" smtClean="0"/>
              <a:t>‹#›</a:t>
            </a:fld>
            <a:endParaRPr lang="ru-RU"/>
          </a:p>
        </p:txBody>
      </p:sp>
    </p:spTree>
    <p:extLst>
      <p:ext uri="{BB962C8B-B14F-4D97-AF65-F5344CB8AC3E}">
        <p14:creationId xmlns:p14="http://schemas.microsoft.com/office/powerpoint/2010/main" val="189307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B3FAB6D-2AE7-44DD-A09A-023C28706578}" type="datetimeFigureOut">
              <a:rPr lang="ru-RU" smtClean="0"/>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B6B52F-5B28-43D8-83C1-BA98F1FE5E02}" type="slidenum">
              <a:rPr lang="ru-RU" smtClean="0"/>
              <a:t>‹#›</a:t>
            </a:fld>
            <a:endParaRPr lang="ru-RU"/>
          </a:p>
        </p:txBody>
      </p:sp>
    </p:spTree>
    <p:extLst>
      <p:ext uri="{BB962C8B-B14F-4D97-AF65-F5344CB8AC3E}">
        <p14:creationId xmlns:p14="http://schemas.microsoft.com/office/powerpoint/2010/main" val="235342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B3FAB6D-2AE7-44DD-A09A-023C28706578}" type="datetimeFigureOut">
              <a:rPr lang="ru-RU" smtClean="0"/>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B6B52F-5B28-43D8-83C1-BA98F1FE5E02}" type="slidenum">
              <a:rPr lang="ru-RU" smtClean="0"/>
              <a:t>‹#›</a:t>
            </a:fld>
            <a:endParaRPr lang="ru-RU"/>
          </a:p>
        </p:txBody>
      </p:sp>
    </p:spTree>
    <p:extLst>
      <p:ext uri="{BB962C8B-B14F-4D97-AF65-F5344CB8AC3E}">
        <p14:creationId xmlns:p14="http://schemas.microsoft.com/office/powerpoint/2010/main" val="91239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B3FAB6D-2AE7-44DD-A09A-023C28706578}" type="datetimeFigureOut">
              <a:rPr lang="ru-RU" smtClean="0"/>
              <a:t>13.11.2020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1B6B52F-5B28-43D8-83C1-BA98F1FE5E02}" type="slidenum">
              <a:rPr lang="ru-RU" smtClean="0"/>
              <a:t>‹#›</a:t>
            </a:fld>
            <a:endParaRPr lang="ru-RU"/>
          </a:p>
        </p:txBody>
      </p:sp>
    </p:spTree>
    <p:extLst>
      <p:ext uri="{BB962C8B-B14F-4D97-AF65-F5344CB8AC3E}">
        <p14:creationId xmlns:p14="http://schemas.microsoft.com/office/powerpoint/2010/main" val="171666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B3FAB6D-2AE7-44DD-A09A-023C28706578}" type="datetimeFigureOut">
              <a:rPr lang="ru-RU" smtClean="0"/>
              <a:t>13.11.2020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B6B52F-5B28-43D8-83C1-BA98F1FE5E02}" type="slidenum">
              <a:rPr lang="ru-RU" smtClean="0"/>
              <a:t>‹#›</a:t>
            </a:fld>
            <a:endParaRPr lang="ru-RU"/>
          </a:p>
        </p:txBody>
      </p:sp>
    </p:spTree>
    <p:extLst>
      <p:ext uri="{BB962C8B-B14F-4D97-AF65-F5344CB8AC3E}">
        <p14:creationId xmlns:p14="http://schemas.microsoft.com/office/powerpoint/2010/main" val="268838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3FAB6D-2AE7-44DD-A09A-023C28706578}" type="datetimeFigureOut">
              <a:rPr lang="ru-RU" smtClean="0"/>
              <a:t>13.11.2020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B6B52F-5B28-43D8-83C1-BA98F1FE5E02}" type="slidenum">
              <a:rPr lang="ru-RU" smtClean="0"/>
              <a:t>‹#›</a:t>
            </a:fld>
            <a:endParaRPr lang="ru-RU"/>
          </a:p>
        </p:txBody>
      </p:sp>
    </p:spTree>
    <p:extLst>
      <p:ext uri="{BB962C8B-B14F-4D97-AF65-F5344CB8AC3E}">
        <p14:creationId xmlns:p14="http://schemas.microsoft.com/office/powerpoint/2010/main" val="289800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B3FAB6D-2AE7-44DD-A09A-023C28706578}" type="datetimeFigureOut">
              <a:rPr lang="ru-RU" smtClean="0"/>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B6B52F-5B28-43D8-83C1-BA98F1FE5E02}" type="slidenum">
              <a:rPr lang="ru-RU" smtClean="0"/>
              <a:t>‹#›</a:t>
            </a:fld>
            <a:endParaRPr lang="ru-RU"/>
          </a:p>
        </p:txBody>
      </p:sp>
    </p:spTree>
    <p:extLst>
      <p:ext uri="{BB962C8B-B14F-4D97-AF65-F5344CB8AC3E}">
        <p14:creationId xmlns:p14="http://schemas.microsoft.com/office/powerpoint/2010/main" val="171777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B3FAB6D-2AE7-44DD-A09A-023C28706578}" type="datetimeFigureOut">
              <a:rPr lang="ru-RU" smtClean="0"/>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B6B52F-5B28-43D8-83C1-BA98F1FE5E02}" type="slidenum">
              <a:rPr lang="ru-RU" smtClean="0"/>
              <a:t>‹#›</a:t>
            </a:fld>
            <a:endParaRPr lang="ru-RU"/>
          </a:p>
        </p:txBody>
      </p:sp>
    </p:spTree>
    <p:extLst>
      <p:ext uri="{BB962C8B-B14F-4D97-AF65-F5344CB8AC3E}">
        <p14:creationId xmlns:p14="http://schemas.microsoft.com/office/powerpoint/2010/main" val="28791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FAB6D-2AE7-44DD-A09A-023C28706578}" type="datetimeFigureOut">
              <a:rPr lang="ru-RU" smtClean="0"/>
              <a:t>13.11.2020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6B52F-5B28-43D8-83C1-BA98F1FE5E02}" type="slidenum">
              <a:rPr lang="ru-RU" smtClean="0"/>
              <a:t>‹#›</a:t>
            </a:fld>
            <a:endParaRPr lang="ru-RU"/>
          </a:p>
        </p:txBody>
      </p:sp>
    </p:spTree>
    <p:extLst>
      <p:ext uri="{BB962C8B-B14F-4D97-AF65-F5344CB8AC3E}">
        <p14:creationId xmlns:p14="http://schemas.microsoft.com/office/powerpoint/2010/main" val="3752340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0.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83"/>
          <a:stretch/>
        </p:blipFill>
        <p:spPr>
          <a:xfrm>
            <a:off x="-31393" y="-803211"/>
            <a:ext cx="12223393" cy="7661211"/>
          </a:xfrm>
          <a:prstGeom prst="rect">
            <a:avLst/>
          </a:prstGeom>
        </p:spPr>
      </p:pic>
      <p:sp>
        <p:nvSpPr>
          <p:cNvPr id="6" name="Title 1"/>
          <p:cNvSpPr txBox="1">
            <a:spLocks/>
          </p:cNvSpPr>
          <p:nvPr/>
        </p:nvSpPr>
        <p:spPr>
          <a:xfrm>
            <a:off x="901521" y="3452869"/>
            <a:ext cx="10749595" cy="2351971"/>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4800" b="1" dirty="0">
                <a:solidFill>
                  <a:srgbClr val="005A9B"/>
                </a:solidFill>
                <a:latin typeface="Trebuchet MS"/>
                <a:cs typeface="Trebuchet MS"/>
              </a:rPr>
              <a:t>	</a:t>
            </a:r>
            <a:r>
              <a:rPr lang="en-US" sz="3733" b="1" dirty="0">
                <a:solidFill>
                  <a:srgbClr val="005A9B"/>
                </a:solidFill>
                <a:latin typeface="Trebuchet MS"/>
                <a:cs typeface="Trebuchet MS"/>
              </a:rPr>
              <a:t>SDG7 and SDG13:</a:t>
            </a:r>
          </a:p>
          <a:p>
            <a:r>
              <a:rPr lang="en-US" sz="3733" b="1" dirty="0">
                <a:solidFill>
                  <a:srgbClr val="005A9B"/>
                </a:solidFill>
                <a:latin typeface="Trebuchet MS"/>
                <a:cs typeface="Trebuchet MS"/>
              </a:rPr>
              <a:t>Possible ways </a:t>
            </a:r>
            <a:r>
              <a:rPr lang="en-US" sz="3733" b="1" dirty="0" smtClean="0">
                <a:solidFill>
                  <a:srgbClr val="005A9B"/>
                </a:solidFill>
                <a:latin typeface="Trebuchet MS"/>
                <a:cs typeface="Trebuchet MS"/>
              </a:rPr>
              <a:t>of</a:t>
            </a:r>
            <a:r>
              <a:rPr lang="ru-RU" sz="3733" b="1" dirty="0" smtClean="0">
                <a:solidFill>
                  <a:srgbClr val="005A9B"/>
                </a:solidFill>
                <a:latin typeface="Trebuchet MS"/>
                <a:cs typeface="Trebuchet MS"/>
              </a:rPr>
              <a:t> </a:t>
            </a:r>
            <a:r>
              <a:rPr lang="en-US" sz="3733" b="1" dirty="0" smtClean="0">
                <a:solidFill>
                  <a:srgbClr val="005A9B"/>
                </a:solidFill>
                <a:latin typeface="Trebuchet MS"/>
                <a:cs typeface="Trebuchet MS"/>
              </a:rPr>
              <a:t>interactions</a:t>
            </a:r>
            <a:endParaRPr lang="ru-RU" sz="3733" b="1" dirty="0" smtClean="0">
              <a:solidFill>
                <a:srgbClr val="005A9B"/>
              </a:solidFill>
              <a:latin typeface="Trebuchet MS"/>
              <a:cs typeface="Trebuchet MS"/>
            </a:endParaRPr>
          </a:p>
          <a:p>
            <a:endParaRPr lang="ru-RU" sz="3733" b="1" dirty="0" smtClean="0">
              <a:solidFill>
                <a:srgbClr val="005A9B"/>
              </a:solidFill>
              <a:latin typeface="Trebuchet MS"/>
              <a:cs typeface="Trebuchet MS"/>
            </a:endParaRPr>
          </a:p>
          <a:p>
            <a:pPr algn="l"/>
            <a:r>
              <a:rPr lang="en-US" sz="2000" b="1" dirty="0" smtClean="0">
                <a:solidFill>
                  <a:schemeClr val="bg1">
                    <a:lumMod val="50000"/>
                  </a:schemeClr>
                </a:solidFill>
                <a:latin typeface="Trebuchet MS"/>
                <a:cs typeface="Trebuchet MS"/>
              </a:rPr>
              <a:t>Alexander </a:t>
            </a:r>
            <a:r>
              <a:rPr lang="en-US" sz="2000" b="1" dirty="0">
                <a:solidFill>
                  <a:schemeClr val="bg1">
                    <a:lumMod val="50000"/>
                  </a:schemeClr>
                </a:solidFill>
                <a:latin typeface="Trebuchet MS"/>
                <a:cs typeface="Trebuchet MS"/>
              </a:rPr>
              <a:t>M. </a:t>
            </a:r>
            <a:r>
              <a:rPr lang="en-US" sz="2000" b="1" dirty="0" err="1" smtClean="0">
                <a:solidFill>
                  <a:schemeClr val="bg1">
                    <a:lumMod val="50000"/>
                  </a:schemeClr>
                </a:solidFill>
                <a:latin typeface="Trebuchet MS"/>
                <a:cs typeface="Trebuchet MS"/>
              </a:rPr>
              <a:t>Solntsev</a:t>
            </a:r>
            <a:r>
              <a:rPr lang="en-US" sz="2000" b="1" dirty="0" smtClean="0">
                <a:solidFill>
                  <a:schemeClr val="bg1">
                    <a:lumMod val="50000"/>
                  </a:schemeClr>
                </a:solidFill>
                <a:latin typeface="Trebuchet MS"/>
                <a:cs typeface="Trebuchet MS"/>
              </a:rPr>
              <a:t>, </a:t>
            </a:r>
            <a:r>
              <a:rPr lang="en-US" sz="2000" b="1" dirty="0">
                <a:solidFill>
                  <a:schemeClr val="bg1">
                    <a:lumMod val="50000"/>
                  </a:schemeClr>
                </a:solidFill>
                <a:latin typeface="Trebuchet MS"/>
                <a:cs typeface="Trebuchet MS"/>
              </a:rPr>
              <a:t>Peoples' Friendship University of </a:t>
            </a:r>
            <a:r>
              <a:rPr lang="en-US" sz="2000" b="1" dirty="0" smtClean="0">
                <a:solidFill>
                  <a:schemeClr val="bg1">
                    <a:lumMod val="50000"/>
                  </a:schemeClr>
                </a:solidFill>
                <a:latin typeface="Trebuchet MS"/>
                <a:cs typeface="Trebuchet MS"/>
              </a:rPr>
              <a:t>Russia, Moscow, Russia</a:t>
            </a:r>
            <a:endParaRPr lang="ru-RU" sz="2000" b="1" dirty="0" smtClean="0">
              <a:solidFill>
                <a:schemeClr val="bg1">
                  <a:lumMod val="50000"/>
                </a:schemeClr>
              </a:solidFill>
              <a:latin typeface="Trebuchet MS"/>
              <a:cs typeface="Trebuchet MS"/>
            </a:endParaRPr>
          </a:p>
          <a:p>
            <a:pPr algn="l"/>
            <a:endParaRPr lang="ru-RU" sz="2000" b="1" dirty="0">
              <a:solidFill>
                <a:schemeClr val="bg1">
                  <a:lumMod val="50000"/>
                </a:schemeClr>
              </a:solidFill>
              <a:latin typeface="Trebuchet MS"/>
              <a:cs typeface="Trebuchet MS"/>
            </a:endParaRPr>
          </a:p>
          <a:p>
            <a:pPr algn="l"/>
            <a:r>
              <a:rPr lang="en-US" sz="2000" b="1" dirty="0" err="1" smtClean="0">
                <a:solidFill>
                  <a:schemeClr val="bg1">
                    <a:lumMod val="50000"/>
                  </a:schemeClr>
                </a:solidFill>
                <a:latin typeface="Trebuchet MS"/>
                <a:cs typeface="Trebuchet MS"/>
              </a:rPr>
              <a:t>Roza</a:t>
            </a:r>
            <a:r>
              <a:rPr lang="en-US" sz="2000" b="1" dirty="0" smtClean="0">
                <a:solidFill>
                  <a:schemeClr val="bg1">
                    <a:lumMod val="50000"/>
                  </a:schemeClr>
                </a:solidFill>
                <a:latin typeface="Trebuchet MS"/>
                <a:cs typeface="Trebuchet MS"/>
              </a:rPr>
              <a:t> </a:t>
            </a:r>
            <a:r>
              <a:rPr lang="en-US" sz="2000" b="1" dirty="0">
                <a:solidFill>
                  <a:schemeClr val="bg1">
                    <a:lumMod val="50000"/>
                  </a:schemeClr>
                </a:solidFill>
                <a:latin typeface="Trebuchet MS"/>
                <a:cs typeface="Trebuchet MS"/>
              </a:rPr>
              <a:t>D. </a:t>
            </a:r>
            <a:r>
              <a:rPr lang="en-US" sz="2000" b="1" dirty="0" err="1" smtClean="0">
                <a:solidFill>
                  <a:schemeClr val="bg1">
                    <a:lumMod val="50000"/>
                  </a:schemeClr>
                </a:solidFill>
                <a:latin typeface="Trebuchet MS"/>
                <a:cs typeface="Trebuchet MS"/>
              </a:rPr>
              <a:t>Akshalova</a:t>
            </a:r>
            <a:r>
              <a:rPr lang="en-US" sz="2000" b="1" dirty="0" smtClean="0">
                <a:solidFill>
                  <a:schemeClr val="bg1">
                    <a:lumMod val="50000"/>
                  </a:schemeClr>
                </a:solidFill>
                <a:latin typeface="Trebuchet MS"/>
                <a:cs typeface="Trebuchet MS"/>
              </a:rPr>
              <a:t>, </a:t>
            </a:r>
            <a:r>
              <a:rPr lang="en-US" sz="2000" b="1" dirty="0">
                <a:solidFill>
                  <a:schemeClr val="bg1">
                    <a:lumMod val="50000"/>
                  </a:schemeClr>
                </a:solidFill>
                <a:latin typeface="Trebuchet MS"/>
                <a:cs typeface="Trebuchet MS"/>
              </a:rPr>
              <a:t>L.N. </a:t>
            </a:r>
            <a:r>
              <a:rPr lang="en-US" sz="2000" b="1" dirty="0" err="1">
                <a:solidFill>
                  <a:schemeClr val="bg1">
                    <a:lumMod val="50000"/>
                  </a:schemeClr>
                </a:solidFill>
                <a:latin typeface="Trebuchet MS"/>
                <a:cs typeface="Trebuchet MS"/>
              </a:rPr>
              <a:t>Gumilyov</a:t>
            </a:r>
            <a:r>
              <a:rPr lang="en-US" sz="2000" b="1" dirty="0">
                <a:solidFill>
                  <a:schemeClr val="bg1">
                    <a:lumMod val="50000"/>
                  </a:schemeClr>
                </a:solidFill>
                <a:latin typeface="Trebuchet MS"/>
                <a:cs typeface="Trebuchet MS"/>
              </a:rPr>
              <a:t> Eurasian national university, </a:t>
            </a:r>
            <a:r>
              <a:rPr lang="en-US" sz="2000" b="1" dirty="0" err="1">
                <a:solidFill>
                  <a:schemeClr val="bg1">
                    <a:lumMod val="50000"/>
                  </a:schemeClr>
                </a:solidFill>
                <a:latin typeface="Trebuchet MS"/>
                <a:cs typeface="Trebuchet MS"/>
              </a:rPr>
              <a:t>Nur</a:t>
            </a:r>
            <a:r>
              <a:rPr lang="en-US" sz="2000" b="1" dirty="0">
                <a:solidFill>
                  <a:schemeClr val="bg1">
                    <a:lumMod val="50000"/>
                  </a:schemeClr>
                </a:solidFill>
                <a:latin typeface="Trebuchet MS"/>
                <a:cs typeface="Trebuchet MS"/>
              </a:rPr>
              <a:t>-Sultan, Kazakhstan</a:t>
            </a:r>
            <a:endParaRPr lang="ru-RU" sz="3733" b="1" dirty="0">
              <a:solidFill>
                <a:schemeClr val="bg1">
                  <a:lumMod val="50000"/>
                </a:schemeClr>
              </a:solidFill>
              <a:latin typeface="Trebuchet MS"/>
              <a:cs typeface="Trebuchet MS"/>
            </a:endParaRPr>
          </a:p>
          <a:p>
            <a:pPr algn="l"/>
            <a:endParaRPr lang="ru-RU" sz="2000" b="1" dirty="0" smtClean="0">
              <a:solidFill>
                <a:schemeClr val="bg1">
                  <a:lumMod val="50000"/>
                </a:schemeClr>
              </a:solidFill>
              <a:latin typeface="Trebuchet MS"/>
              <a:cs typeface="Trebuchet MS"/>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491" y="114609"/>
            <a:ext cx="3832473" cy="671004"/>
          </a:xfrm>
          <a:prstGeom prst="rect">
            <a:avLst/>
          </a:prstGeom>
        </p:spPr>
      </p:pic>
      <p:pic>
        <p:nvPicPr>
          <p:cNvPr id="1026" name="Picture 2" descr="ENU.KZ | Евразийский национальный университет имени Л.Н. Гумилев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3858" y="0"/>
            <a:ext cx="3598142" cy="117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00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6485" y="543985"/>
            <a:ext cx="1657684" cy="7756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ubtitle 2"/>
          <p:cNvSpPr>
            <a:spLocks noGrp="1"/>
          </p:cNvSpPr>
          <p:nvPr>
            <p:ph type="subTitle" idx="1"/>
          </p:nvPr>
        </p:nvSpPr>
        <p:spPr>
          <a:xfrm>
            <a:off x="384176" y="1854288"/>
            <a:ext cx="11423649" cy="2869763"/>
          </a:xfrm>
        </p:spPr>
        <p:txBody>
          <a:bodyPr>
            <a:noAutofit/>
          </a:bodyPr>
          <a:lstStyle/>
          <a:p>
            <a:pPr algn="l"/>
            <a:r>
              <a:rPr lang="ru-RU" sz="3200" dirty="0">
                <a:latin typeface="Trebuchet MS"/>
                <a:cs typeface="Trebuchet MS"/>
              </a:rPr>
              <a:t> </a:t>
            </a:r>
          </a:p>
        </p:txBody>
      </p:sp>
      <p:sp>
        <p:nvSpPr>
          <p:cNvPr id="5" name="Slide Number Placeholder 4"/>
          <p:cNvSpPr>
            <a:spLocks noGrp="1"/>
          </p:cNvSpPr>
          <p:nvPr>
            <p:ph type="sldNum" sz="quarter" idx="12"/>
          </p:nvPr>
        </p:nvSpPr>
        <p:spPr>
          <a:xfrm>
            <a:off x="10510037" y="5862570"/>
            <a:ext cx="925592" cy="365125"/>
          </a:xfrm>
        </p:spPr>
        <p:txBody>
          <a:bodyPr/>
          <a:lstStyle/>
          <a:p>
            <a:pPr algn="ctr"/>
            <a:fld id="{897B1AD0-CEE0-234F-8740-2B05DEBC40E6}" type="slidenum">
              <a:rPr lang="en-US" sz="2400">
                <a:solidFill>
                  <a:srgbClr val="FFFFFF"/>
                </a:solidFill>
                <a:latin typeface="Trebuchet MS"/>
                <a:cs typeface="Trebuchet MS"/>
              </a:rPr>
              <a:pPr algn="ctr"/>
              <a:t>10</a:t>
            </a:fld>
            <a:endParaRPr lang="en-US" sz="2400" dirty="0">
              <a:solidFill>
                <a:srgbClr val="FFFFFF"/>
              </a:solidFill>
              <a:latin typeface="Trebuchet MS"/>
              <a:cs typeface="Trebuchet M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75" y="239186"/>
            <a:ext cx="2966757" cy="870140"/>
          </a:xfrm>
          <a:prstGeom prst="rect">
            <a:avLst/>
          </a:prstGeom>
        </p:spPr>
      </p:pic>
      <p:sp>
        <p:nvSpPr>
          <p:cNvPr id="6" name="Прямоугольник 5"/>
          <p:cNvSpPr/>
          <p:nvPr/>
        </p:nvSpPr>
        <p:spPr>
          <a:xfrm>
            <a:off x="-1" y="1398481"/>
            <a:ext cx="12086423" cy="3785652"/>
          </a:xfrm>
          <a:prstGeom prst="rect">
            <a:avLst/>
          </a:prstGeom>
        </p:spPr>
        <p:txBody>
          <a:bodyPr wrap="square">
            <a:spAutoFit/>
          </a:bodyPr>
          <a:lstStyle/>
          <a:p>
            <a:pPr marL="285750" indent="-285750">
              <a:buFontTx/>
              <a:buChar char="-"/>
            </a:pPr>
            <a:r>
              <a:rPr lang="en-US" sz="2400" dirty="0" smtClean="0"/>
              <a:t>The </a:t>
            </a:r>
            <a:r>
              <a:rPr lang="en-US" sz="2400" dirty="0"/>
              <a:t>promotion and facilitation of environmentally sound technologies regulates by Article 4.5 of UNFCCC 1992. </a:t>
            </a:r>
          </a:p>
          <a:p>
            <a:pPr marL="285750" indent="-285750">
              <a:buFontTx/>
              <a:buChar char="-"/>
            </a:pPr>
            <a:r>
              <a:rPr lang="en-US" sz="2400" dirty="0" smtClean="0"/>
              <a:t>2007 </a:t>
            </a:r>
            <a:r>
              <a:rPr lang="en-US" sz="2400" dirty="0"/>
              <a:t>the Bali Action </a:t>
            </a:r>
            <a:r>
              <a:rPr lang="en-US" sz="2400" dirty="0" smtClean="0"/>
              <a:t>Plan</a:t>
            </a:r>
          </a:p>
          <a:p>
            <a:pPr marL="285750" indent="-285750">
              <a:buFontTx/>
              <a:buChar char="-"/>
            </a:pPr>
            <a:r>
              <a:rPr lang="en-US" sz="2400" dirty="0"/>
              <a:t>Climate change mitigation technologies include different groups of technologies divided by area of application. One of them is group of energy supply, that consist of “the most prominent being wind, geothermal, concentrated solar energy, biomass/biogas and hydrogen systems</a:t>
            </a:r>
            <a:r>
              <a:rPr lang="en-US" sz="2400" dirty="0" smtClean="0"/>
              <a:t>”</a:t>
            </a:r>
          </a:p>
          <a:p>
            <a:pPr marL="285750" indent="-285750">
              <a:buFontTx/>
              <a:buChar char="-"/>
            </a:pPr>
            <a:r>
              <a:rPr lang="en-US" sz="2400" dirty="0"/>
              <a:t>According to World Intellectual Property Organization Global Challenges Report, key areas for climate change mitigation technology are biofuels, solar thermal energy, solar photovoltaic energy, wind energy</a:t>
            </a:r>
            <a:endParaRPr lang="en-US" sz="2400" dirty="0" smtClean="0"/>
          </a:p>
        </p:txBody>
      </p:sp>
      <p:sp>
        <p:nvSpPr>
          <p:cNvPr id="7" name="AutoShape 2" descr="Green Climate Fund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Green Climate Fund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Green Climate Fund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8" descr="Green Climate Fund - Home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 name="Picture 2" descr="ENU.KZ | Евразийский национальный университет имени Л.Н. Гумилев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3332" y="105839"/>
            <a:ext cx="3208668" cy="1350523"/>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81532"/>
            <a:ext cx="7105650" cy="2148114"/>
          </a:xfrm>
          <a:prstGeom prst="rect">
            <a:avLst/>
          </a:prstGeom>
        </p:spPr>
      </p:pic>
      <p:pic>
        <p:nvPicPr>
          <p:cNvPr id="18" name="Рисунок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9812" y="4798253"/>
            <a:ext cx="2133600" cy="1921754"/>
          </a:xfrm>
          <a:prstGeom prst="rect">
            <a:avLst/>
          </a:prstGeom>
        </p:spPr>
      </p:pic>
      <p:pic>
        <p:nvPicPr>
          <p:cNvPr id="13" name="Рисунок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9774" y="4798253"/>
            <a:ext cx="2406649" cy="1921754"/>
          </a:xfrm>
          <a:prstGeom prst="rect">
            <a:avLst/>
          </a:prstGeom>
        </p:spPr>
      </p:pic>
    </p:spTree>
    <p:extLst>
      <p:ext uri="{BB962C8B-B14F-4D97-AF65-F5344CB8AC3E}">
        <p14:creationId xmlns:p14="http://schemas.microsoft.com/office/powerpoint/2010/main" val="222290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6485" y="543985"/>
            <a:ext cx="1657684" cy="7756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ubtitle 2"/>
          <p:cNvSpPr>
            <a:spLocks noGrp="1"/>
          </p:cNvSpPr>
          <p:nvPr>
            <p:ph type="subTitle" idx="1"/>
          </p:nvPr>
        </p:nvSpPr>
        <p:spPr>
          <a:xfrm>
            <a:off x="384176" y="1854288"/>
            <a:ext cx="11423649" cy="2869763"/>
          </a:xfrm>
        </p:spPr>
        <p:txBody>
          <a:bodyPr>
            <a:noAutofit/>
          </a:bodyPr>
          <a:lstStyle/>
          <a:p>
            <a:pPr algn="l"/>
            <a:r>
              <a:rPr lang="ru-RU" sz="3200" dirty="0">
                <a:latin typeface="Trebuchet MS"/>
                <a:cs typeface="Trebuchet MS"/>
              </a:rPr>
              <a:t> </a:t>
            </a:r>
          </a:p>
        </p:txBody>
      </p:sp>
      <p:sp>
        <p:nvSpPr>
          <p:cNvPr id="5" name="Slide Number Placeholder 4"/>
          <p:cNvSpPr>
            <a:spLocks noGrp="1"/>
          </p:cNvSpPr>
          <p:nvPr>
            <p:ph type="sldNum" sz="quarter" idx="12"/>
          </p:nvPr>
        </p:nvSpPr>
        <p:spPr>
          <a:xfrm>
            <a:off x="10510037" y="5862570"/>
            <a:ext cx="925592" cy="365125"/>
          </a:xfrm>
        </p:spPr>
        <p:txBody>
          <a:bodyPr/>
          <a:lstStyle/>
          <a:p>
            <a:pPr algn="ctr"/>
            <a:fld id="{897B1AD0-CEE0-234F-8740-2B05DEBC40E6}" type="slidenum">
              <a:rPr lang="en-US" sz="2400">
                <a:solidFill>
                  <a:srgbClr val="FFFFFF"/>
                </a:solidFill>
                <a:latin typeface="Trebuchet MS"/>
                <a:cs typeface="Trebuchet MS"/>
              </a:rPr>
              <a:pPr algn="ctr"/>
              <a:t>11</a:t>
            </a:fld>
            <a:endParaRPr lang="en-US" sz="2400" dirty="0">
              <a:solidFill>
                <a:srgbClr val="FFFFFF"/>
              </a:solidFill>
              <a:latin typeface="Trebuchet MS"/>
              <a:cs typeface="Trebuchet M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75" y="239186"/>
            <a:ext cx="2966757" cy="870140"/>
          </a:xfrm>
          <a:prstGeom prst="rect">
            <a:avLst/>
          </a:prstGeom>
        </p:spPr>
      </p:pic>
      <p:sp>
        <p:nvSpPr>
          <p:cNvPr id="7" name="AutoShape 2" descr="Green Climate Fund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Green Climate Fund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Green Climate Fund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8" descr="Green Climate Fund - Home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 name="Picture 2" descr="ENU.KZ | Евразийский национальный университет имени Л.Н. Гумилев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3332" y="105839"/>
            <a:ext cx="3208668" cy="1350523"/>
          </a:xfrm>
          <a:prstGeom prst="rect">
            <a:avLst/>
          </a:prstGeom>
          <a:noFill/>
          <a:extLst>
            <a:ext uri="{909E8E84-426E-40DD-AFC4-6F175D3DCCD1}">
              <a14:hiddenFill xmlns:a14="http://schemas.microsoft.com/office/drawing/2010/main">
                <a:solidFill>
                  <a:srgbClr val="FFFFFF"/>
                </a:solidFill>
              </a14:hiddenFill>
            </a:ext>
          </a:extLst>
        </p:spPr>
      </p:pic>
      <p:pic>
        <p:nvPicPr>
          <p:cNvPr id="18" name="Рисунок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1887" y="2566305"/>
            <a:ext cx="2133600" cy="1921754"/>
          </a:xfrm>
          <a:prstGeom prst="rect">
            <a:avLst/>
          </a:prstGeom>
        </p:spPr>
      </p:pic>
      <p:sp>
        <p:nvSpPr>
          <p:cNvPr id="2" name="Скругленный прямоугольник 1"/>
          <p:cNvSpPr/>
          <p:nvPr/>
        </p:nvSpPr>
        <p:spPr>
          <a:xfrm>
            <a:off x="4124325" y="1109326"/>
            <a:ext cx="3724275" cy="7508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Renewable energy technologies</a:t>
            </a:r>
          </a:p>
        </p:txBody>
      </p:sp>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7137" y="2657474"/>
            <a:ext cx="2952750" cy="1552575"/>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600" y="5121977"/>
            <a:ext cx="4876800" cy="1390650"/>
          </a:xfrm>
          <a:prstGeom prst="rect">
            <a:avLst/>
          </a:prstGeom>
        </p:spPr>
      </p:pic>
      <p:pic>
        <p:nvPicPr>
          <p:cNvPr id="14" name="Рисунок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611889"/>
            <a:ext cx="5037137" cy="1830585"/>
          </a:xfrm>
          <a:prstGeom prst="rect">
            <a:avLst/>
          </a:prstGeom>
        </p:spPr>
      </p:pic>
    </p:spTree>
    <p:extLst>
      <p:ext uri="{BB962C8B-B14F-4D97-AF65-F5344CB8AC3E}">
        <p14:creationId xmlns:p14="http://schemas.microsoft.com/office/powerpoint/2010/main" val="274799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6485" y="543985"/>
            <a:ext cx="1657684" cy="7756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ubtitle 2"/>
          <p:cNvSpPr>
            <a:spLocks noGrp="1"/>
          </p:cNvSpPr>
          <p:nvPr>
            <p:ph type="subTitle" idx="1"/>
          </p:nvPr>
        </p:nvSpPr>
        <p:spPr>
          <a:xfrm>
            <a:off x="506096" y="1854288"/>
            <a:ext cx="11423649" cy="2869763"/>
          </a:xfrm>
        </p:spPr>
        <p:txBody>
          <a:bodyPr>
            <a:noAutofit/>
          </a:bodyPr>
          <a:lstStyle/>
          <a:p>
            <a:pPr algn="l"/>
            <a:r>
              <a:rPr lang="ru-RU" sz="3200" dirty="0">
                <a:latin typeface="Trebuchet MS"/>
                <a:cs typeface="Trebuchet MS"/>
              </a:rPr>
              <a:t> </a:t>
            </a:r>
          </a:p>
        </p:txBody>
      </p:sp>
      <p:sp>
        <p:nvSpPr>
          <p:cNvPr id="5" name="Slide Number Placeholder 4"/>
          <p:cNvSpPr>
            <a:spLocks noGrp="1"/>
          </p:cNvSpPr>
          <p:nvPr>
            <p:ph type="sldNum" sz="quarter" idx="12"/>
          </p:nvPr>
        </p:nvSpPr>
        <p:spPr>
          <a:xfrm>
            <a:off x="10510037" y="5862570"/>
            <a:ext cx="925592" cy="365125"/>
          </a:xfrm>
        </p:spPr>
        <p:txBody>
          <a:bodyPr/>
          <a:lstStyle/>
          <a:p>
            <a:pPr algn="ctr"/>
            <a:fld id="{897B1AD0-CEE0-234F-8740-2B05DEBC40E6}" type="slidenum">
              <a:rPr lang="en-US" sz="2400">
                <a:solidFill>
                  <a:srgbClr val="FFFFFF"/>
                </a:solidFill>
                <a:latin typeface="Trebuchet MS"/>
                <a:cs typeface="Trebuchet MS"/>
              </a:rPr>
              <a:pPr algn="ctr"/>
              <a:t>12</a:t>
            </a:fld>
            <a:endParaRPr lang="en-US" sz="2400" dirty="0">
              <a:solidFill>
                <a:srgbClr val="FFFFFF"/>
              </a:solidFill>
              <a:latin typeface="Trebuchet MS"/>
              <a:cs typeface="Trebuchet M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920" y="707137"/>
            <a:ext cx="2966757" cy="541441"/>
          </a:xfrm>
          <a:prstGeom prst="rect">
            <a:avLst/>
          </a:prstGeom>
        </p:spPr>
      </p:pic>
      <p:sp>
        <p:nvSpPr>
          <p:cNvPr id="2" name="Прямоугольник 1"/>
          <p:cNvSpPr/>
          <p:nvPr/>
        </p:nvSpPr>
        <p:spPr>
          <a:xfrm>
            <a:off x="0" y="1496667"/>
            <a:ext cx="12191999" cy="5663089"/>
          </a:xfrm>
          <a:prstGeom prst="rect">
            <a:avLst/>
          </a:prstGeom>
        </p:spPr>
        <p:txBody>
          <a:bodyPr wrap="square">
            <a:spAutoFit/>
          </a:bodyPr>
          <a:lstStyle/>
          <a:p>
            <a:pPr indent="609585"/>
            <a:r>
              <a:rPr lang="en-US" sz="3200" b="1" dirty="0" smtClean="0"/>
              <a:t>United </a:t>
            </a:r>
            <a:r>
              <a:rPr lang="en-US" sz="3200" b="1" dirty="0"/>
              <a:t>Nations Sustainable Development Goals Report </a:t>
            </a:r>
            <a:r>
              <a:rPr lang="en-US" sz="3200" b="1" dirty="0" smtClean="0"/>
              <a:t>2020</a:t>
            </a:r>
          </a:p>
          <a:p>
            <a:pPr indent="609585"/>
            <a:endParaRPr lang="en-US" b="1" dirty="0" smtClean="0"/>
          </a:p>
          <a:p>
            <a:pPr marL="285750" indent="-285750">
              <a:buFont typeface="Arial" panose="020B0604020202020204" pitchFamily="34" charset="0"/>
              <a:buChar char="•"/>
            </a:pPr>
            <a:r>
              <a:rPr lang="en-US" dirty="0" smtClean="0"/>
              <a:t> </a:t>
            </a:r>
            <a:r>
              <a:rPr lang="en-US" sz="2400" dirty="0"/>
              <a:t>“the share of renewable energy in total final energy consumption reached 17.3 per cent in 2017, up from 17.0 per cent in 2015 and 16.3 per cent in 2010. This growth was driven primarily by increased consumption of modern renewables, which rose from 8.6 per cent in 2010 to 10.5 per cent in 2017” </a:t>
            </a:r>
          </a:p>
          <a:p>
            <a:pPr marL="285750" indent="-285750">
              <a:buFont typeface="Arial" panose="020B0604020202020204" pitchFamily="34" charset="0"/>
              <a:buChar char="•"/>
            </a:pPr>
            <a:r>
              <a:rPr lang="en-US" sz="2400" dirty="0" smtClean="0"/>
              <a:t>The </a:t>
            </a:r>
            <a:r>
              <a:rPr lang="en-US" sz="2400" dirty="0"/>
              <a:t>practical implementation of the Sustainable Development Goals raises questions that can delay and complicate the process of achieving them. “The COVID-19 pandemic is highlighting the urgent need for affordable and reliable energy – for hospital and health facilities to treat patients, for communities to pump clean water and access vital information and for out-of-school children to learn remotely. At the same time, the crisis is certain to stymie efforts towards Goal 7. Disruptions in supply chains could wreak havoc on energy services, and declined incomes could limit people’s ability to pay for them. Besides, deterring oil prices are likely to discourage growth in renewables”</a:t>
            </a:r>
            <a:endParaRPr lang="ru-RU" sz="2400" dirty="0"/>
          </a:p>
          <a:p>
            <a:endParaRPr lang="ru-RU" sz="2400" dirty="0"/>
          </a:p>
        </p:txBody>
      </p:sp>
      <p:pic>
        <p:nvPicPr>
          <p:cNvPr id="9" name="Picture 2" descr="ENU.KZ | Евразийский национальный университет имени Л.Н. Гумилев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3332" y="105839"/>
            <a:ext cx="3208668" cy="135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3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6485" y="543985"/>
            <a:ext cx="1657684" cy="7756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ubtitle 2"/>
          <p:cNvSpPr>
            <a:spLocks noGrp="1"/>
          </p:cNvSpPr>
          <p:nvPr>
            <p:ph type="subTitle" idx="1"/>
          </p:nvPr>
        </p:nvSpPr>
        <p:spPr>
          <a:xfrm>
            <a:off x="506096" y="1854288"/>
            <a:ext cx="11423649" cy="2869763"/>
          </a:xfrm>
        </p:spPr>
        <p:txBody>
          <a:bodyPr>
            <a:noAutofit/>
          </a:bodyPr>
          <a:lstStyle/>
          <a:p>
            <a:pPr algn="l"/>
            <a:r>
              <a:rPr lang="ru-RU" sz="3200" dirty="0">
                <a:latin typeface="Trebuchet MS"/>
                <a:cs typeface="Trebuchet MS"/>
              </a:rPr>
              <a:t> </a:t>
            </a:r>
          </a:p>
        </p:txBody>
      </p:sp>
      <p:sp>
        <p:nvSpPr>
          <p:cNvPr id="5" name="Slide Number Placeholder 4"/>
          <p:cNvSpPr>
            <a:spLocks noGrp="1"/>
          </p:cNvSpPr>
          <p:nvPr>
            <p:ph type="sldNum" sz="quarter" idx="12"/>
          </p:nvPr>
        </p:nvSpPr>
        <p:spPr>
          <a:xfrm>
            <a:off x="10510037" y="5862570"/>
            <a:ext cx="925592" cy="365125"/>
          </a:xfrm>
        </p:spPr>
        <p:txBody>
          <a:bodyPr/>
          <a:lstStyle/>
          <a:p>
            <a:pPr algn="ctr"/>
            <a:fld id="{897B1AD0-CEE0-234F-8740-2B05DEBC40E6}" type="slidenum">
              <a:rPr lang="en-US" sz="2400">
                <a:solidFill>
                  <a:srgbClr val="FFFFFF"/>
                </a:solidFill>
                <a:latin typeface="Trebuchet MS"/>
                <a:cs typeface="Trebuchet MS"/>
              </a:rPr>
              <a:pPr algn="ctr"/>
              <a:t>13</a:t>
            </a:fld>
            <a:endParaRPr lang="en-US" sz="2400" dirty="0">
              <a:solidFill>
                <a:srgbClr val="FFFFFF"/>
              </a:solidFill>
              <a:latin typeface="Trebuchet MS"/>
              <a:cs typeface="Trebuchet M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920" y="707137"/>
            <a:ext cx="2966757" cy="541441"/>
          </a:xfrm>
          <a:prstGeom prst="rect">
            <a:avLst/>
          </a:prstGeom>
        </p:spPr>
      </p:pic>
      <p:sp>
        <p:nvSpPr>
          <p:cNvPr id="2" name="Прямоугольник 1"/>
          <p:cNvSpPr/>
          <p:nvPr/>
        </p:nvSpPr>
        <p:spPr>
          <a:xfrm>
            <a:off x="0" y="1496667"/>
            <a:ext cx="9839325" cy="5447645"/>
          </a:xfrm>
          <a:prstGeom prst="rect">
            <a:avLst/>
          </a:prstGeom>
        </p:spPr>
        <p:txBody>
          <a:bodyPr wrap="square">
            <a:spAutoFit/>
          </a:bodyPr>
          <a:lstStyle/>
          <a:p>
            <a:r>
              <a:rPr lang="en-US" dirty="0"/>
              <a:t>Government subsidies </a:t>
            </a:r>
            <a:r>
              <a:rPr lang="en-US" dirty="0" smtClean="0"/>
              <a:t>for Renewable </a:t>
            </a:r>
            <a:r>
              <a:rPr lang="en-US" dirty="0"/>
              <a:t>energy sources have become one of the subjects of trade disputes of the World Trade Organization Dispute Settlement </a:t>
            </a:r>
            <a:r>
              <a:rPr lang="en-US" dirty="0" smtClean="0"/>
              <a:t>Body:</a:t>
            </a:r>
          </a:p>
          <a:p>
            <a:r>
              <a:rPr lang="en-US" dirty="0"/>
              <a:t>1) DS412 “Canada – Certain Measures affecting the renewable energy generation sector’ dated September 13, 2010 (WTO, 2010a); </a:t>
            </a:r>
            <a:endParaRPr lang="ru-RU" dirty="0"/>
          </a:p>
          <a:p>
            <a:r>
              <a:rPr lang="en-US" dirty="0"/>
              <a:t>2) DS419 “China — Measures concerning wind power equipment” dated December 22, 2010 (WTO, 2010b);</a:t>
            </a:r>
            <a:endParaRPr lang="ru-RU" dirty="0"/>
          </a:p>
          <a:p>
            <a:r>
              <a:rPr lang="en-US" dirty="0"/>
              <a:t>3) DS426 “Canada — Measures related to the Feed-in Tariff Program” dated August 11, 2011 (WTO, 2011);</a:t>
            </a:r>
            <a:endParaRPr lang="ru-RU" dirty="0"/>
          </a:p>
          <a:p>
            <a:r>
              <a:rPr lang="en-US" dirty="0"/>
              <a:t>4) DS437 “United States — Countervailing duty measures on certain products from China” dated May 25, 2012 (WTO, 2012a);</a:t>
            </a:r>
            <a:endParaRPr lang="ru-RU" dirty="0"/>
          </a:p>
          <a:p>
            <a:r>
              <a:rPr lang="en-US" dirty="0"/>
              <a:t>5) DS452 “European Union and certain Member States — Certain measures affecting the renewable energy generation sector” dated November 5, 2012 (WTO, 2012b);</a:t>
            </a:r>
            <a:endParaRPr lang="ru-RU" dirty="0"/>
          </a:p>
          <a:p>
            <a:r>
              <a:rPr lang="en-US" dirty="0"/>
              <a:t>6) DS456 “India — Certain measures relating to solar cells and solar modules” dated February 6, 2013 </a:t>
            </a:r>
            <a:r>
              <a:rPr lang="ru-RU" dirty="0"/>
              <a:t>года </a:t>
            </a:r>
            <a:r>
              <a:rPr lang="en-US" dirty="0"/>
              <a:t>(WTO, 2013);</a:t>
            </a:r>
            <a:endParaRPr lang="ru-RU" dirty="0"/>
          </a:p>
          <a:p>
            <a:r>
              <a:rPr lang="en-US" dirty="0"/>
              <a:t>7) DS510 “United States — Certain measures relating to the renewable energy sector” dated September 9, 2016 (WTO, 2016);</a:t>
            </a:r>
            <a:endParaRPr lang="ru-RU" dirty="0"/>
          </a:p>
          <a:p>
            <a:r>
              <a:rPr lang="en-US" dirty="0"/>
              <a:t>8) DS563 United States — Certain measures relating to the renewable energy sector dated August 14, 2018 (WTO, 2018).</a:t>
            </a:r>
            <a:endParaRPr lang="ru-RU" dirty="0"/>
          </a:p>
          <a:p>
            <a:endParaRPr lang="ru-RU" sz="2400" dirty="0"/>
          </a:p>
        </p:txBody>
      </p:sp>
      <p:pic>
        <p:nvPicPr>
          <p:cNvPr id="9" name="Picture 2" descr="ENU.KZ | Евразийский национальный университет имени Л.Н. Гумилев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3332" y="105839"/>
            <a:ext cx="3208668" cy="135052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3900" y="4371976"/>
            <a:ext cx="2552700" cy="2486024"/>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8365" y="1456362"/>
            <a:ext cx="2266950" cy="2639388"/>
          </a:xfrm>
          <a:prstGeom prst="rect">
            <a:avLst/>
          </a:prstGeom>
        </p:spPr>
      </p:pic>
    </p:spTree>
    <p:extLst>
      <p:ext uri="{BB962C8B-B14F-4D97-AF65-F5344CB8AC3E}">
        <p14:creationId xmlns:p14="http://schemas.microsoft.com/office/powerpoint/2010/main" val="203463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6485" y="543985"/>
            <a:ext cx="1657684" cy="7756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ubtitle 2"/>
          <p:cNvSpPr>
            <a:spLocks noGrp="1"/>
          </p:cNvSpPr>
          <p:nvPr>
            <p:ph type="subTitle" idx="1"/>
          </p:nvPr>
        </p:nvSpPr>
        <p:spPr>
          <a:xfrm>
            <a:off x="226484" y="1355464"/>
            <a:ext cx="9222316" cy="4283336"/>
          </a:xfrm>
        </p:spPr>
        <p:txBody>
          <a:bodyPr>
            <a:noAutofit/>
          </a:bodyPr>
          <a:lstStyle/>
          <a:p>
            <a:pPr indent="609585" algn="just">
              <a:spcBef>
                <a:spcPts val="533"/>
              </a:spcBef>
              <a:spcAft>
                <a:spcPts val="533"/>
              </a:spcAft>
            </a:pPr>
            <a:r>
              <a:rPr lang="en-US" sz="2600" b="1" dirty="0" smtClean="0">
                <a:cs typeface="Times New Roman" panose="02020603050405020304" pitchFamily="18" charset="0"/>
              </a:rPr>
              <a:t>On </a:t>
            </a:r>
            <a:r>
              <a:rPr lang="en-US" sz="2600" b="1" dirty="0">
                <a:cs typeface="Times New Roman" panose="02020603050405020304" pitchFamily="18" charset="0"/>
              </a:rPr>
              <a:t>the basis of the above, we conclude that ways of interaction of </a:t>
            </a:r>
            <a:r>
              <a:rPr lang="en-US" sz="2600" b="1" dirty="0" smtClean="0">
                <a:cs typeface="Times New Roman" panose="02020603050405020304" pitchFamily="18" charset="0"/>
              </a:rPr>
              <a:t>SDG </a:t>
            </a:r>
            <a:r>
              <a:rPr lang="en-US" sz="2600" b="1" dirty="0">
                <a:cs typeface="Times New Roman" panose="02020603050405020304" pitchFamily="18" charset="0"/>
              </a:rPr>
              <a:t>7 and </a:t>
            </a:r>
            <a:r>
              <a:rPr lang="en-US" sz="2600" b="1" dirty="0" smtClean="0">
                <a:cs typeface="Times New Roman" panose="02020603050405020304" pitchFamily="18" charset="0"/>
              </a:rPr>
              <a:t>SDG </a:t>
            </a:r>
            <a:r>
              <a:rPr lang="en-US" sz="2600" b="1" dirty="0">
                <a:cs typeface="Times New Roman" panose="02020603050405020304" pitchFamily="18" charset="0"/>
              </a:rPr>
              <a:t>13 are very different and interdependent from each other. The achievement these </a:t>
            </a:r>
            <a:r>
              <a:rPr lang="en-US" sz="2600" b="1" dirty="0" smtClean="0">
                <a:cs typeface="Times New Roman" panose="02020603050405020304" pitchFamily="18" charset="0"/>
              </a:rPr>
              <a:t>SDGs </a:t>
            </a:r>
            <a:r>
              <a:rPr lang="en-US" sz="2600" b="1" dirty="0">
                <a:cs typeface="Times New Roman" panose="02020603050405020304" pitchFamily="18" charset="0"/>
              </a:rPr>
              <a:t>needs the same actions of state, and results of these activity will lead to successful implementation of 2030 Agenda and Paris Agreement on Climate Change 2015. </a:t>
            </a:r>
            <a:r>
              <a:rPr lang="en-US" sz="2600" b="1" dirty="0"/>
              <a:t>A strong contractual and institutional framework has been created for this interaction, which operates not only within the framework of the above mechanisms, but also takes place within the framework of the Energy Charter Treaty, International Renewable Energy Agency, International Energy Agency, World Bank, World Intellectual Property Organization. We believe that this framework will serve as an excellent coherent framework for achieving the 2030 Agenda.</a:t>
            </a:r>
            <a:endParaRPr lang="en-US" sz="2600" b="1" dirty="0">
              <a:cs typeface="Times New Roman" panose="02020603050405020304" pitchFamily="18" charset="0"/>
            </a:endParaRPr>
          </a:p>
        </p:txBody>
      </p:sp>
      <p:sp>
        <p:nvSpPr>
          <p:cNvPr id="5" name="Slide Number Placeholder 4"/>
          <p:cNvSpPr>
            <a:spLocks noGrp="1"/>
          </p:cNvSpPr>
          <p:nvPr>
            <p:ph type="sldNum" sz="quarter" idx="12"/>
          </p:nvPr>
        </p:nvSpPr>
        <p:spPr>
          <a:xfrm>
            <a:off x="10510037" y="5862570"/>
            <a:ext cx="925592" cy="365125"/>
          </a:xfrm>
        </p:spPr>
        <p:txBody>
          <a:bodyPr/>
          <a:lstStyle/>
          <a:p>
            <a:pPr algn="ctr"/>
            <a:fld id="{897B1AD0-CEE0-234F-8740-2B05DEBC40E6}" type="slidenum">
              <a:rPr lang="en-US" sz="2400">
                <a:solidFill>
                  <a:srgbClr val="FFFFFF"/>
                </a:solidFill>
                <a:latin typeface="Trebuchet MS"/>
                <a:cs typeface="Trebuchet MS"/>
              </a:rPr>
              <a:pPr algn="ctr"/>
              <a:t>14</a:t>
            </a:fld>
            <a:endParaRPr lang="en-US" sz="2400" dirty="0">
              <a:solidFill>
                <a:srgbClr val="FFFFFF"/>
              </a:solidFill>
              <a:latin typeface="Trebuchet MS"/>
              <a:cs typeface="Trebuchet M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853" y="238407"/>
            <a:ext cx="2966757" cy="842567"/>
          </a:xfrm>
          <a:prstGeom prst="rect">
            <a:avLst/>
          </a:prstGeom>
        </p:spPr>
      </p:pic>
      <p:sp>
        <p:nvSpPr>
          <p:cNvPr id="18" name="Title 1"/>
          <p:cNvSpPr txBox="1">
            <a:spLocks/>
          </p:cNvSpPr>
          <p:nvPr/>
        </p:nvSpPr>
        <p:spPr>
          <a:xfrm>
            <a:off x="3872841" y="619300"/>
            <a:ext cx="8423663" cy="73616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rgbClr val="0D62B2"/>
              </a:solidFill>
              <a:latin typeface="Trebuchet MS"/>
              <a:cs typeface="Trebuchet MS"/>
            </a:endParaRPr>
          </a:p>
        </p:txBody>
      </p:sp>
      <p:sp>
        <p:nvSpPr>
          <p:cNvPr id="7" name="Прямоугольник 6"/>
          <p:cNvSpPr/>
          <p:nvPr/>
        </p:nvSpPr>
        <p:spPr>
          <a:xfrm>
            <a:off x="3616459" y="420763"/>
            <a:ext cx="8680045"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609585">
              <a:spcBef>
                <a:spcPts val="533"/>
              </a:spcBef>
              <a:spcAft>
                <a:spcPts val="533"/>
              </a:spcAft>
            </a:pPr>
            <a:r>
              <a:rPr lang="en-US" sz="4000" b="1" i="1" dirty="0" smtClean="0">
                <a:solidFill>
                  <a:srgbClr val="FF0000"/>
                </a:solidFill>
                <a:cs typeface="Times New Roman" panose="02020603050405020304" pitchFamily="18" charset="0"/>
              </a:rPr>
              <a:t>Conclusion</a:t>
            </a:r>
            <a:endParaRPr lang="en-US" sz="4000" b="1" i="1" dirty="0">
              <a:solidFill>
                <a:srgbClr val="FF0000"/>
              </a:solidFill>
              <a:cs typeface="Times New Roman" panose="02020603050405020304" pitchFamily="18" charset="0"/>
            </a:endParaRPr>
          </a:p>
        </p:txBody>
      </p:sp>
      <p:pic>
        <p:nvPicPr>
          <p:cNvPr id="8" name="Picture 2" descr="ENU.KZ | Евразийский национальный университет имени Л.Н. Гумилев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3332" y="105839"/>
            <a:ext cx="3208668" cy="1350523"/>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8800" y="2708575"/>
            <a:ext cx="2665386" cy="3863675"/>
          </a:xfrm>
          <a:prstGeom prst="rect">
            <a:avLst/>
          </a:prstGeom>
        </p:spPr>
      </p:pic>
    </p:spTree>
    <p:extLst>
      <p:ext uri="{BB962C8B-B14F-4D97-AF65-F5344CB8AC3E}">
        <p14:creationId xmlns:p14="http://schemas.microsoft.com/office/powerpoint/2010/main" val="1767972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C9F26692-F12A-4F9E-9C6D-FABE9A277F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08905" y="3726"/>
            <a:ext cx="648309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xmlns="" id="{19BDF44E-531A-4177-A2D6-2D2310D0583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8" name="Title 1"/>
          <p:cNvSpPr txBox="1">
            <a:spLocks/>
          </p:cNvSpPr>
          <p:nvPr/>
        </p:nvSpPr>
        <p:spPr>
          <a:xfrm>
            <a:off x="823248" y="1612898"/>
            <a:ext cx="5946579" cy="448968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endParaRPr lang="en-US" sz="1000" b="1" dirty="0">
              <a:solidFill>
                <a:srgbClr val="000000"/>
              </a:solidFill>
            </a:endParaRPr>
          </a:p>
          <a:p>
            <a:pPr algn="l" defTabSz="914400">
              <a:lnSpc>
                <a:spcPct val="90000"/>
              </a:lnSpc>
              <a:spcAft>
                <a:spcPts val="600"/>
              </a:spcAft>
            </a:pPr>
            <a:endParaRPr lang="en-US" sz="1000" b="1" dirty="0">
              <a:solidFill>
                <a:srgbClr val="000000"/>
              </a:solidFill>
            </a:endParaRPr>
          </a:p>
          <a:p>
            <a:pPr algn="l" defTabSz="914400">
              <a:lnSpc>
                <a:spcPct val="90000"/>
              </a:lnSpc>
              <a:spcAft>
                <a:spcPts val="600"/>
              </a:spcAft>
            </a:pPr>
            <a:endParaRPr lang="en-US" sz="1000" b="1" dirty="0">
              <a:solidFill>
                <a:srgbClr val="000000"/>
              </a:solidFill>
            </a:endParaRPr>
          </a:p>
          <a:p>
            <a:pPr algn="l" defTabSz="914400">
              <a:lnSpc>
                <a:spcPct val="90000"/>
              </a:lnSpc>
              <a:spcAft>
                <a:spcPts val="600"/>
              </a:spcAft>
            </a:pPr>
            <a:endParaRPr lang="en-US" sz="1000" b="1" dirty="0">
              <a:solidFill>
                <a:srgbClr val="000000"/>
              </a:solidFill>
            </a:endParaRPr>
          </a:p>
          <a:p>
            <a:pPr algn="l" defTabSz="914400">
              <a:lnSpc>
                <a:spcPct val="90000"/>
              </a:lnSpc>
              <a:spcAft>
                <a:spcPts val="600"/>
              </a:spcAft>
            </a:pPr>
            <a:endParaRPr lang="en-US" sz="5800" b="1" dirty="0">
              <a:solidFill>
                <a:srgbClr val="000000"/>
              </a:solidFill>
            </a:endParaRPr>
          </a:p>
          <a:p>
            <a:pPr algn="l" defTabSz="914400">
              <a:lnSpc>
                <a:spcPct val="90000"/>
              </a:lnSpc>
              <a:spcAft>
                <a:spcPts val="600"/>
              </a:spcAft>
            </a:pPr>
            <a:endParaRPr lang="en-US" sz="5800" b="1" dirty="0">
              <a:solidFill>
                <a:srgbClr val="000000"/>
              </a:solidFill>
            </a:endParaRPr>
          </a:p>
          <a:p>
            <a:pPr defTabSz="914400">
              <a:lnSpc>
                <a:spcPct val="90000"/>
              </a:lnSpc>
              <a:spcAft>
                <a:spcPts val="600"/>
              </a:spcAft>
            </a:pPr>
            <a:r>
              <a:rPr lang="en-US" sz="5800" b="1" i="1" dirty="0" smtClean="0">
                <a:solidFill>
                  <a:srgbClr val="FF0000"/>
                </a:solidFill>
              </a:rPr>
              <a:t>Thank you for attention!</a:t>
            </a:r>
            <a:endParaRPr lang="en-US" sz="5800" b="1" i="1" dirty="0">
              <a:solidFill>
                <a:srgbClr val="FF0000"/>
              </a:solidFill>
            </a:endParaRPr>
          </a:p>
          <a:p>
            <a:pPr algn="l" defTabSz="914400">
              <a:lnSpc>
                <a:spcPct val="90000"/>
              </a:lnSpc>
              <a:spcAft>
                <a:spcPts val="600"/>
              </a:spcAft>
            </a:pPr>
            <a:endParaRPr lang="en-US" sz="1000" b="1" dirty="0">
              <a:solidFill>
                <a:srgbClr val="000000"/>
              </a:solidFill>
            </a:endParaRPr>
          </a:p>
          <a:p>
            <a:pPr algn="l" defTabSz="914400">
              <a:lnSpc>
                <a:spcPct val="90000"/>
              </a:lnSpc>
              <a:spcAft>
                <a:spcPts val="600"/>
              </a:spcAft>
            </a:pPr>
            <a:endParaRPr lang="en-US" sz="1000" b="1" dirty="0">
              <a:solidFill>
                <a:srgbClr val="000000"/>
              </a:solidFill>
            </a:endParaRPr>
          </a:p>
        </p:txBody>
      </p:sp>
      <p:sp>
        <p:nvSpPr>
          <p:cNvPr id="27" name="Freeform: Shape 26">
            <a:extLst>
              <a:ext uri="{FF2B5EF4-FFF2-40B4-BE49-F238E27FC236}">
                <a16:creationId xmlns:a16="http://schemas.microsoft.com/office/drawing/2014/main" xmlns="" id="{6BFB173A-5EF2-43F4-B3BB-6EA1975FA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33377" y="0"/>
            <a:ext cx="3801784" cy="2254263"/>
          </a:xfrm>
          <a:custGeom>
            <a:avLst/>
            <a:gdLst>
              <a:gd name="connsiteX0" fmla="*/ 34084 w 3801784"/>
              <a:gd name="connsiteY0" fmla="*/ 0 h 2254263"/>
              <a:gd name="connsiteX1" fmla="*/ 3767702 w 3801784"/>
              <a:gd name="connsiteY1" fmla="*/ 0 h 2254263"/>
              <a:gd name="connsiteX2" fmla="*/ 3791970 w 3801784"/>
              <a:gd name="connsiteY2" fmla="*/ 159016 h 2254263"/>
              <a:gd name="connsiteX3" fmla="*/ 3801784 w 3801784"/>
              <a:gd name="connsiteY3" fmla="*/ 353371 h 2254263"/>
              <a:gd name="connsiteX4" fmla="*/ 1900892 w 3801784"/>
              <a:gd name="connsiteY4" fmla="*/ 2254263 h 2254263"/>
              <a:gd name="connsiteX5" fmla="*/ 0 w 3801784"/>
              <a:gd name="connsiteY5" fmla="*/ 353371 h 2254263"/>
              <a:gd name="connsiteX6" fmla="*/ 9815 w 3801784"/>
              <a:gd name="connsiteY6" fmla="*/ 159016 h 225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784" h="2254263">
                <a:moveTo>
                  <a:pt x="34084" y="0"/>
                </a:moveTo>
                <a:lnTo>
                  <a:pt x="3767702" y="0"/>
                </a:lnTo>
                <a:lnTo>
                  <a:pt x="3791970" y="159016"/>
                </a:lnTo>
                <a:cubicBezTo>
                  <a:pt x="3798459" y="222918"/>
                  <a:pt x="3801784" y="287757"/>
                  <a:pt x="3801784" y="353371"/>
                </a:cubicBezTo>
                <a:cubicBezTo>
                  <a:pt x="3801784" y="1403205"/>
                  <a:pt x="2950726" y="2254263"/>
                  <a:pt x="1900892" y="2254263"/>
                </a:cubicBezTo>
                <a:cubicBezTo>
                  <a:pt x="851058" y="2254263"/>
                  <a:pt x="0" y="1403205"/>
                  <a:pt x="0" y="353371"/>
                </a:cubicBezTo>
                <a:cubicBezTo>
                  <a:pt x="0" y="287757"/>
                  <a:pt x="3325" y="222918"/>
                  <a:pt x="9815" y="159016"/>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9837" y="102113"/>
            <a:ext cx="2378315" cy="434042"/>
          </a:xfrm>
          <a:prstGeom prst="rect">
            <a:avLst/>
          </a:prstGeom>
        </p:spPr>
      </p:pic>
      <p:sp>
        <p:nvSpPr>
          <p:cNvPr id="32" name="Freeform 67">
            <a:extLst>
              <a:ext uri="{FF2B5EF4-FFF2-40B4-BE49-F238E27FC236}">
                <a16:creationId xmlns:a16="http://schemas.microsoft.com/office/drawing/2014/main" xmlns="" id="{726FC37F-1DE8-4A19-A1DE-0A2176ED8D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86728" y="3030547"/>
            <a:ext cx="4705272" cy="3827453"/>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p:cNvSpPr>
            <a:spLocks noGrp="1"/>
          </p:cNvSpPr>
          <p:nvPr>
            <p:ph type="sldNum" sz="quarter" idx="12"/>
          </p:nvPr>
        </p:nvSpPr>
        <p:spPr>
          <a:xfrm>
            <a:off x="7708267" y="6223702"/>
            <a:ext cx="570728" cy="314067"/>
          </a:xfrm>
        </p:spPr>
        <p:txBody>
          <a:bodyPr vert="horz" lIns="91440" tIns="45720" rIns="91440" bIns="45720" rtlCol="0" anchor="ctr">
            <a:normAutofit/>
          </a:bodyPr>
          <a:lstStyle/>
          <a:p>
            <a:pPr>
              <a:spcAft>
                <a:spcPts val="600"/>
              </a:spcAft>
            </a:pPr>
            <a:fld id="{897B1AD0-CEE0-234F-8740-2B05DEBC40E6}" type="slidenum">
              <a:rPr lang="en-US" sz="1100">
                <a:solidFill>
                  <a:srgbClr val="898989"/>
                </a:solidFill>
              </a:rPr>
              <a:pPr>
                <a:spcAft>
                  <a:spcPts val="600"/>
                </a:spcAft>
              </a:pPr>
              <a:t>15</a:t>
            </a:fld>
            <a:endParaRPr lang="en-US" sz="1100">
              <a:solidFill>
                <a:srgbClr val="898989"/>
              </a:solidFill>
            </a:endParaRPr>
          </a:p>
        </p:txBody>
      </p:sp>
      <p:pic>
        <p:nvPicPr>
          <p:cNvPr id="2" name="Рисунок 1">
            <a:extLst>
              <a:ext uri="{FF2B5EF4-FFF2-40B4-BE49-F238E27FC236}">
                <a16:creationId xmlns:a16="http://schemas.microsoft.com/office/drawing/2014/main" xmlns="" id="{A75AB896-A6E8-438D-9164-8E61E0BB1534}"/>
              </a:ext>
            </a:extLst>
          </p:cNvPr>
          <p:cNvPicPr>
            <a:picLocks noChangeAspect="1"/>
          </p:cNvPicPr>
          <p:nvPr/>
        </p:nvPicPr>
        <p:blipFill>
          <a:blip r:embed="rId5"/>
          <a:stretch>
            <a:fillRect/>
          </a:stretch>
        </p:blipFill>
        <p:spPr>
          <a:xfrm>
            <a:off x="8442670" y="4376091"/>
            <a:ext cx="3421939" cy="1710969"/>
          </a:xfrm>
          <a:prstGeom prst="rect">
            <a:avLst/>
          </a:prstGeom>
        </p:spPr>
      </p:pic>
      <p:sp>
        <p:nvSpPr>
          <p:cNvPr id="16" name="Rectangle 15"/>
          <p:cNvSpPr/>
          <p:nvPr/>
        </p:nvSpPr>
        <p:spPr>
          <a:xfrm>
            <a:off x="226485" y="543985"/>
            <a:ext cx="1657684" cy="7756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2" descr="ENU.KZ | Евразийский национальный университет имени Л.Н. Гумилева"/>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1919" y="634542"/>
            <a:ext cx="2296233" cy="96648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19134"/>
            <a:ext cx="6106377" cy="3019846"/>
          </a:xfrm>
          <a:prstGeom prst="rect">
            <a:avLst/>
          </a:prstGeom>
        </p:spPr>
      </p:pic>
    </p:spTree>
    <p:extLst>
      <p:ext uri="{BB962C8B-B14F-4D97-AF65-F5344CB8AC3E}">
        <p14:creationId xmlns:p14="http://schemas.microsoft.com/office/powerpoint/2010/main" val="226063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0F6CDC51-8D27-4BF4-AB33-7D5905E80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24FB90F3-DFB9-42D4-B851-120249962A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8" name="Title 1"/>
          <p:cNvSpPr txBox="1">
            <a:spLocks/>
          </p:cNvSpPr>
          <p:nvPr/>
        </p:nvSpPr>
        <p:spPr>
          <a:xfrm>
            <a:off x="3983736" y="-6797"/>
            <a:ext cx="5145024" cy="145405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4000" b="1" dirty="0" err="1">
                <a:solidFill>
                  <a:srgbClr val="000000"/>
                </a:solidFill>
              </a:rPr>
              <a:t>тренды</a:t>
            </a:r>
            <a:endParaRPr lang="en-US" sz="4000" b="1" dirty="0">
              <a:solidFill>
                <a:srgbClr val="000000"/>
              </a:solidFill>
            </a:endParaRPr>
          </a:p>
        </p:txBody>
      </p:sp>
      <p:sp>
        <p:nvSpPr>
          <p:cNvPr id="75" name="Freeform 60">
            <a:extLst>
              <a:ext uri="{FF2B5EF4-FFF2-40B4-BE49-F238E27FC236}">
                <a16:creationId xmlns="" xmlns:a16="http://schemas.microsoft.com/office/drawing/2014/main" id="{DF4CE22F-8463-44F2-BE50-65D9B503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3148" y="731481"/>
            <a:ext cx="2393326" cy="436781"/>
          </a:xfrm>
          <a:prstGeom prst="rect">
            <a:avLst/>
          </a:prstGeom>
        </p:spPr>
      </p:pic>
      <p:sp>
        <p:nvSpPr>
          <p:cNvPr id="2" name="Прямоугольник 1"/>
          <p:cNvSpPr/>
          <p:nvPr/>
        </p:nvSpPr>
        <p:spPr>
          <a:xfrm>
            <a:off x="2915353" y="1412529"/>
            <a:ext cx="4153104" cy="2618421"/>
          </a:xfrm>
          <a:prstGeom prst="rect">
            <a:avLst/>
          </a:prstGeom>
        </p:spPr>
        <p:txBody>
          <a:bodyPr vert="horz" lIns="91440" tIns="45720" rIns="91440" bIns="45720" rtlCol="0" anchor="ctr">
            <a:noAutofit/>
          </a:bodyPr>
          <a:lstStyle/>
          <a:p>
            <a:pPr>
              <a:lnSpc>
                <a:spcPct val="90000"/>
              </a:lnSpc>
              <a:spcAft>
                <a:spcPts val="600"/>
              </a:spcAft>
            </a:pPr>
            <a:r>
              <a:rPr lang="en-US" sz="1400" dirty="0" smtClean="0">
                <a:solidFill>
                  <a:srgbClr val="000000"/>
                </a:solidFill>
              </a:rPr>
              <a:t>1</a:t>
            </a:r>
            <a:endParaRPr lang="en-US" sz="1400" dirty="0">
              <a:solidFill>
                <a:srgbClr val="000000"/>
              </a:solidFill>
            </a:endParaRPr>
          </a:p>
        </p:txBody>
      </p:sp>
      <p:sp>
        <p:nvSpPr>
          <p:cNvPr id="5" name="Slide Number Placeholder 4"/>
          <p:cNvSpPr>
            <a:spLocks noGrp="1"/>
          </p:cNvSpPr>
          <p:nvPr>
            <p:ph type="sldNum" sz="quarter" idx="12"/>
          </p:nvPr>
        </p:nvSpPr>
        <p:spPr>
          <a:xfrm>
            <a:off x="6497729" y="6223702"/>
            <a:ext cx="570728" cy="314067"/>
          </a:xfrm>
        </p:spPr>
        <p:txBody>
          <a:bodyPr vert="horz" lIns="91440" tIns="45720" rIns="91440" bIns="45720" rtlCol="0" anchor="ctr">
            <a:normAutofit/>
          </a:bodyPr>
          <a:lstStyle/>
          <a:p>
            <a:pPr>
              <a:spcAft>
                <a:spcPts val="600"/>
              </a:spcAft>
            </a:pPr>
            <a:fld id="{897B1AD0-CEE0-234F-8740-2B05DEBC40E6}" type="slidenum">
              <a:rPr lang="en-US" sz="1100">
                <a:solidFill>
                  <a:srgbClr val="898989"/>
                </a:solidFill>
              </a:rPr>
              <a:pPr>
                <a:spcAft>
                  <a:spcPts val="600"/>
                </a:spcAft>
              </a:pPr>
              <a:t>2</a:t>
            </a:fld>
            <a:endParaRPr lang="en-US" sz="1100">
              <a:solidFill>
                <a:srgbClr val="898989"/>
              </a:solidFill>
            </a:endParaRPr>
          </a:p>
        </p:txBody>
      </p:sp>
      <p:sp>
        <p:nvSpPr>
          <p:cNvPr id="77" name="Freeform 67">
            <a:extLst>
              <a:ext uri="{FF2B5EF4-FFF2-40B4-BE49-F238E27FC236}">
                <a16:creationId xmlns="" xmlns:a16="http://schemas.microsoft.com/office/drawing/2014/main" id="{3FA1383B-2709-4E36-8FF8-7A737213B4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 xmlns:a16="http://schemas.microsoft.com/office/drawing/2014/main" id="{F62E5101-C2E3-4952-AC23-E146CA4EF0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849730" y="3989614"/>
            <a:ext cx="2593541" cy="25481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P24 Series - The 2030 Agenda &amp; Sustainable Development Goals (SDGs) -  Climate Change The New Econom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506" y="-59330"/>
            <a:ext cx="11418427" cy="697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5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4" y="38099"/>
            <a:ext cx="2386013" cy="2833688"/>
          </a:xfrm>
          <a:prstGeom prst="rect">
            <a:avLst/>
          </a:prstGeom>
        </p:spPr>
      </p:pic>
      <p:sp>
        <p:nvSpPr>
          <p:cNvPr id="5" name="Прямоугольник 4"/>
          <p:cNvSpPr/>
          <p:nvPr/>
        </p:nvSpPr>
        <p:spPr>
          <a:xfrm>
            <a:off x="2667000" y="38099"/>
            <a:ext cx="9525000" cy="6740307"/>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7.1 By 2030, ensure universal access to affordable, reliable and modern </a:t>
            </a:r>
            <a:r>
              <a:rPr lang="en-US" dirty="0" smtClean="0">
                <a:latin typeface="Times New Roman" panose="02020603050405020304" pitchFamily="18" charset="0"/>
                <a:cs typeface="Times New Roman" panose="02020603050405020304" pitchFamily="18" charset="0"/>
              </a:rPr>
              <a:t>energy services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7.2 By 2030, increase substantially the share of renewable energy in the </a:t>
            </a:r>
            <a:r>
              <a:rPr lang="en-US" dirty="0" smtClean="0">
                <a:latin typeface="Times New Roman" panose="02020603050405020304" pitchFamily="18" charset="0"/>
                <a:cs typeface="Times New Roman" panose="02020603050405020304" pitchFamily="18" charset="0"/>
              </a:rPr>
              <a:t>global energy </a:t>
            </a:r>
            <a:r>
              <a:rPr lang="en-US" dirty="0">
                <a:latin typeface="Times New Roman" panose="02020603050405020304" pitchFamily="18" charset="0"/>
                <a:cs typeface="Times New Roman" panose="02020603050405020304" pitchFamily="18" charset="0"/>
              </a:rPr>
              <a:t>mix</a:t>
            </a:r>
          </a:p>
          <a:p>
            <a:r>
              <a:rPr lang="en-US" dirty="0">
                <a:latin typeface="Times New Roman" panose="02020603050405020304" pitchFamily="18" charset="0"/>
                <a:cs typeface="Times New Roman" panose="02020603050405020304" pitchFamily="18" charset="0"/>
              </a:rPr>
              <a:t>7.3 By 2030, double the global rate of improvement in energy efficiency</a:t>
            </a:r>
          </a:p>
          <a:p>
            <a:r>
              <a:rPr lang="en-US" dirty="0">
                <a:latin typeface="Times New Roman" panose="02020603050405020304" pitchFamily="18" charset="0"/>
                <a:cs typeface="Times New Roman" panose="02020603050405020304" pitchFamily="18" charset="0"/>
              </a:rPr>
              <a:t>7.a By 2030, enhance international cooperation to facilitate access to clean </a:t>
            </a:r>
            <a:r>
              <a:rPr lang="en-US" dirty="0" smtClean="0">
                <a:latin typeface="Times New Roman" panose="02020603050405020304" pitchFamily="18" charset="0"/>
                <a:cs typeface="Times New Roman" panose="02020603050405020304" pitchFamily="18" charset="0"/>
              </a:rPr>
              <a:t>energy research </a:t>
            </a:r>
            <a:r>
              <a:rPr lang="en-US" dirty="0">
                <a:latin typeface="Times New Roman" panose="02020603050405020304" pitchFamily="18" charset="0"/>
                <a:cs typeface="Times New Roman" panose="02020603050405020304" pitchFamily="18" charset="0"/>
              </a:rPr>
              <a:t>and technology, including renewable energy, energy efficiency </a:t>
            </a:r>
            <a:r>
              <a:rPr lang="en-US" dirty="0" smtClean="0">
                <a:latin typeface="Times New Roman" panose="02020603050405020304" pitchFamily="18" charset="0"/>
                <a:cs typeface="Times New Roman" panose="02020603050405020304" pitchFamily="18" charset="0"/>
              </a:rPr>
              <a:t>and advanced </a:t>
            </a:r>
            <a:r>
              <a:rPr lang="en-US" dirty="0">
                <a:latin typeface="Times New Roman" panose="02020603050405020304" pitchFamily="18" charset="0"/>
                <a:cs typeface="Times New Roman" panose="02020603050405020304" pitchFamily="18" charset="0"/>
              </a:rPr>
              <a:t>and cleaner fossil-fuel technology, and promote investment in </a:t>
            </a:r>
            <a:r>
              <a:rPr lang="en-US" dirty="0" smtClean="0">
                <a:latin typeface="Times New Roman" panose="02020603050405020304" pitchFamily="18" charset="0"/>
                <a:cs typeface="Times New Roman" panose="02020603050405020304" pitchFamily="18" charset="0"/>
              </a:rPr>
              <a:t>energy infrastructure </a:t>
            </a:r>
            <a:r>
              <a:rPr lang="en-US" dirty="0">
                <a:latin typeface="Times New Roman" panose="02020603050405020304" pitchFamily="18" charset="0"/>
                <a:cs typeface="Times New Roman" panose="02020603050405020304" pitchFamily="18" charset="0"/>
              </a:rPr>
              <a:t>and clean energy technology</a:t>
            </a:r>
          </a:p>
          <a:p>
            <a:r>
              <a:rPr lang="en-US" dirty="0">
                <a:latin typeface="Times New Roman" panose="02020603050405020304" pitchFamily="18" charset="0"/>
                <a:cs typeface="Times New Roman" panose="02020603050405020304" pitchFamily="18" charset="0"/>
              </a:rPr>
              <a:t>7.b By 2030, expand infrastructure and upgrade technology for supplying </a:t>
            </a:r>
            <a:r>
              <a:rPr lang="en-US" dirty="0" smtClean="0">
                <a:latin typeface="Times New Roman" panose="02020603050405020304" pitchFamily="18" charset="0"/>
                <a:cs typeface="Times New Roman" panose="02020603050405020304" pitchFamily="18" charset="0"/>
              </a:rPr>
              <a:t>modern and </a:t>
            </a:r>
            <a:r>
              <a:rPr lang="en-US" dirty="0">
                <a:latin typeface="Times New Roman" panose="02020603050405020304" pitchFamily="18" charset="0"/>
                <a:cs typeface="Times New Roman" panose="02020603050405020304" pitchFamily="18" charset="0"/>
              </a:rPr>
              <a:t>sustainable energy services for all in developing countries, in particular </a:t>
            </a:r>
            <a:r>
              <a:rPr lang="en-US" dirty="0" smtClean="0">
                <a:latin typeface="Times New Roman" panose="02020603050405020304" pitchFamily="18" charset="0"/>
                <a:cs typeface="Times New Roman" panose="02020603050405020304" pitchFamily="18" charset="0"/>
              </a:rPr>
              <a:t>least developed </a:t>
            </a:r>
            <a:r>
              <a:rPr lang="en-US" dirty="0">
                <a:latin typeface="Times New Roman" panose="02020603050405020304" pitchFamily="18" charset="0"/>
                <a:cs typeface="Times New Roman" panose="02020603050405020304" pitchFamily="18" charset="0"/>
              </a:rPr>
              <a:t>countries, small island developing States and landlocked developing</a:t>
            </a:r>
          </a:p>
          <a:p>
            <a:r>
              <a:rPr lang="en-US" dirty="0">
                <a:latin typeface="Times New Roman" panose="02020603050405020304" pitchFamily="18" charset="0"/>
                <a:cs typeface="Times New Roman" panose="02020603050405020304" pitchFamily="18" charset="0"/>
              </a:rPr>
              <a:t>countries, in accordance with their respective </a:t>
            </a:r>
            <a:r>
              <a:rPr lang="en-US" dirty="0" err="1">
                <a:latin typeface="Times New Roman" panose="02020603050405020304" pitchFamily="18" charset="0"/>
                <a:cs typeface="Times New Roman" panose="02020603050405020304" pitchFamily="18" charset="0"/>
              </a:rPr>
              <a:t>programmes</a:t>
            </a:r>
            <a:r>
              <a:rPr lang="en-US" dirty="0">
                <a:latin typeface="Times New Roman" panose="02020603050405020304" pitchFamily="18" charset="0"/>
                <a:cs typeface="Times New Roman" panose="02020603050405020304" pitchFamily="18" charset="0"/>
              </a:rPr>
              <a:t> of </a:t>
            </a:r>
            <a:r>
              <a:rPr lang="en-US" dirty="0" smtClean="0">
                <a:latin typeface="Times New Roman" panose="02020603050405020304" pitchFamily="18" charset="0"/>
                <a:cs typeface="Times New Roman" panose="02020603050405020304" pitchFamily="18" charset="0"/>
              </a:rPr>
              <a:t>support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13.1 </a:t>
            </a:r>
            <a:r>
              <a:rPr lang="en-US" dirty="0">
                <a:latin typeface="Times New Roman" panose="02020603050405020304" pitchFamily="18" charset="0"/>
                <a:cs typeface="Times New Roman" panose="02020603050405020304" pitchFamily="18" charset="0"/>
              </a:rPr>
              <a:t>Strengthen resilience and adaptive capacity to climate-related hazards </a:t>
            </a:r>
            <a:r>
              <a:rPr lang="en-US" dirty="0" smtClean="0">
                <a:latin typeface="Times New Roman" panose="02020603050405020304" pitchFamily="18" charset="0"/>
                <a:cs typeface="Times New Roman" panose="02020603050405020304" pitchFamily="18" charset="0"/>
              </a:rPr>
              <a:t>and natural </a:t>
            </a:r>
            <a:r>
              <a:rPr lang="en-US" dirty="0">
                <a:latin typeface="Times New Roman" panose="02020603050405020304" pitchFamily="18" charset="0"/>
                <a:cs typeface="Times New Roman" panose="02020603050405020304" pitchFamily="18" charset="0"/>
              </a:rPr>
              <a:t>disasters in all countries</a:t>
            </a:r>
          </a:p>
          <a:p>
            <a:r>
              <a:rPr lang="en-US" dirty="0">
                <a:latin typeface="Times New Roman" panose="02020603050405020304" pitchFamily="18" charset="0"/>
                <a:cs typeface="Times New Roman" panose="02020603050405020304" pitchFamily="18" charset="0"/>
              </a:rPr>
              <a:t>13.2 Integrate climate change measures into national policies, strategies </a:t>
            </a:r>
            <a:r>
              <a:rPr lang="en-US" dirty="0" smtClean="0">
                <a:latin typeface="Times New Roman" panose="02020603050405020304" pitchFamily="18" charset="0"/>
                <a:cs typeface="Times New Roman" panose="02020603050405020304" pitchFamily="18" charset="0"/>
              </a:rPr>
              <a:t>and planning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13.3 Improve education, awareness-raising and human and institutional capacity </a:t>
            </a:r>
            <a:r>
              <a:rPr lang="en-US" dirty="0" smtClean="0">
                <a:latin typeface="Times New Roman" panose="02020603050405020304" pitchFamily="18" charset="0"/>
                <a:cs typeface="Times New Roman" panose="02020603050405020304" pitchFamily="18" charset="0"/>
              </a:rPr>
              <a:t>on climate </a:t>
            </a:r>
            <a:r>
              <a:rPr lang="en-US" dirty="0">
                <a:latin typeface="Times New Roman" panose="02020603050405020304" pitchFamily="18" charset="0"/>
                <a:cs typeface="Times New Roman" panose="02020603050405020304" pitchFamily="18" charset="0"/>
              </a:rPr>
              <a:t>change mitigation, adaptation, impact reduction and early warning</a:t>
            </a:r>
          </a:p>
          <a:p>
            <a:r>
              <a:rPr lang="en-US" dirty="0">
                <a:latin typeface="Times New Roman" panose="02020603050405020304" pitchFamily="18" charset="0"/>
                <a:cs typeface="Times New Roman" panose="02020603050405020304" pitchFamily="18" charset="0"/>
              </a:rPr>
              <a:t>13.a Implement the commitment undertaken by developed-country parties to </a:t>
            </a:r>
            <a:r>
              <a:rPr lang="en-US" dirty="0" smtClean="0">
                <a:latin typeface="Times New Roman" panose="02020603050405020304" pitchFamily="18" charset="0"/>
                <a:cs typeface="Times New Roman" panose="02020603050405020304" pitchFamily="18" charset="0"/>
              </a:rPr>
              <a:t>the United </a:t>
            </a:r>
            <a:r>
              <a:rPr lang="en-US" dirty="0">
                <a:latin typeface="Times New Roman" panose="02020603050405020304" pitchFamily="18" charset="0"/>
                <a:cs typeface="Times New Roman" panose="02020603050405020304" pitchFamily="18" charset="0"/>
              </a:rPr>
              <a:t>Nations Framework Convention on Climate Change to a goal of </a:t>
            </a:r>
            <a:r>
              <a:rPr lang="en-US" dirty="0" smtClean="0">
                <a:latin typeface="Times New Roman" panose="02020603050405020304" pitchFamily="18" charset="0"/>
                <a:cs typeface="Times New Roman" panose="02020603050405020304" pitchFamily="18" charset="0"/>
              </a:rPr>
              <a:t>mobilizing jointly </a:t>
            </a:r>
            <a:r>
              <a:rPr lang="en-US" dirty="0">
                <a:latin typeface="Times New Roman" panose="02020603050405020304" pitchFamily="18" charset="0"/>
                <a:cs typeface="Times New Roman" panose="02020603050405020304" pitchFamily="18" charset="0"/>
              </a:rPr>
              <a:t>$100 billion annually by 2020 from all sources to address the needs </a:t>
            </a:r>
            <a:r>
              <a:rPr lang="en-US" dirty="0" smtClean="0">
                <a:latin typeface="Times New Roman" panose="02020603050405020304" pitchFamily="18" charset="0"/>
                <a:cs typeface="Times New Roman" panose="02020603050405020304" pitchFamily="18" charset="0"/>
              </a:rPr>
              <a:t>of developing </a:t>
            </a:r>
            <a:r>
              <a:rPr lang="en-US" dirty="0">
                <a:latin typeface="Times New Roman" panose="02020603050405020304" pitchFamily="18" charset="0"/>
                <a:cs typeface="Times New Roman" panose="02020603050405020304" pitchFamily="18" charset="0"/>
              </a:rPr>
              <a:t>countries in the context of meaningful mitigation actions </a:t>
            </a:r>
            <a:r>
              <a:rPr lang="en-US" dirty="0" smtClean="0">
                <a:latin typeface="Times New Roman" panose="02020603050405020304" pitchFamily="18" charset="0"/>
                <a:cs typeface="Times New Roman" panose="02020603050405020304" pitchFamily="18" charset="0"/>
              </a:rPr>
              <a:t>and transparency </a:t>
            </a:r>
            <a:r>
              <a:rPr lang="en-US" dirty="0">
                <a:latin typeface="Times New Roman" panose="02020603050405020304" pitchFamily="18" charset="0"/>
                <a:cs typeface="Times New Roman" panose="02020603050405020304" pitchFamily="18" charset="0"/>
              </a:rPr>
              <a:t>on implementation and fully operationalize the Green Climate </a:t>
            </a:r>
            <a:r>
              <a:rPr lang="en-US" dirty="0" smtClean="0">
                <a:latin typeface="Times New Roman" panose="02020603050405020304" pitchFamily="18" charset="0"/>
                <a:cs typeface="Times New Roman" panose="02020603050405020304" pitchFamily="18" charset="0"/>
              </a:rPr>
              <a:t>Fund through </a:t>
            </a:r>
            <a:r>
              <a:rPr lang="en-US" dirty="0">
                <a:latin typeface="Times New Roman" panose="02020603050405020304" pitchFamily="18" charset="0"/>
                <a:cs typeface="Times New Roman" panose="02020603050405020304" pitchFamily="18" charset="0"/>
              </a:rPr>
              <a:t>its capitalization as soon as possible</a:t>
            </a:r>
          </a:p>
          <a:p>
            <a:r>
              <a:rPr lang="en-US" dirty="0">
                <a:latin typeface="Times New Roman" panose="02020603050405020304" pitchFamily="18" charset="0"/>
                <a:cs typeface="Times New Roman" panose="02020603050405020304" pitchFamily="18" charset="0"/>
              </a:rPr>
              <a:t>13.b Promote mechanisms for raising capacity for effective climate </a:t>
            </a:r>
            <a:r>
              <a:rPr lang="en-US" dirty="0" smtClean="0">
                <a:latin typeface="Times New Roman" panose="02020603050405020304" pitchFamily="18" charset="0"/>
                <a:cs typeface="Times New Roman" panose="02020603050405020304" pitchFamily="18" charset="0"/>
              </a:rPr>
              <a:t>change-related planning </a:t>
            </a:r>
            <a:r>
              <a:rPr lang="en-US" dirty="0">
                <a:latin typeface="Times New Roman" panose="02020603050405020304" pitchFamily="18" charset="0"/>
                <a:cs typeface="Times New Roman" panose="02020603050405020304" pitchFamily="18" charset="0"/>
              </a:rPr>
              <a:t>and management in least developed countries and small island </a:t>
            </a:r>
            <a:r>
              <a:rPr lang="en-US" dirty="0" smtClean="0">
                <a:latin typeface="Times New Roman" panose="02020603050405020304" pitchFamily="18" charset="0"/>
                <a:cs typeface="Times New Roman" panose="02020603050405020304" pitchFamily="18" charset="0"/>
              </a:rPr>
              <a:t>developing States</a:t>
            </a:r>
            <a:r>
              <a:rPr lang="en-US" dirty="0">
                <a:latin typeface="Times New Roman" panose="02020603050405020304" pitchFamily="18" charset="0"/>
                <a:cs typeface="Times New Roman" panose="02020603050405020304" pitchFamily="18" charset="0"/>
              </a:rPr>
              <a:t>, including focusing on women, youth and local and </a:t>
            </a:r>
            <a:r>
              <a:rPr lang="en-US" dirty="0" smtClean="0">
                <a:latin typeface="Times New Roman" panose="02020603050405020304" pitchFamily="18" charset="0"/>
                <a:cs typeface="Times New Roman" panose="02020603050405020304" pitchFamily="18" charset="0"/>
              </a:rPr>
              <a:t>marginalized communities</a:t>
            </a:r>
            <a:endParaRPr lang="ru-RU"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969" y="3219450"/>
            <a:ext cx="2476500" cy="3429000"/>
          </a:xfrm>
          <a:prstGeom prst="rect">
            <a:avLst/>
          </a:prstGeom>
        </p:spPr>
      </p:pic>
    </p:spTree>
    <p:extLst>
      <p:ext uri="{BB962C8B-B14F-4D97-AF65-F5344CB8AC3E}">
        <p14:creationId xmlns:p14="http://schemas.microsoft.com/office/powerpoint/2010/main" val="3666713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6485" y="543985"/>
            <a:ext cx="1657684" cy="7756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Slide Number Placeholder 4"/>
          <p:cNvSpPr>
            <a:spLocks noGrp="1"/>
          </p:cNvSpPr>
          <p:nvPr>
            <p:ph type="sldNum" sz="quarter" idx="12"/>
          </p:nvPr>
        </p:nvSpPr>
        <p:spPr>
          <a:xfrm>
            <a:off x="10510037" y="5862570"/>
            <a:ext cx="925592" cy="365125"/>
          </a:xfrm>
        </p:spPr>
        <p:txBody>
          <a:bodyPr/>
          <a:lstStyle/>
          <a:p>
            <a:pPr algn="ctr"/>
            <a:fld id="{897B1AD0-CEE0-234F-8740-2B05DEBC40E6}" type="slidenum">
              <a:rPr lang="en-US" sz="2400">
                <a:solidFill>
                  <a:srgbClr val="FFFFFF"/>
                </a:solidFill>
                <a:latin typeface="Trebuchet MS"/>
                <a:cs typeface="Trebuchet MS"/>
              </a:rPr>
              <a:pPr algn="ctr"/>
              <a:t>4</a:t>
            </a:fld>
            <a:endParaRPr lang="en-US" sz="2400" dirty="0">
              <a:solidFill>
                <a:srgbClr val="FFFFFF"/>
              </a:solidFill>
              <a:latin typeface="Trebuchet MS"/>
              <a:cs typeface="Trebuchet M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72" y="323493"/>
            <a:ext cx="3216568" cy="592670"/>
          </a:xfrm>
          <a:prstGeom prst="rect">
            <a:avLst/>
          </a:prstGeom>
        </p:spPr>
      </p:pic>
      <p:sp>
        <p:nvSpPr>
          <p:cNvPr id="18" name="Title 1"/>
          <p:cNvSpPr txBox="1">
            <a:spLocks/>
          </p:cNvSpPr>
          <p:nvPr/>
        </p:nvSpPr>
        <p:spPr>
          <a:xfrm>
            <a:off x="3541690" y="292869"/>
            <a:ext cx="5232710" cy="73616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D62B2"/>
                </a:solidFill>
                <a:latin typeface="Trebuchet MS"/>
                <a:cs typeface="Trebuchet MS"/>
              </a:rPr>
              <a:t>Methodology</a:t>
            </a:r>
            <a:endParaRPr lang="en-US" sz="3200" b="1" dirty="0">
              <a:solidFill>
                <a:srgbClr val="0D62B2"/>
              </a:solidFill>
              <a:latin typeface="Trebuchet MS"/>
              <a:cs typeface="Trebuchet MS"/>
            </a:endParaRPr>
          </a:p>
        </p:txBody>
      </p:sp>
      <p:sp>
        <p:nvSpPr>
          <p:cNvPr id="2" name="Прямоугольник 1"/>
          <p:cNvSpPr/>
          <p:nvPr/>
        </p:nvSpPr>
        <p:spPr>
          <a:xfrm>
            <a:off x="0" y="1340654"/>
            <a:ext cx="11435629" cy="360098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nationally determined contributions</a:t>
            </a:r>
            <a:r>
              <a:rPr lang="ru-RU"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NDC), which should be prepared in the framework of the Paris Agreement on Climate Change 2015 </a:t>
            </a:r>
          </a:p>
          <a:p>
            <a:pPr marL="342900" indent="-342900" algn="just">
              <a:lnSpc>
                <a:spcPct val="150000"/>
              </a:lnSpc>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Green </a:t>
            </a:r>
            <a:r>
              <a:rPr lang="en-US" sz="2000" b="1" dirty="0">
                <a:latin typeface="Times New Roman" panose="02020603050405020304" pitchFamily="18" charset="0"/>
                <a:cs typeface="Times New Roman" panose="02020603050405020304" pitchFamily="18" charset="0"/>
              </a:rPr>
              <a:t>Climate </a:t>
            </a:r>
            <a:r>
              <a:rPr lang="en-US" sz="2000" b="1" dirty="0" smtClean="0">
                <a:latin typeface="Times New Roman" panose="02020603050405020304" pitchFamily="18" charset="0"/>
                <a:cs typeface="Times New Roman" panose="02020603050405020304" pitchFamily="18" charset="0"/>
              </a:rPr>
              <a:t>Fund</a:t>
            </a:r>
          </a:p>
          <a:p>
            <a:pPr marL="342900" indent="-342900" algn="just">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World Intellectual Property </a:t>
            </a:r>
            <a:r>
              <a:rPr lang="en-US" sz="2000" b="1" dirty="0" smtClean="0">
                <a:latin typeface="Times New Roman" panose="02020603050405020304" pitchFamily="18" charset="0"/>
                <a:cs typeface="Times New Roman" panose="02020603050405020304" pitchFamily="18" charset="0"/>
              </a:rPr>
              <a:t>Organization (WIPO)</a:t>
            </a:r>
          </a:p>
          <a:p>
            <a:pPr marL="342900" indent="-342900" algn="just">
              <a:lnSpc>
                <a:spcPct val="150000"/>
              </a:lnSpc>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Annual United </a:t>
            </a:r>
            <a:r>
              <a:rPr lang="en-US" sz="2000" b="1" dirty="0" smtClean="0">
                <a:latin typeface="Times New Roman" panose="02020603050405020304" pitchFamily="18" charset="0"/>
                <a:cs typeface="Times New Roman" panose="02020603050405020304" pitchFamily="18" charset="0"/>
              </a:rPr>
              <a:t>Nations Sustainable Development Goals Report (UN Secretary General)</a:t>
            </a:r>
          </a:p>
          <a:p>
            <a:pPr marL="342900" indent="-342900" algn="just">
              <a:lnSpc>
                <a:spcPct val="150000"/>
              </a:lnSpc>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World Trade Organization (WTO) Dispute Settlement Body</a:t>
            </a:r>
          </a:p>
          <a:p>
            <a:pPr marL="342900" indent="-342900" algn="just">
              <a:buFont typeface="Arial" panose="020B0604020202020204" pitchFamily="34" charset="0"/>
              <a:buChar char="•"/>
            </a:pPr>
            <a:endParaRPr lang="en-US" sz="2400" i="1" dirty="0" smtClean="0">
              <a:latin typeface="Times New Roman" panose="02020603050405020304" pitchFamily="18" charset="0"/>
              <a:cs typeface="Times New Roman" panose="02020603050405020304" pitchFamily="18" charset="0"/>
            </a:endParaRPr>
          </a:p>
          <a:p>
            <a:pPr algn="just"/>
            <a:endParaRPr lang="ru-RU" sz="2400" i="1" dirty="0">
              <a:latin typeface="Times New Roman" panose="02020603050405020304" pitchFamily="18" charset="0"/>
              <a:cs typeface="Times New Roman" panose="02020603050405020304" pitchFamily="18" charset="0"/>
            </a:endParaRPr>
          </a:p>
        </p:txBody>
      </p:sp>
      <p:pic>
        <p:nvPicPr>
          <p:cNvPr id="7" name="Picture 2" descr="ENU.KZ | Евразийский национальный университет имени Л.Н. Гумилев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8911" y="264675"/>
            <a:ext cx="2757344" cy="90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27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0F6CDC51-8D27-4BF4-AB33-7D5905E80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24FB90F3-DFB9-42D4-B851-120249962A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8" name="Title 1"/>
          <p:cNvSpPr txBox="1">
            <a:spLocks/>
          </p:cNvSpPr>
          <p:nvPr/>
        </p:nvSpPr>
        <p:spPr>
          <a:xfrm>
            <a:off x="4669242" y="124948"/>
            <a:ext cx="1919478" cy="10187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4000" b="1" dirty="0" smtClean="0">
                <a:solidFill>
                  <a:srgbClr val="000000"/>
                </a:solidFill>
              </a:rPr>
              <a:t>trends</a:t>
            </a:r>
            <a:endParaRPr lang="en-US" sz="4000" b="1" dirty="0">
              <a:solidFill>
                <a:srgbClr val="000000"/>
              </a:solidFill>
            </a:endParaRPr>
          </a:p>
        </p:txBody>
      </p:sp>
      <p:sp>
        <p:nvSpPr>
          <p:cNvPr id="75" name="Freeform 60">
            <a:extLst>
              <a:ext uri="{FF2B5EF4-FFF2-40B4-BE49-F238E27FC236}">
                <a16:creationId xmlns="" xmlns:a16="http://schemas.microsoft.com/office/drawing/2014/main" id="{DF4CE22F-8463-44F2-BE50-65D9B503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1425" y="124948"/>
            <a:ext cx="2393326" cy="436781"/>
          </a:xfrm>
          <a:prstGeom prst="rect">
            <a:avLst/>
          </a:prstGeom>
        </p:spPr>
      </p:pic>
      <p:sp>
        <p:nvSpPr>
          <p:cNvPr id="2" name="Прямоугольник 1"/>
          <p:cNvSpPr/>
          <p:nvPr/>
        </p:nvSpPr>
        <p:spPr>
          <a:xfrm>
            <a:off x="120799" y="2258435"/>
            <a:ext cx="6947658" cy="2295092"/>
          </a:xfrm>
          <a:prstGeom prst="rect">
            <a:avLst/>
          </a:prstGeom>
        </p:spPr>
        <p:txBody>
          <a:bodyPr vert="horz" lIns="91440" tIns="45720" rIns="91440" bIns="45720" rtlCol="0" anchor="ctr">
            <a:noAutofit/>
          </a:bodyPr>
          <a:lstStyle/>
          <a:p>
            <a:pPr>
              <a:lnSpc>
                <a:spcPct val="90000"/>
              </a:lnSpc>
              <a:spcAft>
                <a:spcPts val="600"/>
              </a:spcAft>
            </a:pPr>
            <a:endParaRPr lang="en-US" sz="1400" dirty="0" smtClean="0"/>
          </a:p>
          <a:p>
            <a:pPr>
              <a:lnSpc>
                <a:spcPct val="90000"/>
              </a:lnSpc>
              <a:spcAft>
                <a:spcPts val="600"/>
              </a:spcAft>
            </a:pPr>
            <a:endParaRPr lang="en-US" sz="1400" dirty="0"/>
          </a:p>
          <a:p>
            <a:pPr>
              <a:lnSpc>
                <a:spcPct val="90000"/>
              </a:lnSpc>
              <a:spcAft>
                <a:spcPts val="600"/>
              </a:spcAft>
            </a:pPr>
            <a:r>
              <a:rPr lang="en-US" sz="1400" dirty="0" smtClean="0"/>
              <a:t>  </a:t>
            </a:r>
          </a:p>
          <a:p>
            <a:pPr>
              <a:lnSpc>
                <a:spcPct val="90000"/>
              </a:lnSpc>
              <a:spcAft>
                <a:spcPts val="600"/>
              </a:spcAft>
            </a:pPr>
            <a:endParaRPr lang="en-US" sz="1400" dirty="0"/>
          </a:p>
          <a:p>
            <a:pPr>
              <a:lnSpc>
                <a:spcPct val="90000"/>
              </a:lnSpc>
              <a:spcAft>
                <a:spcPts val="600"/>
              </a:spcAft>
            </a:pPr>
            <a:endParaRPr lang="en-US" sz="1400" dirty="0" smtClean="0"/>
          </a:p>
          <a:p>
            <a:pPr>
              <a:lnSpc>
                <a:spcPct val="90000"/>
              </a:lnSpc>
              <a:spcAft>
                <a:spcPts val="600"/>
              </a:spcAft>
            </a:pPr>
            <a:endParaRPr lang="en-US" sz="1400" dirty="0"/>
          </a:p>
          <a:p>
            <a:pPr marL="285750" indent="-285750">
              <a:lnSpc>
                <a:spcPct val="90000"/>
              </a:lnSpc>
              <a:spcAft>
                <a:spcPts val="600"/>
              </a:spcAft>
              <a:buFont typeface="Arial" panose="020B0604020202020204" pitchFamily="34" charset="0"/>
              <a:buChar char="•"/>
            </a:pPr>
            <a:r>
              <a:rPr lang="en-US" sz="1600" b="1" dirty="0" smtClean="0"/>
              <a:t>Sustainable </a:t>
            </a:r>
            <a:r>
              <a:rPr lang="en-US" sz="1600" b="1" dirty="0"/>
              <a:t>Development Goal 7 «Ensure access to affordable, reliable, sustainable and modern energy for all» </a:t>
            </a:r>
            <a:endParaRPr lang="en-US" sz="1600" b="1" dirty="0" smtClean="0"/>
          </a:p>
          <a:p>
            <a:pPr marL="285750" indent="-285750">
              <a:lnSpc>
                <a:spcPct val="90000"/>
              </a:lnSpc>
              <a:spcAft>
                <a:spcPts val="600"/>
              </a:spcAft>
              <a:buFont typeface="Arial" panose="020B0604020202020204" pitchFamily="34" charset="0"/>
              <a:buChar char="•"/>
            </a:pPr>
            <a:r>
              <a:rPr lang="en-US" sz="1600" b="1" dirty="0" smtClean="0"/>
              <a:t>Sustainable </a:t>
            </a:r>
            <a:r>
              <a:rPr lang="en-US" sz="1600" b="1" dirty="0"/>
              <a:t>Development Goal 13 “Take urgent action to combat climate change and its impacts”. </a:t>
            </a:r>
            <a:r>
              <a:rPr lang="en-US" sz="1600" b="1" dirty="0" smtClean="0">
                <a:solidFill>
                  <a:srgbClr val="000000"/>
                </a:solidFill>
              </a:rPr>
              <a:t>.</a:t>
            </a:r>
          </a:p>
          <a:p>
            <a:pPr marL="285750" indent="-285750">
              <a:lnSpc>
                <a:spcPct val="90000"/>
              </a:lnSpc>
              <a:spcAft>
                <a:spcPts val="600"/>
              </a:spcAft>
              <a:buFont typeface="Arial" panose="020B0604020202020204" pitchFamily="34" charset="0"/>
              <a:buChar char="•"/>
            </a:pPr>
            <a:r>
              <a:rPr lang="en-US" sz="1600" i="1" dirty="0" smtClean="0">
                <a:solidFill>
                  <a:srgbClr val="000000"/>
                </a:solidFill>
              </a:rPr>
              <a:t>double </a:t>
            </a:r>
            <a:r>
              <a:rPr lang="en-US" sz="1600" i="1" dirty="0">
                <a:solidFill>
                  <a:srgbClr val="000000"/>
                </a:solidFill>
              </a:rPr>
              <a:t>the agricultural productivity and ensure sustainable food production systems (Sustainable Development Goal 2), </a:t>
            </a:r>
            <a:endParaRPr lang="en-US" sz="1600" i="1" dirty="0" smtClean="0">
              <a:solidFill>
                <a:srgbClr val="000000"/>
              </a:solidFill>
            </a:endParaRPr>
          </a:p>
          <a:p>
            <a:pPr marL="285750" indent="-285750">
              <a:lnSpc>
                <a:spcPct val="90000"/>
              </a:lnSpc>
              <a:spcAft>
                <a:spcPts val="600"/>
              </a:spcAft>
              <a:buFont typeface="Arial" panose="020B0604020202020204" pitchFamily="34" charset="0"/>
              <a:buChar char="•"/>
            </a:pPr>
            <a:r>
              <a:rPr lang="en-US" sz="1600" i="1" dirty="0" smtClean="0">
                <a:solidFill>
                  <a:srgbClr val="000000"/>
                </a:solidFill>
              </a:rPr>
              <a:t>equipping </a:t>
            </a:r>
            <a:r>
              <a:rPr lang="en-US" sz="1600" i="1" dirty="0">
                <a:solidFill>
                  <a:srgbClr val="000000"/>
                </a:solidFill>
              </a:rPr>
              <a:t>hospitals with electricity and spare power generators, even in remote parts of the earth, access to modern energy can significantly support the functioning of health clinics in rural areas (Sustainable Development Goal 3), </a:t>
            </a:r>
            <a:endParaRPr lang="en-US" sz="1600" i="1" dirty="0" smtClean="0">
              <a:solidFill>
                <a:srgbClr val="000000"/>
              </a:solidFill>
            </a:endParaRPr>
          </a:p>
          <a:p>
            <a:pPr marL="285750" indent="-285750">
              <a:lnSpc>
                <a:spcPct val="90000"/>
              </a:lnSpc>
              <a:spcAft>
                <a:spcPts val="600"/>
              </a:spcAft>
              <a:buFont typeface="Arial" panose="020B0604020202020204" pitchFamily="34" charset="0"/>
              <a:buChar char="•"/>
            </a:pPr>
            <a:r>
              <a:rPr lang="en-US" sz="1600" i="1" dirty="0" smtClean="0">
                <a:solidFill>
                  <a:srgbClr val="000000"/>
                </a:solidFill>
              </a:rPr>
              <a:t>equipping </a:t>
            </a:r>
            <a:r>
              <a:rPr lang="en-US" sz="1600" i="1" dirty="0">
                <a:solidFill>
                  <a:srgbClr val="000000"/>
                </a:solidFill>
              </a:rPr>
              <a:t>preschool, secondary, secondary special and higher educational institutions with electricity for the improvement the quality and availability of educational services and increasing the likelihood that children will attend and complete schooling (Sustainable Development Goal 4), </a:t>
            </a:r>
            <a:endParaRPr lang="en-US" sz="1600" i="1" dirty="0" smtClean="0">
              <a:solidFill>
                <a:srgbClr val="000000"/>
              </a:solidFill>
            </a:endParaRPr>
          </a:p>
          <a:p>
            <a:pPr marL="285750" indent="-285750">
              <a:lnSpc>
                <a:spcPct val="90000"/>
              </a:lnSpc>
              <a:spcAft>
                <a:spcPts val="600"/>
              </a:spcAft>
              <a:buFont typeface="Arial" panose="020B0604020202020204" pitchFamily="34" charset="0"/>
              <a:buChar char="•"/>
            </a:pPr>
            <a:r>
              <a:rPr lang="en-US" sz="1600" b="1" i="1" dirty="0" smtClean="0">
                <a:solidFill>
                  <a:srgbClr val="000000"/>
                </a:solidFill>
              </a:rPr>
              <a:t>However</a:t>
            </a:r>
            <a:r>
              <a:rPr lang="en-US" sz="1600" b="1" i="1" dirty="0">
                <a:solidFill>
                  <a:srgbClr val="000000"/>
                </a:solidFill>
              </a:rPr>
              <a:t>, renewable energy sources play more significant role in reducing greenhouse-gas emissions and thus mitigating the effects of climate change </a:t>
            </a:r>
          </a:p>
        </p:txBody>
      </p:sp>
      <p:sp>
        <p:nvSpPr>
          <p:cNvPr id="5" name="Slide Number Placeholder 4"/>
          <p:cNvSpPr>
            <a:spLocks noGrp="1"/>
          </p:cNvSpPr>
          <p:nvPr>
            <p:ph type="sldNum" sz="quarter" idx="12"/>
          </p:nvPr>
        </p:nvSpPr>
        <p:spPr>
          <a:xfrm>
            <a:off x="6497729" y="6223702"/>
            <a:ext cx="570728" cy="314067"/>
          </a:xfrm>
        </p:spPr>
        <p:txBody>
          <a:bodyPr vert="horz" lIns="91440" tIns="45720" rIns="91440" bIns="45720" rtlCol="0" anchor="ctr">
            <a:normAutofit/>
          </a:bodyPr>
          <a:lstStyle/>
          <a:p>
            <a:pPr>
              <a:spcAft>
                <a:spcPts val="600"/>
              </a:spcAft>
            </a:pPr>
            <a:fld id="{897B1AD0-CEE0-234F-8740-2B05DEBC40E6}" type="slidenum">
              <a:rPr lang="en-US" sz="1100">
                <a:solidFill>
                  <a:srgbClr val="898989"/>
                </a:solidFill>
              </a:rPr>
              <a:pPr>
                <a:spcAft>
                  <a:spcPts val="600"/>
                </a:spcAft>
              </a:pPr>
              <a:t>5</a:t>
            </a:fld>
            <a:endParaRPr lang="en-US" sz="1100">
              <a:solidFill>
                <a:srgbClr val="898989"/>
              </a:solidFill>
            </a:endParaRPr>
          </a:p>
        </p:txBody>
      </p:sp>
      <p:sp>
        <p:nvSpPr>
          <p:cNvPr id="77" name="Freeform 67">
            <a:extLst>
              <a:ext uri="{FF2B5EF4-FFF2-40B4-BE49-F238E27FC236}">
                <a16:creationId xmlns="" xmlns:a16="http://schemas.microsoft.com/office/drawing/2014/main" id="{3FA1383B-2709-4E36-8FF8-7A737213B4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solidFill>
              </a:rPr>
              <a:t>“The </a:t>
            </a:r>
            <a:r>
              <a:rPr lang="en-US" b="1" dirty="0">
                <a:solidFill>
                  <a:schemeClr val="tx1"/>
                </a:solidFill>
              </a:rPr>
              <a:t>interlinkages</a:t>
            </a:r>
            <a:r>
              <a:rPr lang="en-US" dirty="0">
                <a:solidFill>
                  <a:schemeClr val="tx1"/>
                </a:solidFill>
              </a:rPr>
              <a:t> and </a:t>
            </a:r>
            <a:r>
              <a:rPr lang="en-US" b="1" dirty="0">
                <a:solidFill>
                  <a:schemeClr val="tx1"/>
                </a:solidFill>
              </a:rPr>
              <a:t>integrated </a:t>
            </a:r>
            <a:r>
              <a:rPr lang="en-US" dirty="0">
                <a:solidFill>
                  <a:schemeClr val="tx1"/>
                </a:solidFill>
              </a:rPr>
              <a:t>nature of the Sustainable Development Goals are of crucial importance in ensuring that the purpose of the </a:t>
            </a:r>
            <a:r>
              <a:rPr lang="en-US" dirty="0" smtClean="0">
                <a:solidFill>
                  <a:schemeClr val="tx1"/>
                </a:solidFill>
              </a:rPr>
              <a:t>crucial </a:t>
            </a:r>
            <a:r>
              <a:rPr lang="en-US" dirty="0">
                <a:solidFill>
                  <a:schemeClr val="tx1"/>
                </a:solidFill>
              </a:rPr>
              <a:t>importance in ensuring that the purpose of the new Agenda is realized” </a:t>
            </a:r>
          </a:p>
        </p:txBody>
      </p:sp>
      <p:pic>
        <p:nvPicPr>
          <p:cNvPr id="11" name="Picture 2" descr="ENU.KZ | Евразийский национальный университет имени Л.Н. Гумилев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8457" y="536223"/>
            <a:ext cx="2525526" cy="106299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108" y="0"/>
            <a:ext cx="2560837" cy="2221489"/>
          </a:xfrm>
          <a:prstGeom prst="rect">
            <a:avLst/>
          </a:prstGeom>
        </p:spPr>
      </p:pic>
    </p:spTree>
    <p:extLst>
      <p:ext uri="{BB962C8B-B14F-4D97-AF65-F5344CB8AC3E}">
        <p14:creationId xmlns:p14="http://schemas.microsoft.com/office/powerpoint/2010/main" val="2924663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6485" y="543985"/>
            <a:ext cx="1657684" cy="7756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Slide Number Placeholder 4"/>
          <p:cNvSpPr>
            <a:spLocks noGrp="1"/>
          </p:cNvSpPr>
          <p:nvPr>
            <p:ph type="sldNum" sz="quarter" idx="12"/>
          </p:nvPr>
        </p:nvSpPr>
        <p:spPr>
          <a:xfrm>
            <a:off x="10510037" y="5862570"/>
            <a:ext cx="925592" cy="365125"/>
          </a:xfrm>
        </p:spPr>
        <p:txBody>
          <a:bodyPr/>
          <a:lstStyle/>
          <a:p>
            <a:pPr algn="ctr"/>
            <a:fld id="{897B1AD0-CEE0-234F-8740-2B05DEBC40E6}" type="slidenum">
              <a:rPr lang="en-US" sz="2400">
                <a:solidFill>
                  <a:srgbClr val="FFFFFF"/>
                </a:solidFill>
                <a:latin typeface="Trebuchet MS"/>
                <a:cs typeface="Trebuchet MS"/>
              </a:rPr>
              <a:pPr algn="ctr"/>
              <a:t>6</a:t>
            </a:fld>
            <a:endParaRPr lang="en-US" sz="2400" dirty="0">
              <a:solidFill>
                <a:srgbClr val="FFFFFF"/>
              </a:solidFill>
              <a:latin typeface="Trebuchet MS"/>
              <a:cs typeface="Trebuchet M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85" y="126858"/>
            <a:ext cx="2966757" cy="852324"/>
          </a:xfrm>
          <a:prstGeom prst="rect">
            <a:avLst/>
          </a:prstGeom>
        </p:spPr>
      </p:pic>
      <p:sp>
        <p:nvSpPr>
          <p:cNvPr id="18" name="Title 1"/>
          <p:cNvSpPr txBox="1">
            <a:spLocks/>
          </p:cNvSpPr>
          <p:nvPr/>
        </p:nvSpPr>
        <p:spPr>
          <a:xfrm>
            <a:off x="3768338" y="442436"/>
            <a:ext cx="8423663" cy="73616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1" dirty="0">
              <a:solidFill>
                <a:srgbClr val="0D62B2"/>
              </a:solidFill>
              <a:latin typeface="Trebuchet MS"/>
              <a:cs typeface="Trebuchet MS"/>
            </a:endParaRPr>
          </a:p>
        </p:txBody>
      </p:sp>
      <p:sp>
        <p:nvSpPr>
          <p:cNvPr id="2" name="Прямоугольник 1"/>
          <p:cNvSpPr/>
          <p:nvPr/>
        </p:nvSpPr>
        <p:spPr>
          <a:xfrm>
            <a:off x="0" y="1340654"/>
            <a:ext cx="11435629" cy="5262979"/>
          </a:xfrm>
          <a:prstGeom prst="rect">
            <a:avLst/>
          </a:prstGeom>
        </p:spPr>
        <p:txBody>
          <a:bodyPr wrap="square">
            <a:spAutoFit/>
          </a:bodyPr>
          <a:lstStyle/>
          <a:p>
            <a:pPr marL="342900" indent="-342900" algn="jus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the nationally determined contributions, which should be prepared in the framework of the Paris Agreement on Climate Change 2015 </a:t>
            </a:r>
            <a:endParaRPr lang="en-US" sz="2400" i="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t>International Renewable Energy Agency has undertaken an analysis of current nationally determined </a:t>
            </a:r>
            <a:r>
              <a:rPr lang="en-US" sz="2400" dirty="0" smtClean="0"/>
              <a:t>contributions:</a:t>
            </a:r>
          </a:p>
          <a:p>
            <a:pPr algn="just"/>
            <a:r>
              <a:rPr lang="en-US" sz="2400" dirty="0" smtClean="0"/>
              <a:t>1) Of </a:t>
            </a:r>
            <a:r>
              <a:rPr lang="en-US" sz="2400" dirty="0"/>
              <a:t>the 152 nationally determined contributions that were formally submitted to </a:t>
            </a:r>
            <a:r>
              <a:rPr lang="en-US" sz="2400" dirty="0" smtClean="0"/>
              <a:t>date,</a:t>
            </a:r>
          </a:p>
          <a:p>
            <a:pPr marL="0" lvl="2" indent="361950" algn="just">
              <a:buFont typeface="Arial" panose="020B0604020202020204" pitchFamily="34" charset="0"/>
              <a:buChar char="•"/>
              <a:tabLst>
                <a:tab pos="9505950" algn="l"/>
                <a:tab pos="9686925" algn="l"/>
                <a:tab pos="10401300" algn="l"/>
              </a:tabLst>
            </a:pPr>
            <a:r>
              <a:rPr lang="en-US" sz="2400" dirty="0" smtClean="0"/>
              <a:t>some 111 (or </a:t>
            </a:r>
            <a:r>
              <a:rPr lang="en-US" sz="2400" dirty="0"/>
              <a:t>nearly three </a:t>
            </a:r>
            <a:r>
              <a:rPr lang="en-US" sz="2400" dirty="0" smtClean="0"/>
              <a:t>quarters) </a:t>
            </a:r>
            <a:r>
              <a:rPr lang="en-US" sz="2400" dirty="0"/>
              <a:t>cite specific renewable energy targets, </a:t>
            </a:r>
            <a:endParaRPr lang="en-US" sz="2400" dirty="0" smtClean="0"/>
          </a:p>
          <a:p>
            <a:pPr marL="0" lvl="2" indent="361950" algn="just">
              <a:buFont typeface="Arial" panose="020B0604020202020204" pitchFamily="34" charset="0"/>
              <a:buChar char="•"/>
              <a:tabLst>
                <a:tab pos="9505950" algn="l"/>
                <a:tab pos="9686925" algn="l"/>
                <a:tab pos="10401300" algn="l"/>
              </a:tabLst>
            </a:pPr>
            <a:r>
              <a:rPr lang="en-US" sz="2400" dirty="0" smtClean="0"/>
              <a:t>while </a:t>
            </a:r>
            <a:r>
              <a:rPr lang="en-US" sz="2400" dirty="0"/>
              <a:t>another 34 acknowledge renewables as an important way to reduce GHG emissions and adapt to climate change impacts </a:t>
            </a:r>
          </a:p>
          <a:p>
            <a:pPr marL="0" lvl="2" indent="361950" algn="just">
              <a:tabLst>
                <a:tab pos="9505950" algn="l"/>
                <a:tab pos="9686925" algn="l"/>
                <a:tab pos="10401300" algn="l"/>
              </a:tabLst>
            </a:pPr>
            <a:r>
              <a:rPr lang="en-US" sz="2400" i="1" dirty="0" smtClean="0">
                <a:latin typeface="Times New Roman" panose="02020603050405020304" pitchFamily="18" charset="0"/>
                <a:cs typeface="Times New Roman" panose="02020603050405020304" pitchFamily="18" charset="0"/>
              </a:rPr>
              <a:t>2) the </a:t>
            </a:r>
            <a:r>
              <a:rPr lang="en-US" sz="2400" i="1" dirty="0">
                <a:latin typeface="Times New Roman" panose="02020603050405020304" pitchFamily="18" charset="0"/>
                <a:cs typeface="Times New Roman" panose="02020603050405020304" pitchFamily="18" charset="0"/>
              </a:rPr>
              <a:t>majority of nationally determined contributions include </a:t>
            </a:r>
            <a:r>
              <a:rPr lang="en-US" sz="2400" i="1" dirty="0" smtClean="0">
                <a:latin typeface="Times New Roman" panose="02020603050405020304" pitchFamily="18" charset="0"/>
                <a:cs typeface="Times New Roman" panose="02020603050405020304" pitchFamily="18" charset="0"/>
              </a:rPr>
              <a:t>renewable</a:t>
            </a:r>
            <a:endParaRPr lang="ru-RU" sz="2400" i="1" dirty="0" smtClean="0">
              <a:latin typeface="Times New Roman" panose="02020603050405020304" pitchFamily="18" charset="0"/>
              <a:cs typeface="Times New Roman" panose="02020603050405020304" pitchFamily="18" charset="0"/>
            </a:endParaRPr>
          </a:p>
          <a:p>
            <a:pPr marL="0" lvl="2" indent="361950" algn="just">
              <a:tabLst>
                <a:tab pos="9505950" algn="l"/>
                <a:tab pos="9686925" algn="l"/>
                <a:tab pos="10401300" algn="l"/>
              </a:tabLst>
            </a:pP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energy targets only for electricity generation. </a:t>
            </a:r>
            <a:endParaRPr lang="en-US" sz="2400" i="1" dirty="0" smtClean="0">
              <a:latin typeface="Times New Roman" panose="02020603050405020304" pitchFamily="18" charset="0"/>
              <a:cs typeface="Times New Roman" panose="02020603050405020304" pitchFamily="18" charset="0"/>
            </a:endParaRPr>
          </a:p>
          <a:p>
            <a:pPr marL="0" lvl="2" indent="361950" algn="just">
              <a:buFont typeface="Arial" panose="020B0604020202020204" pitchFamily="34" charset="0"/>
              <a:buChar char="•"/>
              <a:tabLst>
                <a:tab pos="9505950" algn="l"/>
                <a:tab pos="9686925" algn="l"/>
                <a:tab pos="10401300" algn="l"/>
              </a:tabLst>
            </a:pPr>
            <a:r>
              <a:rPr lang="en-US" sz="2400" i="1" dirty="0" smtClean="0">
                <a:latin typeface="Times New Roman" panose="02020603050405020304" pitchFamily="18" charset="0"/>
                <a:cs typeface="Times New Roman" panose="02020603050405020304" pitchFamily="18" charset="0"/>
              </a:rPr>
              <a:t>14 </a:t>
            </a:r>
            <a:r>
              <a:rPr lang="en-US" sz="2400" i="1" dirty="0">
                <a:latin typeface="Times New Roman" panose="02020603050405020304" pitchFamily="18" charset="0"/>
                <a:cs typeface="Times New Roman" panose="02020603050405020304" pitchFamily="18" charset="0"/>
              </a:rPr>
              <a:t>countries also include targets for the production of liquid biofuels, </a:t>
            </a:r>
            <a:endParaRPr lang="en-US" sz="2400" i="1" dirty="0" smtClean="0">
              <a:latin typeface="Times New Roman" panose="02020603050405020304" pitchFamily="18" charset="0"/>
              <a:cs typeface="Times New Roman" panose="02020603050405020304" pitchFamily="18" charset="0"/>
            </a:endParaRPr>
          </a:p>
          <a:p>
            <a:pPr marL="0" lvl="2" indent="361950" algn="just">
              <a:buFont typeface="Arial" panose="020B0604020202020204" pitchFamily="34" charset="0"/>
              <a:buChar char="•"/>
              <a:tabLst>
                <a:tab pos="9505950" algn="l"/>
                <a:tab pos="9686925" algn="l"/>
                <a:tab pos="10401300" algn="l"/>
              </a:tabLst>
            </a:pPr>
            <a:r>
              <a:rPr lang="en-US" sz="2400" i="1" dirty="0" smtClean="0">
                <a:latin typeface="Times New Roman" panose="02020603050405020304" pitchFamily="18" charset="0"/>
                <a:cs typeface="Times New Roman" panose="02020603050405020304" pitchFamily="18" charset="0"/>
              </a:rPr>
              <a:t>11 </a:t>
            </a:r>
            <a:r>
              <a:rPr lang="en-US" sz="2400" i="1" dirty="0">
                <a:latin typeface="Times New Roman" panose="02020603050405020304" pitchFamily="18" charset="0"/>
                <a:cs typeface="Times New Roman" panose="02020603050405020304" pitchFamily="18" charset="0"/>
              </a:rPr>
              <a:t>states call for advancement of biogas, </a:t>
            </a:r>
            <a:endParaRPr lang="en-US" sz="2400" i="1" dirty="0" smtClean="0">
              <a:latin typeface="Times New Roman" panose="02020603050405020304" pitchFamily="18" charset="0"/>
              <a:cs typeface="Times New Roman" panose="02020603050405020304" pitchFamily="18" charset="0"/>
            </a:endParaRPr>
          </a:p>
          <a:p>
            <a:pPr marL="0" lvl="2" indent="361950" algn="just">
              <a:buFont typeface="Arial" panose="020B0604020202020204" pitchFamily="34" charset="0"/>
              <a:buChar char="•"/>
              <a:tabLst>
                <a:tab pos="9505950" algn="l"/>
                <a:tab pos="9686925" algn="l"/>
                <a:tab pos="10401300" algn="l"/>
              </a:tabLst>
            </a:pPr>
            <a:r>
              <a:rPr lang="en-US" sz="2400" i="1" dirty="0" smtClean="0">
                <a:latin typeface="Times New Roman" panose="02020603050405020304" pitchFamily="18" charset="0"/>
                <a:cs typeface="Times New Roman" panose="02020603050405020304" pitchFamily="18" charset="0"/>
              </a:rPr>
              <a:t>8 </a:t>
            </a:r>
            <a:r>
              <a:rPr lang="en-US" sz="2400" i="1" dirty="0">
                <a:latin typeface="Times New Roman" panose="02020603050405020304" pitchFamily="18" charset="0"/>
                <a:cs typeface="Times New Roman" panose="02020603050405020304" pitchFamily="18" charset="0"/>
              </a:rPr>
              <a:t>states include the deployment of solar water heaters </a:t>
            </a:r>
            <a:endParaRPr lang="ru-RU" sz="2400" i="1" dirty="0">
              <a:latin typeface="Times New Roman" panose="02020603050405020304" pitchFamily="18" charset="0"/>
              <a:cs typeface="Times New Roman" panose="02020603050405020304" pitchFamily="18" charset="0"/>
            </a:endParaRPr>
          </a:p>
          <a:p>
            <a:pPr algn="just"/>
            <a:endParaRPr lang="ru-RU" sz="2400" i="1" dirty="0">
              <a:latin typeface="Times New Roman" panose="02020603050405020304" pitchFamily="18" charset="0"/>
              <a:cs typeface="Times New Roman" panose="02020603050405020304" pitchFamily="18" charset="0"/>
            </a:endParaRPr>
          </a:p>
        </p:txBody>
      </p:sp>
      <p:pic>
        <p:nvPicPr>
          <p:cNvPr id="7" name="Picture 2" descr="ENU.KZ | Евразийский национальный университет имени Л.Н. Гумилев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1413" y="-75777"/>
            <a:ext cx="3208668" cy="1054959"/>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0275" y="3981450"/>
            <a:ext cx="2348779" cy="2784237"/>
          </a:xfrm>
          <a:prstGeom prst="rect">
            <a:avLst/>
          </a:prstGeom>
        </p:spPr>
      </p:pic>
    </p:spTree>
    <p:extLst>
      <p:ext uri="{BB962C8B-B14F-4D97-AF65-F5344CB8AC3E}">
        <p14:creationId xmlns:p14="http://schemas.microsoft.com/office/powerpoint/2010/main" val="4199234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781" y="3916218"/>
            <a:ext cx="4311007" cy="2941782"/>
          </a:xfrm>
          <a:prstGeom prst="rect">
            <a:avLst/>
          </a:prstGeom>
        </p:spPr>
      </p:pic>
      <p:sp>
        <p:nvSpPr>
          <p:cNvPr id="16" name="Rectangle 15"/>
          <p:cNvSpPr/>
          <p:nvPr/>
        </p:nvSpPr>
        <p:spPr>
          <a:xfrm>
            <a:off x="226485" y="543985"/>
            <a:ext cx="1657684" cy="7756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ubtitle 2"/>
          <p:cNvSpPr>
            <a:spLocks noGrp="1"/>
          </p:cNvSpPr>
          <p:nvPr>
            <p:ph type="subTitle" idx="1"/>
          </p:nvPr>
        </p:nvSpPr>
        <p:spPr>
          <a:xfrm>
            <a:off x="0" y="1597892"/>
            <a:ext cx="11694613" cy="3156794"/>
          </a:xfrm>
        </p:spPr>
        <p:txBody>
          <a:bodyPr>
            <a:noAutofit/>
          </a:bodyPr>
          <a:lstStyle/>
          <a:p>
            <a:pPr indent="609585" algn="just"/>
            <a:r>
              <a:rPr lang="en-US" sz="2200" dirty="0">
                <a:latin typeface="Trebuchet MS"/>
                <a:cs typeface="Trebuchet MS"/>
              </a:rPr>
              <a:t>The United Nations Secretary-General </a:t>
            </a:r>
            <a:r>
              <a:rPr lang="en-US" sz="2200" dirty="0" err="1">
                <a:latin typeface="Trebuchet MS"/>
                <a:cs typeface="Trebuchet MS"/>
              </a:rPr>
              <a:t>António</a:t>
            </a:r>
            <a:r>
              <a:rPr lang="en-US" sz="2200" dirty="0">
                <a:latin typeface="Trebuchet MS"/>
                <a:cs typeface="Trebuchet MS"/>
              </a:rPr>
              <a:t> </a:t>
            </a:r>
            <a:r>
              <a:rPr lang="en-US" sz="2200" dirty="0" err="1">
                <a:latin typeface="Trebuchet MS"/>
                <a:cs typeface="Trebuchet MS"/>
              </a:rPr>
              <a:t>Guterres</a:t>
            </a:r>
            <a:r>
              <a:rPr lang="en-US" sz="2200" dirty="0">
                <a:latin typeface="Trebuchet MS"/>
                <a:cs typeface="Trebuchet MS"/>
              </a:rPr>
              <a:t> has proposed six climate-positive actions for governments to shape the recovery, some of which relate to Sustainable Development Goal 7 implementation: </a:t>
            </a:r>
            <a:endParaRPr lang="en-US" sz="2200" dirty="0" smtClean="0">
              <a:latin typeface="Trebuchet MS"/>
              <a:cs typeface="Trebuchet MS"/>
            </a:endParaRPr>
          </a:p>
          <a:p>
            <a:pPr indent="609585" algn="just"/>
            <a:r>
              <a:rPr lang="en-US" sz="2200" dirty="0" smtClean="0">
                <a:latin typeface="Trebuchet MS"/>
                <a:cs typeface="Trebuchet MS"/>
              </a:rPr>
              <a:t>- green transition from </a:t>
            </a:r>
            <a:r>
              <a:rPr lang="en-US" sz="2200" dirty="0">
                <a:latin typeface="Trebuchet MS"/>
                <a:cs typeface="Trebuchet MS"/>
              </a:rPr>
              <a:t>fossil fuels, </a:t>
            </a:r>
            <a:endParaRPr lang="en-US" sz="2200" dirty="0" smtClean="0">
              <a:latin typeface="Trebuchet MS"/>
              <a:cs typeface="Trebuchet MS"/>
            </a:endParaRPr>
          </a:p>
          <a:p>
            <a:pPr indent="609585" algn="just"/>
            <a:r>
              <a:rPr lang="en-US" sz="2200" dirty="0" smtClean="0">
                <a:latin typeface="Trebuchet MS"/>
                <a:cs typeface="Trebuchet MS"/>
              </a:rPr>
              <a:t>- green </a:t>
            </a:r>
            <a:r>
              <a:rPr lang="en-US" sz="2200" dirty="0">
                <a:latin typeface="Trebuchet MS"/>
                <a:cs typeface="Trebuchet MS"/>
              </a:rPr>
              <a:t>economy, </a:t>
            </a:r>
            <a:endParaRPr lang="en-US" sz="2200" dirty="0" smtClean="0">
              <a:latin typeface="Trebuchet MS"/>
              <a:cs typeface="Trebuchet MS"/>
            </a:endParaRPr>
          </a:p>
          <a:p>
            <a:pPr indent="609585" algn="just"/>
            <a:r>
              <a:rPr lang="en-US" sz="2200" dirty="0" smtClean="0">
                <a:latin typeface="Trebuchet MS"/>
                <a:cs typeface="Trebuchet MS"/>
              </a:rPr>
              <a:t>- green </a:t>
            </a:r>
            <a:r>
              <a:rPr lang="en-US" sz="2200" dirty="0">
                <a:latin typeface="Trebuchet MS"/>
                <a:cs typeface="Trebuchet MS"/>
              </a:rPr>
              <a:t>jobs (The global renewable energy sector employed 11 million </a:t>
            </a:r>
            <a:r>
              <a:rPr lang="en-US" sz="2200" dirty="0" smtClean="0">
                <a:latin typeface="Trebuchet MS"/>
                <a:cs typeface="Trebuchet MS"/>
              </a:rPr>
              <a:t>people) </a:t>
            </a:r>
          </a:p>
          <a:p>
            <a:pPr indent="609585" algn="just"/>
            <a:r>
              <a:rPr lang="en-US" sz="2200" dirty="0" smtClean="0">
                <a:latin typeface="Trebuchet MS"/>
                <a:cs typeface="Trebuchet MS"/>
              </a:rPr>
              <a:t>-  </a:t>
            </a:r>
            <a:r>
              <a:rPr lang="en-US" sz="2200" dirty="0">
                <a:latin typeface="Trebuchet MS"/>
                <a:cs typeface="Trebuchet MS"/>
              </a:rPr>
              <a:t>sustainable growth, </a:t>
            </a:r>
            <a:endParaRPr lang="en-US" sz="2200" dirty="0" smtClean="0">
              <a:latin typeface="Trebuchet MS"/>
              <a:cs typeface="Trebuchet MS"/>
            </a:endParaRPr>
          </a:p>
          <a:p>
            <a:pPr indent="609585" algn="just"/>
            <a:r>
              <a:rPr lang="en-US" sz="2200" dirty="0" smtClean="0">
                <a:latin typeface="Trebuchet MS"/>
                <a:cs typeface="Trebuchet MS"/>
              </a:rPr>
              <a:t>- invest </a:t>
            </a:r>
            <a:r>
              <a:rPr lang="en-US" sz="2200" dirty="0">
                <a:latin typeface="Trebuchet MS"/>
                <a:cs typeface="Trebuchet MS"/>
              </a:rPr>
              <a:t>in sustainable solutions (In 2017, international </a:t>
            </a:r>
            <a:endParaRPr lang="en-US" sz="2200" dirty="0" smtClean="0">
              <a:latin typeface="Trebuchet MS"/>
              <a:cs typeface="Trebuchet MS"/>
            </a:endParaRPr>
          </a:p>
          <a:p>
            <a:pPr indent="609585" algn="just"/>
            <a:r>
              <a:rPr lang="en-US" sz="2200" dirty="0" smtClean="0">
                <a:latin typeface="Trebuchet MS"/>
                <a:cs typeface="Trebuchet MS"/>
              </a:rPr>
              <a:t>government </a:t>
            </a:r>
            <a:r>
              <a:rPr lang="en-US" sz="2200" dirty="0">
                <a:latin typeface="Trebuchet MS"/>
                <a:cs typeface="Trebuchet MS"/>
              </a:rPr>
              <a:t>investments to developing countries in order </a:t>
            </a:r>
            <a:endParaRPr lang="en-US" sz="2200" dirty="0" smtClean="0">
              <a:latin typeface="Trebuchet MS"/>
              <a:cs typeface="Trebuchet MS"/>
            </a:endParaRPr>
          </a:p>
          <a:p>
            <a:pPr indent="609585" algn="just"/>
            <a:r>
              <a:rPr lang="en-US" sz="2200" dirty="0" smtClean="0">
                <a:latin typeface="Trebuchet MS"/>
                <a:cs typeface="Trebuchet MS"/>
              </a:rPr>
              <a:t>to </a:t>
            </a:r>
            <a:r>
              <a:rPr lang="en-US" sz="2200" dirty="0">
                <a:latin typeface="Trebuchet MS"/>
                <a:cs typeface="Trebuchet MS"/>
              </a:rPr>
              <a:t>spread renewable energy rose to $ 21.4 billion)</a:t>
            </a:r>
            <a:endParaRPr lang="ru-RU" sz="22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0510037" y="5862570"/>
            <a:ext cx="925592" cy="365125"/>
          </a:xfrm>
        </p:spPr>
        <p:txBody>
          <a:bodyPr/>
          <a:lstStyle/>
          <a:p>
            <a:pPr algn="ctr"/>
            <a:fld id="{897B1AD0-CEE0-234F-8740-2B05DEBC40E6}" type="slidenum">
              <a:rPr lang="en-US" sz="2400" smtClean="0">
                <a:solidFill>
                  <a:srgbClr val="FFFFFF"/>
                </a:solidFill>
                <a:latin typeface="Trebuchet MS"/>
                <a:cs typeface="Trebuchet MS"/>
              </a:rPr>
              <a:pPr algn="ctr"/>
              <a:t>7</a:t>
            </a:fld>
            <a:endParaRPr lang="en-US" sz="2400" dirty="0">
              <a:solidFill>
                <a:srgbClr val="FFFFFF"/>
              </a:solidFill>
              <a:latin typeface="Trebuchet MS"/>
              <a:cs typeface="Trebuchet MS"/>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920" y="707137"/>
            <a:ext cx="2966757" cy="541441"/>
          </a:xfrm>
          <a:prstGeom prst="rect">
            <a:avLst/>
          </a:prstGeom>
        </p:spPr>
      </p:pic>
      <p:sp>
        <p:nvSpPr>
          <p:cNvPr id="18" name="Title 1"/>
          <p:cNvSpPr txBox="1">
            <a:spLocks/>
          </p:cNvSpPr>
          <p:nvPr/>
        </p:nvSpPr>
        <p:spPr>
          <a:xfrm>
            <a:off x="3768338" y="747236"/>
            <a:ext cx="8423663" cy="73616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rgbClr val="0D62B2"/>
              </a:solidFill>
              <a:latin typeface="Trebuchet MS"/>
              <a:cs typeface="Trebuchet MS"/>
            </a:endParaRPr>
          </a:p>
        </p:txBody>
      </p:sp>
      <p:pic>
        <p:nvPicPr>
          <p:cNvPr id="9" name="Picture 2" descr="ENU.KZ | Евразийский национальный университет имени Л.Н. Гумилев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3848" y="0"/>
            <a:ext cx="3208668" cy="135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95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574" y="4588127"/>
            <a:ext cx="1592111" cy="2271888"/>
          </a:xfrm>
          <a:prstGeom prst="rect">
            <a:avLst/>
          </a:prstGeom>
        </p:spPr>
      </p:pic>
      <p:pic>
        <p:nvPicPr>
          <p:cNvPr id="3084" name="Picture 12" descr="UN climate fund partners with HSBC, Credit Agricole - Climate A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4586112"/>
            <a:ext cx="2743200" cy="216217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26485" y="543985"/>
            <a:ext cx="1657684" cy="7756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ubtitle 2"/>
          <p:cNvSpPr>
            <a:spLocks noGrp="1"/>
          </p:cNvSpPr>
          <p:nvPr>
            <p:ph type="subTitle" idx="1"/>
          </p:nvPr>
        </p:nvSpPr>
        <p:spPr>
          <a:xfrm>
            <a:off x="384176" y="1854288"/>
            <a:ext cx="11423649" cy="2869763"/>
          </a:xfrm>
        </p:spPr>
        <p:txBody>
          <a:bodyPr>
            <a:noAutofit/>
          </a:bodyPr>
          <a:lstStyle/>
          <a:p>
            <a:pPr algn="l"/>
            <a:r>
              <a:rPr lang="ru-RU" sz="3200" dirty="0">
                <a:latin typeface="Trebuchet MS"/>
                <a:cs typeface="Trebuchet MS"/>
              </a:rPr>
              <a:t> </a:t>
            </a:r>
          </a:p>
        </p:txBody>
      </p:sp>
      <p:sp>
        <p:nvSpPr>
          <p:cNvPr id="5" name="Slide Number Placeholder 4"/>
          <p:cNvSpPr>
            <a:spLocks noGrp="1"/>
          </p:cNvSpPr>
          <p:nvPr>
            <p:ph type="sldNum" sz="quarter" idx="12"/>
          </p:nvPr>
        </p:nvSpPr>
        <p:spPr>
          <a:xfrm>
            <a:off x="10510037" y="5862570"/>
            <a:ext cx="925592" cy="365125"/>
          </a:xfrm>
        </p:spPr>
        <p:txBody>
          <a:bodyPr/>
          <a:lstStyle/>
          <a:p>
            <a:pPr algn="ctr"/>
            <a:fld id="{897B1AD0-CEE0-234F-8740-2B05DEBC40E6}" type="slidenum">
              <a:rPr lang="en-US" sz="2400">
                <a:solidFill>
                  <a:srgbClr val="FFFFFF"/>
                </a:solidFill>
                <a:latin typeface="Trebuchet MS"/>
                <a:cs typeface="Trebuchet MS"/>
              </a:rPr>
              <a:pPr algn="ctr"/>
              <a:t>8</a:t>
            </a:fld>
            <a:endParaRPr lang="en-US" sz="2400" dirty="0">
              <a:solidFill>
                <a:srgbClr val="FFFFFF"/>
              </a:solidFill>
              <a:latin typeface="Trebuchet MS"/>
              <a:cs typeface="Trebuchet MS"/>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20" y="707137"/>
            <a:ext cx="2966757" cy="541441"/>
          </a:xfrm>
          <a:prstGeom prst="rect">
            <a:avLst/>
          </a:prstGeom>
        </p:spPr>
      </p:pic>
      <p:sp>
        <p:nvSpPr>
          <p:cNvPr id="6" name="Прямоугольник 5"/>
          <p:cNvSpPr/>
          <p:nvPr/>
        </p:nvSpPr>
        <p:spPr>
          <a:xfrm>
            <a:off x="-1" y="1298857"/>
            <a:ext cx="11947161" cy="3231654"/>
          </a:xfrm>
          <a:prstGeom prst="rect">
            <a:avLst/>
          </a:prstGeom>
        </p:spPr>
        <p:txBody>
          <a:bodyPr wrap="square">
            <a:spAutoFit/>
          </a:bodyPr>
          <a:lstStyle/>
          <a:p>
            <a:pPr indent="609585" algn="just"/>
            <a:r>
              <a:rPr lang="en-US" sz="3600" b="1" dirty="0" smtClean="0"/>
              <a:t>Green Climate Fund</a:t>
            </a:r>
          </a:p>
          <a:p>
            <a:pPr marL="342900" indent="-342900" algn="just">
              <a:buFont typeface="Arial" panose="020B0604020202020204" pitchFamily="34" charset="0"/>
              <a:buChar char="•"/>
            </a:pPr>
            <a:r>
              <a:rPr lang="en-US" sz="2400" dirty="0" smtClean="0"/>
              <a:t>Full functioning of the Green Climate Fund and its assistance to developing countries to mitigate or combat climate change </a:t>
            </a:r>
          </a:p>
          <a:p>
            <a:pPr marL="342900" indent="-342900" algn="just">
              <a:buFont typeface="Arial" panose="020B0604020202020204" pitchFamily="34" charset="0"/>
              <a:buChar char="•"/>
            </a:pPr>
            <a:r>
              <a:rPr lang="en-US" sz="2400" dirty="0" smtClean="0"/>
              <a:t>contribute </a:t>
            </a:r>
            <a:r>
              <a:rPr lang="en-US" sz="2400" dirty="0"/>
              <a:t>to the financing of renewable energy projects, especially solar, geothermal and </a:t>
            </a:r>
            <a:r>
              <a:rPr lang="en-US" sz="2400" dirty="0" smtClean="0"/>
              <a:t>hydropower</a:t>
            </a:r>
            <a:r>
              <a:rPr lang="ru-RU" sz="2400" dirty="0" smtClean="0"/>
              <a:t> </a:t>
            </a:r>
            <a:r>
              <a:rPr lang="en-US" sz="2400" dirty="0"/>
              <a:t>(Sustainable Development Goal 7.1 and 7.2)</a:t>
            </a:r>
            <a:r>
              <a:rPr lang="en-US" sz="2400" dirty="0" smtClean="0"/>
              <a:t>, </a:t>
            </a:r>
            <a:r>
              <a:rPr lang="en-US" sz="2400" dirty="0"/>
              <a:t>the transition to sustainable energy (Sustainable Development Goal 7.1), energy efficiency (Sustainable Development Goal 7.3), investment in renewable energy programs (Sustainable Development Goal 7.a) in selected regions and countries (Sustainable Development Goal 7.b)</a:t>
            </a:r>
            <a:r>
              <a:rPr lang="en-US" sz="2400" dirty="0" smtClean="0"/>
              <a:t> </a:t>
            </a:r>
            <a:endParaRPr lang="ru-RU" sz="2400" dirty="0"/>
          </a:p>
        </p:txBody>
      </p:sp>
      <p:sp>
        <p:nvSpPr>
          <p:cNvPr id="7" name="AutoShape 2" descr="Green Climate Fund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Green Climate Fund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Green Climate Fund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8" descr="Green Climate Fund - Home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 name="Picture 2" descr="ENU.KZ | Евразийский национальный университет имени Л.Н. Гумилева"/>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83332" y="105839"/>
            <a:ext cx="3208668" cy="1350523"/>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2212" y="4586112"/>
            <a:ext cx="1531505" cy="2271888"/>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5714" y="4586112"/>
            <a:ext cx="1714500" cy="2233368"/>
          </a:xfrm>
          <a:prstGeom prst="rect">
            <a:avLst/>
          </a:prstGeom>
        </p:spPr>
      </p:pic>
    </p:spTree>
    <p:extLst>
      <p:ext uri="{BB962C8B-B14F-4D97-AF65-F5344CB8AC3E}">
        <p14:creationId xmlns:p14="http://schemas.microsoft.com/office/powerpoint/2010/main" val="228707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NU.KZ | Евразийский национальный университет имени Л.Н. Гумилев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5514" y="-46182"/>
            <a:ext cx="3208668" cy="106482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7657" y="-1"/>
            <a:ext cx="3904343" cy="1988457"/>
          </a:xfrm>
          <a:prstGeom prst="rect">
            <a:avLst/>
          </a:prstGeom>
        </p:spPr>
      </p:pic>
      <p:sp>
        <p:nvSpPr>
          <p:cNvPr id="2" name="Заголовок 1"/>
          <p:cNvSpPr>
            <a:spLocks noGrp="1"/>
          </p:cNvSpPr>
          <p:nvPr>
            <p:ph type="title"/>
          </p:nvPr>
        </p:nvSpPr>
        <p:spPr>
          <a:xfrm>
            <a:off x="1196265" y="1018638"/>
            <a:ext cx="6066972" cy="1016000"/>
          </a:xfrm>
        </p:spPr>
        <p:txBody>
          <a:bodyPr>
            <a:normAutofit/>
          </a:bodyPr>
          <a:lstStyle/>
          <a:p>
            <a:pPr algn="ctr"/>
            <a:r>
              <a:rPr lang="en-US" sz="4000" b="1" i="1" dirty="0">
                <a:solidFill>
                  <a:srgbClr val="C00000"/>
                </a:solidFill>
                <a:latin typeface="Times New Roman" panose="02020603050405020304" pitchFamily="18" charset="0"/>
                <a:cs typeface="Times New Roman" panose="02020603050405020304" pitchFamily="18" charset="0"/>
              </a:rPr>
              <a:t>The Green Climate Fund</a:t>
            </a:r>
            <a:endParaRPr lang="ru-RU" sz="4000" b="1" i="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1845" y="1876057"/>
            <a:ext cx="8394094" cy="4981943"/>
          </a:xfrm>
        </p:spPr>
        <p:txBody>
          <a:bodyPr>
            <a:noAutofit/>
          </a:bodyPr>
          <a:lstStyle/>
          <a:p>
            <a:pPr marL="0" indent="261938" algn="just">
              <a:spcBef>
                <a:spcPts val="600"/>
              </a:spcBef>
              <a:buNone/>
            </a:pPr>
            <a:r>
              <a:rPr lang="en-US" sz="2600" dirty="0">
                <a:solidFill>
                  <a:schemeClr val="tx1"/>
                </a:solidFill>
                <a:latin typeface="Times New Roman" panose="02020603050405020304" pitchFamily="18" charset="0"/>
                <a:cs typeface="Times New Roman" panose="02020603050405020304" pitchFamily="18" charset="0"/>
              </a:rPr>
              <a:t>The Green Climate Fund is governed by a Board consisting of </a:t>
            </a:r>
            <a:r>
              <a:rPr lang="en-US" sz="2600" dirty="0" smtClean="0">
                <a:solidFill>
                  <a:schemeClr val="tx1"/>
                </a:solidFill>
                <a:latin typeface="Times New Roman" panose="02020603050405020304" pitchFamily="18" charset="0"/>
                <a:cs typeface="Times New Roman" panose="02020603050405020304" pitchFamily="18" charset="0"/>
              </a:rPr>
              <a:t>24 </a:t>
            </a:r>
            <a:r>
              <a:rPr lang="en-US" sz="2600" dirty="0">
                <a:solidFill>
                  <a:schemeClr val="tx1"/>
                </a:solidFill>
                <a:latin typeface="Times New Roman" panose="02020603050405020304" pitchFamily="18" charset="0"/>
                <a:cs typeface="Times New Roman" panose="02020603050405020304" pitchFamily="18" charset="0"/>
              </a:rPr>
              <a:t>members of developing and developed country Parties, and is accountable to and functions under the COP, to support adaptation and mitigation climate projects, including renewable energy projects. RE projects form a significant portion of the mitigation activities the Fund is </a:t>
            </a:r>
            <a:r>
              <a:rPr lang="en-US" sz="2600" dirty="0" smtClean="0">
                <a:solidFill>
                  <a:schemeClr val="tx1"/>
                </a:solidFill>
                <a:latin typeface="Times New Roman" panose="02020603050405020304" pitchFamily="18" charset="0"/>
                <a:cs typeface="Times New Roman" panose="02020603050405020304" pitchFamily="18" charset="0"/>
              </a:rPr>
              <a:t>financing.</a:t>
            </a:r>
          </a:p>
          <a:p>
            <a:pPr marL="0" indent="261938" algn="just">
              <a:spcBef>
                <a:spcPts val="600"/>
              </a:spcBef>
              <a:buNone/>
            </a:pPr>
            <a:r>
              <a:rPr lang="en-US" sz="2600" dirty="0" smtClean="0">
                <a:solidFill>
                  <a:schemeClr val="tx1"/>
                </a:solidFill>
                <a:latin typeface="Times New Roman" panose="02020603050405020304" pitchFamily="18" charset="0"/>
                <a:cs typeface="Times New Roman" panose="02020603050405020304" pitchFamily="18" charset="0"/>
              </a:rPr>
              <a:t>The </a:t>
            </a:r>
            <a:r>
              <a:rPr lang="en-US" sz="2600" dirty="0">
                <a:solidFill>
                  <a:schemeClr val="tx1"/>
                </a:solidFill>
                <a:latin typeface="Times New Roman" panose="02020603050405020304" pitchFamily="18" charset="0"/>
                <a:cs typeface="Times New Roman" panose="02020603050405020304" pitchFamily="18" charset="0"/>
              </a:rPr>
              <a:t>Green Climate Fund and European Bank for Reconstruction and Development provided funding project Kazakhstan Renewable Framework in October 2017 for a period of five years for supporting the construction of 8-11 renewable energy projects in Kazakhstan with a total capacity of 330 </a:t>
            </a:r>
            <a:r>
              <a:rPr lang="en-US" sz="2600" dirty="0" smtClean="0">
                <a:solidFill>
                  <a:schemeClr val="tx1"/>
                </a:solidFill>
                <a:latin typeface="Times New Roman" panose="02020603050405020304" pitchFamily="18" charset="0"/>
                <a:cs typeface="Times New Roman" panose="02020603050405020304" pitchFamily="18" charset="0"/>
              </a:rPr>
              <a:t>MW.</a:t>
            </a:r>
            <a:endParaRPr lang="ru-RU" sz="2600" dirty="0">
              <a:solidFill>
                <a:schemeClr val="tx1"/>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6413" y="2569028"/>
            <a:ext cx="3294744" cy="223519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2635" y="5384800"/>
            <a:ext cx="3162300" cy="1473200"/>
          </a:xfrm>
          <a:prstGeom prst="rect">
            <a:avLst/>
          </a:prstGeom>
        </p:spPr>
      </p:pic>
      <p:pic>
        <p:nvPicPr>
          <p:cNvPr id="8"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213"/>
            <a:ext cx="2966757" cy="834714"/>
          </a:xfrm>
          <a:prstGeom prst="rect">
            <a:avLst/>
          </a:prstGeom>
        </p:spPr>
      </p:pic>
    </p:spTree>
    <p:extLst>
      <p:ext uri="{BB962C8B-B14F-4D97-AF65-F5344CB8AC3E}">
        <p14:creationId xmlns:p14="http://schemas.microsoft.com/office/powerpoint/2010/main" val="2230450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1605</Words>
  <Application>Microsoft Office PowerPoint</Application>
  <PresentationFormat>Широкоэкранный</PresentationFormat>
  <Paragraphs>121</Paragraphs>
  <Slides>15</Slides>
  <Notes>13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Times New Roman</vt:lpstr>
      <vt:lpstr>Trebuchet MS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Green Climate Fund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Солнцев Александр Михайлович</dc:creator>
  <cp:lastModifiedBy>user</cp:lastModifiedBy>
  <cp:revision>31</cp:revision>
  <dcterms:created xsi:type="dcterms:W3CDTF">2020-05-17T11:02:03Z</dcterms:created>
  <dcterms:modified xsi:type="dcterms:W3CDTF">2020-11-13T08:15:32Z</dcterms:modified>
</cp:coreProperties>
</file>