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51" r:id="rId2"/>
    <p:sldMasterId id="2147483652" r:id="rId3"/>
    <p:sldMasterId id="2147483728" r:id="rId4"/>
  </p:sldMasterIdLst>
  <p:notesMasterIdLst>
    <p:notesMasterId r:id="rId23"/>
  </p:notesMasterIdLst>
  <p:handoutMasterIdLst>
    <p:handoutMasterId r:id="rId24"/>
  </p:handoutMasterIdLst>
  <p:sldIdLst>
    <p:sldId id="331" r:id="rId5"/>
    <p:sldId id="355" r:id="rId6"/>
    <p:sldId id="334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40" r:id="rId22"/>
  </p:sldIdLst>
  <p:sldSz cx="9144000" cy="6858000" type="screen4x3"/>
  <p:notesSz cx="7035800" cy="9194800"/>
  <p:custDataLst>
    <p:tags r:id="rId2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2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9900CC"/>
    <a:srgbClr val="6600CC"/>
    <a:srgbClr val="3333CC"/>
    <a:srgbClr val="9999FF"/>
    <a:srgbClr val="339933"/>
    <a:srgbClr val="00CC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11" autoAdjust="0"/>
    <p:restoredTop sz="94434" autoAdjust="0"/>
  </p:normalViewPr>
  <p:slideViewPr>
    <p:cSldViewPr snapToGrid="0">
      <p:cViewPr varScale="1">
        <p:scale>
          <a:sx n="60" d="100"/>
          <a:sy n="60" d="100"/>
        </p:scale>
        <p:origin x="1268" y="44"/>
      </p:cViewPr>
      <p:guideLst>
        <p:guide orient="horz" pos="2160"/>
        <p:guide pos="15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718" y="-84"/>
      </p:cViewPr>
      <p:guideLst>
        <p:guide orient="horz" pos="2896"/>
        <p:guide pos="22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9844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695325"/>
            <a:ext cx="4579938" cy="3435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588" tIns="44991" rIns="91588" bIns="449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767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1507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468903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768660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403740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708972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511503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643082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581929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178623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661467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32771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60305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3555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256112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183541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97619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104149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525369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522442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470766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695325"/>
            <a:ext cx="4581525" cy="3435350"/>
          </a:xfrm>
          <a:ln/>
        </p:spPr>
      </p:sp>
      <p:sp>
        <p:nvSpPr>
          <p:cNvPr id="24579" name="Notes Placeholder 3"/>
          <p:cNvSpPr>
            <a:spLocks noGrp="1"/>
          </p:cNvSpPr>
          <p:nvPr/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588" tIns="44991" rIns="91588" bIns="44991"/>
          <a:lstStyle/>
          <a:p>
            <a:pPr>
              <a:spcBef>
                <a:spcPct val="30000"/>
              </a:spcBef>
            </a:pP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47617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B7665-2EE4-4168-85D7-2773F93A0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051CF-CF4D-4722-8439-4BF8735EFA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04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04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DE3B-6900-4C51-B82B-005F26961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cropolis-museum-vie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1628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9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9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D374-273C-416E-9C14-BE9C10635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04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04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1628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9740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52400"/>
            <a:ext cx="8229600" cy="604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b="80481"/>
          <a:stretch>
            <a:fillRect/>
          </a:stretch>
        </p:blipFill>
        <p:spPr bwMode="auto">
          <a:xfrm>
            <a:off x="0" y="0"/>
            <a:ext cx="9158288" cy="908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3" name="Group 7"/>
          <p:cNvGrpSpPr>
            <a:grpSpLocks noChangeAspect="1"/>
          </p:cNvGrpSpPr>
          <p:nvPr/>
        </p:nvGrpSpPr>
        <p:grpSpPr bwMode="auto">
          <a:xfrm>
            <a:off x="7696200" y="209550"/>
            <a:ext cx="1447800" cy="466725"/>
            <a:chOff x="68" y="353"/>
            <a:chExt cx="3362" cy="1081"/>
          </a:xfrm>
        </p:grpSpPr>
        <p:pic>
          <p:nvPicPr>
            <p:cNvPr id="4" name="Picture 8" descr="Better_Connect_WHT_H"/>
            <p:cNvPicPr>
              <a:picLocks noChangeAspect="1" noChangeArrowheads="1"/>
            </p:cNvPicPr>
            <p:nvPr/>
          </p:nvPicPr>
          <p:blipFill>
            <a:blip r:embed="rId3" cstate="print"/>
            <a:srcRect r="19415"/>
            <a:stretch>
              <a:fillRect/>
            </a:stretch>
          </p:blipFill>
          <p:spPr bwMode="auto">
            <a:xfrm>
              <a:off x="68" y="788"/>
              <a:ext cx="3362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9" descr="Better_Connect_WHT_H"/>
            <p:cNvPicPr>
              <a:picLocks noChangeAspect="1" noChangeArrowheads="1"/>
            </p:cNvPicPr>
            <p:nvPr/>
          </p:nvPicPr>
          <p:blipFill>
            <a:blip r:embed="rId3" cstate="print"/>
            <a:srcRect l="82466"/>
            <a:stretch>
              <a:fillRect/>
            </a:stretch>
          </p:blipFill>
          <p:spPr bwMode="auto">
            <a:xfrm>
              <a:off x="1429" y="353"/>
              <a:ext cx="731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2613" y="6253163"/>
            <a:ext cx="2898775" cy="458787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20000"/>
              </a:spcBef>
              <a:buSzPct val="100000"/>
              <a:buFont typeface="Wingdings" pitchFamily="2" charset="2"/>
              <a:buNone/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EE4B-1064-40DD-AABE-6BEC80C4C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7574-A85D-44E0-80CE-8CA9BD4FE3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00B5-B7B3-452A-B897-DA585F855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F3CB5-D1E3-43D2-AD97-281F4FD84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7D08B-BCCD-4E73-882E-7B01897974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71354-AB18-47F8-A975-D6DE7322B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D4610-08D5-49DA-9423-1C540B21D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40069-9C13-47CC-AB10-BB921E8A2A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2EBAF-BBFD-47D7-9E9E-669F22A78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96EC1-0C6D-4C05-BA06-9D3F3B7DA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16120-F001-4A1C-9823-D7E62EBFE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04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04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3626-708A-41A2-966F-BE009D1BF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ueBrandStrip2"/>
          <p:cNvPicPr>
            <a:picLocks noChangeAspect="1" noChangeArrowheads="1"/>
          </p:cNvPicPr>
          <p:nvPr/>
        </p:nvPicPr>
        <p:blipFill>
          <a:blip r:embed="rId2" cstate="print"/>
          <a:srcRect l="11778" b="4117"/>
          <a:stretch>
            <a:fillRect/>
          </a:stretch>
        </p:blipFill>
        <p:spPr bwMode="auto">
          <a:xfrm>
            <a:off x="0" y="6237288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8313" y="6265863"/>
            <a:ext cx="66246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buFont typeface="Wingdings" pitchFamily="2" charset="2"/>
              <a:buNone/>
            </a:pPr>
            <a:r>
              <a:rPr lang="en-US" sz="900">
                <a:solidFill>
                  <a:srgbClr val="FFFFFF"/>
                </a:solidFill>
                <a:latin typeface="Arial Black" pitchFamily="34" charset="0"/>
              </a:rPr>
              <a:t>ADD PRESENTATION TITLE HERE (GO TO: VIEW / MASTER / SLIDE MASTER TO AMEND)</a:t>
            </a:r>
          </a:p>
          <a:p>
            <a:pPr eaLnBrk="0" hangingPunct="0">
              <a:buSzPct val="100000"/>
              <a:buFont typeface="Wingdings" pitchFamily="2" charset="2"/>
              <a:buNone/>
            </a:pPr>
            <a:r>
              <a:rPr lang="en-GB" sz="900">
                <a:solidFill>
                  <a:srgbClr val="FFFFFF"/>
                </a:solidFill>
              </a:rPr>
              <a:t>ADD PRESENTER’S NAME HERE / ADD DATE HERE</a:t>
            </a:r>
          </a:p>
          <a:p>
            <a:pPr eaLnBrk="0" hangingPunct="0">
              <a:buSzPct val="100000"/>
              <a:buFont typeface="Wingdings" pitchFamily="2" charset="2"/>
              <a:buNone/>
            </a:pPr>
            <a:endParaRPr lang="en-GB" sz="1000">
              <a:solidFill>
                <a:srgbClr val="FFFFFF"/>
              </a:solidFill>
            </a:endParaRPr>
          </a:p>
          <a:p>
            <a:pPr eaLnBrk="0" hangingPunct="0">
              <a:buSzPct val="100000"/>
              <a:buFont typeface="Wingdings" pitchFamily="2" charset="2"/>
              <a:buNone/>
            </a:pPr>
            <a:r>
              <a:rPr lang="en-GB" sz="600">
                <a:solidFill>
                  <a:srgbClr val="FFFFFF"/>
                </a:solidFill>
              </a:rPr>
              <a:t>© Copyright EDF Energy.  All rights reserved.</a:t>
            </a:r>
            <a:endParaRPr lang="en-US" sz="600">
              <a:solidFill>
                <a:srgbClr val="FFFFFF"/>
              </a:solidFill>
            </a:endParaRPr>
          </a:p>
        </p:txBody>
      </p:sp>
      <p:pic>
        <p:nvPicPr>
          <p:cNvPr id="6" name="Picture 6" descr="EDFenergy_RGB"/>
          <p:cNvPicPr>
            <a:picLocks noChangeAspect="1" noChangeArrowheads="1"/>
          </p:cNvPicPr>
          <p:nvPr/>
        </p:nvPicPr>
        <p:blipFill>
          <a:blip r:embed="rId3" cstate="print"/>
          <a:srcRect b="42378"/>
          <a:stretch>
            <a:fillRect/>
          </a:stretch>
        </p:blipFill>
        <p:spPr bwMode="auto">
          <a:xfrm>
            <a:off x="292100" y="792163"/>
            <a:ext cx="2489200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REV_BlueBrandStrip---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72200"/>
            <a:ext cx="91440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468313" y="6237288"/>
            <a:ext cx="676910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buFont typeface="Wingdings" pitchFamily="2" charset="2"/>
              <a:buNone/>
            </a:pPr>
            <a:endParaRPr lang="en-GB" sz="800">
              <a:solidFill>
                <a:srgbClr val="FFFFFF"/>
              </a:solidFill>
              <a:latin typeface="EDFE Meta-Normal Roman"/>
            </a:endParaRPr>
          </a:p>
          <a:p>
            <a:pPr eaLnBrk="0" hangingPunct="0">
              <a:buSzPct val="100000"/>
              <a:buFont typeface="Wingdings" pitchFamily="2" charset="2"/>
              <a:buNone/>
            </a:pPr>
            <a:endParaRPr lang="en-GB" sz="800">
              <a:solidFill>
                <a:srgbClr val="FFFFFF"/>
              </a:solidFill>
              <a:latin typeface="EDFE Meta-Normal Roman"/>
            </a:endParaRPr>
          </a:p>
          <a:p>
            <a:pPr eaLnBrk="0" hangingPunct="0">
              <a:buSzPct val="100000"/>
              <a:buFont typeface="Wingdings" pitchFamily="2" charset="2"/>
              <a:buNone/>
            </a:pPr>
            <a:endParaRPr lang="en-GB" sz="800">
              <a:solidFill>
                <a:srgbClr val="FFFFFF"/>
              </a:solidFill>
              <a:latin typeface="EDFE Meta-Normal Roman"/>
            </a:endParaRPr>
          </a:p>
          <a:p>
            <a:pPr eaLnBrk="0" hangingPunct="0">
              <a:buSzPct val="100000"/>
              <a:buFont typeface="Wingdings" pitchFamily="2" charset="2"/>
              <a:buNone/>
            </a:pPr>
            <a:r>
              <a:rPr lang="en-GB" sz="800">
                <a:solidFill>
                  <a:srgbClr val="FFFFFF"/>
                </a:solidFill>
                <a:latin typeface="EDFE Meta-Normal Roman"/>
              </a:rPr>
              <a:t>© Copyright EDF Energy plc.  All rights reserved. 2007.</a:t>
            </a:r>
            <a:endParaRPr lang="en-US" sz="800">
              <a:solidFill>
                <a:srgbClr val="FFFFFF"/>
              </a:solidFill>
              <a:latin typeface="EDFE Meta-Normal Roman"/>
            </a:endParaRPr>
          </a:p>
        </p:txBody>
      </p:sp>
      <p:sp>
        <p:nvSpPr>
          <p:cNvPr id="1720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3175" y="404813"/>
            <a:ext cx="4029075" cy="250666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4488" y="3263900"/>
            <a:ext cx="4017962" cy="15128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DF2E8-D0C7-4618-9F33-4329716030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5BB24-F4D9-4E5F-8D6A-94680B4CB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B79DA-0097-48DB-A80F-F2BD2A87E2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06C7C-099D-4600-B483-C6F54FC98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A71E3-BC38-4CC5-A7A4-7BEA646E0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7C91F-3AB3-4C6F-87ED-F8C03079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9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1628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2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416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000" b="0">
                <a:solidFill>
                  <a:srgbClr val="0025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C3FF7D-7073-4C41-A425-ECD9653646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  <p:sldLayoutId id="2147484380" r:id="rId7"/>
    <p:sldLayoutId id="2147484381" r:id="rId8"/>
    <p:sldLayoutId id="2147484382" r:id="rId9"/>
    <p:sldLayoutId id="2147484383" r:id="rId10"/>
    <p:sldLayoutId id="2147484384" r:id="rId11"/>
    <p:sldLayoutId id="214748442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177800" indent="-177800" algn="l" rtl="0" eaLnBrk="0" fontAlgn="base" hangingPunct="0">
        <a:spcBef>
          <a:spcPct val="0"/>
        </a:spcBef>
        <a:spcAft>
          <a:spcPct val="0"/>
        </a:spcAft>
        <a:buChar char="•"/>
        <a:tabLst>
          <a:tab pos="72390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6213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tabLst>
          <a:tab pos="723900" algn="l"/>
        </a:tabLst>
        <a:defRPr sz="2800">
          <a:solidFill>
            <a:schemeClr val="tx1"/>
          </a:solidFill>
          <a:latin typeface="+mn-lt"/>
        </a:defRPr>
      </a:lvl2pPr>
      <a:lvl3pPr marL="898525" indent="-177800" algn="l" rtl="0" eaLnBrk="0" fontAlgn="base" hangingPunct="0">
        <a:spcBef>
          <a:spcPct val="0"/>
        </a:spcBef>
        <a:spcAft>
          <a:spcPct val="0"/>
        </a:spcAft>
        <a:buChar char="•"/>
        <a:tabLst>
          <a:tab pos="723900" algn="l"/>
        </a:tabLst>
        <a:defRPr sz="2400">
          <a:solidFill>
            <a:schemeClr val="tx1"/>
          </a:solidFill>
          <a:latin typeface="+mn-lt"/>
        </a:defRPr>
      </a:lvl3pPr>
      <a:lvl4pPr marL="1255713" indent="-1778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tabLst>
          <a:tab pos="723900" algn="l"/>
        </a:tabLst>
        <a:defRPr sz="1600">
          <a:solidFill>
            <a:schemeClr val="tx1"/>
          </a:solidFill>
          <a:latin typeface="+mn-lt"/>
        </a:defRPr>
      </a:lvl4pPr>
      <a:lvl5pPr marL="1612900" indent="-1778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5pPr>
      <a:lvl6pPr marL="2070100" indent="-177800" algn="l" rtl="0" fontAlgn="base">
        <a:spcBef>
          <a:spcPct val="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6pPr>
      <a:lvl7pPr marL="2527300" indent="-177800" algn="l" rtl="0" fontAlgn="base">
        <a:spcBef>
          <a:spcPct val="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7pPr>
      <a:lvl8pPr marL="2984500" indent="-177800" algn="l" rtl="0" fontAlgn="base">
        <a:spcBef>
          <a:spcPct val="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8pPr>
      <a:lvl9pPr marL="3441700" indent="-177800" algn="l" rtl="0" fontAlgn="base">
        <a:spcBef>
          <a:spcPct val="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6" cstate="print"/>
          <a:srcRect b="80481"/>
          <a:stretch>
            <a:fillRect/>
          </a:stretch>
        </p:blipFill>
        <p:spPr bwMode="auto">
          <a:xfrm>
            <a:off x="0" y="0"/>
            <a:ext cx="9144000" cy="12747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162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  <p:sldLayoutId id="2147484396" r:id="rId12"/>
    <p:sldLayoutId id="2147484397" r:id="rId13"/>
    <p:sldLayoutId id="2147484421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2390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tabLst>
          <a:tab pos="723900" algn="l"/>
        </a:tabLst>
        <a:defRPr sz="2800">
          <a:solidFill>
            <a:schemeClr val="tx1"/>
          </a:solidFill>
          <a:latin typeface="+mn-lt"/>
        </a:defRPr>
      </a:lvl2pPr>
      <a:lvl3pPr marL="898525" indent="-1778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23900" algn="l"/>
        </a:tabLst>
        <a:defRPr sz="2400">
          <a:solidFill>
            <a:schemeClr val="tx1"/>
          </a:solidFill>
          <a:latin typeface="+mn-lt"/>
        </a:defRPr>
      </a:lvl3pPr>
      <a:lvl4pPr marL="1255713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tabLst>
          <a:tab pos="723900" algn="l"/>
        </a:tabLst>
        <a:defRPr sz="1600">
          <a:solidFill>
            <a:schemeClr val="tx1"/>
          </a:solidFill>
          <a:latin typeface="+mn-lt"/>
        </a:defRPr>
      </a:lvl4pPr>
      <a:lvl5pPr marL="16129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5pPr>
      <a:lvl6pPr marL="20701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6pPr>
      <a:lvl7pPr marL="25273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7pPr>
      <a:lvl8pPr marL="29845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8pPr>
      <a:lvl9pPr marL="34417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 cstate="print"/>
          <a:srcRect b="80481"/>
          <a:stretch>
            <a:fillRect/>
          </a:stretch>
        </p:blipFill>
        <p:spPr bwMode="auto">
          <a:xfrm>
            <a:off x="0" y="0"/>
            <a:ext cx="9158288" cy="908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3075" name="Group 7"/>
          <p:cNvGrpSpPr>
            <a:grpSpLocks noChangeAspect="1"/>
          </p:cNvGrpSpPr>
          <p:nvPr/>
        </p:nvGrpSpPr>
        <p:grpSpPr bwMode="auto">
          <a:xfrm>
            <a:off x="7696200" y="209550"/>
            <a:ext cx="1447800" cy="466725"/>
            <a:chOff x="68" y="353"/>
            <a:chExt cx="3362" cy="1081"/>
          </a:xfrm>
        </p:grpSpPr>
        <p:pic>
          <p:nvPicPr>
            <p:cNvPr id="3079" name="Picture 8" descr="Better_Connect_WHT_H"/>
            <p:cNvPicPr>
              <a:picLocks noChangeAspect="1" noChangeArrowheads="1"/>
            </p:cNvPicPr>
            <p:nvPr/>
          </p:nvPicPr>
          <p:blipFill>
            <a:blip r:embed="rId14" cstate="print"/>
            <a:srcRect r="19415"/>
            <a:stretch>
              <a:fillRect/>
            </a:stretch>
          </p:blipFill>
          <p:spPr bwMode="auto">
            <a:xfrm>
              <a:off x="68" y="788"/>
              <a:ext cx="3362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9" descr="Better_Connect_WHT_H"/>
            <p:cNvPicPr>
              <a:picLocks noChangeAspect="1" noChangeArrowheads="1"/>
            </p:cNvPicPr>
            <p:nvPr/>
          </p:nvPicPr>
          <p:blipFill>
            <a:blip r:embed="rId14" cstate="print"/>
            <a:srcRect l="82466"/>
            <a:stretch>
              <a:fillRect/>
            </a:stretch>
          </p:blipFill>
          <p:spPr bwMode="auto">
            <a:xfrm>
              <a:off x="1429" y="353"/>
              <a:ext cx="731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1628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7563" y="63087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0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215F257-7196-4D33-8612-B960B79D9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  <p:sldLayoutId id="2147484399" r:id="rId2"/>
    <p:sldLayoutId id="2147484400" r:id="rId3"/>
    <p:sldLayoutId id="2147484401" r:id="rId4"/>
    <p:sldLayoutId id="2147484402" r:id="rId5"/>
    <p:sldLayoutId id="2147484403" r:id="rId6"/>
    <p:sldLayoutId id="2147484404" r:id="rId7"/>
    <p:sldLayoutId id="2147484405" r:id="rId8"/>
    <p:sldLayoutId id="2147484406" r:id="rId9"/>
    <p:sldLayoutId id="2147484407" r:id="rId10"/>
    <p:sldLayoutId id="214748440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23900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tabLst>
          <a:tab pos="723900" algn="l"/>
        </a:tabLst>
        <a:defRPr sz="2800">
          <a:solidFill>
            <a:schemeClr val="tx1"/>
          </a:solidFill>
          <a:latin typeface="+mn-lt"/>
        </a:defRPr>
      </a:lvl2pPr>
      <a:lvl3pPr marL="898525" indent="-1778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723900" algn="l"/>
        </a:tabLst>
        <a:defRPr sz="2400">
          <a:solidFill>
            <a:schemeClr val="tx1"/>
          </a:solidFill>
          <a:latin typeface="+mn-lt"/>
        </a:defRPr>
      </a:lvl3pPr>
      <a:lvl4pPr marL="1255713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tabLst>
          <a:tab pos="723900" algn="l"/>
        </a:tabLst>
        <a:defRPr sz="1600">
          <a:solidFill>
            <a:schemeClr val="tx1"/>
          </a:solidFill>
          <a:latin typeface="+mn-lt"/>
        </a:defRPr>
      </a:lvl4pPr>
      <a:lvl5pPr marL="16129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5pPr>
      <a:lvl6pPr marL="20701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6pPr>
      <a:lvl7pPr marL="25273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7pPr>
      <a:lvl8pPr marL="29845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8pPr>
      <a:lvl9pPr marL="3441700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723900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V_BlueBrandStrip---fina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165850"/>
            <a:ext cx="91440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8313" y="6237288"/>
            <a:ext cx="676910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buFont typeface="Wingdings" pitchFamily="2" charset="2"/>
              <a:buNone/>
            </a:pPr>
            <a:endParaRPr lang="en-GB" sz="800">
              <a:solidFill>
                <a:srgbClr val="FFFFFF"/>
              </a:solidFill>
              <a:latin typeface="EDFE Meta-Normal Roman"/>
            </a:endParaRPr>
          </a:p>
          <a:p>
            <a:pPr eaLnBrk="0" hangingPunct="0">
              <a:buSzPct val="100000"/>
              <a:buFont typeface="Wingdings" pitchFamily="2" charset="2"/>
              <a:buNone/>
            </a:pPr>
            <a:endParaRPr lang="en-GB" sz="800">
              <a:solidFill>
                <a:srgbClr val="FFFFFF"/>
              </a:solidFill>
              <a:latin typeface="EDFE Meta-Normal Roman"/>
            </a:endParaRPr>
          </a:p>
          <a:p>
            <a:pPr eaLnBrk="0" hangingPunct="0">
              <a:buSzPct val="100000"/>
              <a:buFont typeface="Wingdings" pitchFamily="2" charset="2"/>
              <a:buNone/>
            </a:pPr>
            <a:r>
              <a:rPr lang="en-GB" sz="800">
                <a:solidFill>
                  <a:srgbClr val="FFFFFF"/>
                </a:solidFill>
                <a:latin typeface="EDFE Meta-Normal Roman"/>
              </a:rPr>
              <a:t>© Copyright EDF Energy plc.  All rights reserved. 2007.</a:t>
            </a:r>
            <a:r>
              <a:rPr lang="en-GB">
                <a:solidFill>
                  <a:srgbClr val="FFFFFF"/>
                </a:solidFill>
                <a:latin typeface="Arial Black" pitchFamily="34" charset="0"/>
              </a:rPr>
              <a:t>		</a:t>
            </a:r>
            <a:fld id="{EAD8CB32-75D6-407D-AE8E-5F6EE32AE853}" type="slidenum">
              <a:rPr lang="en-GB" sz="900">
                <a:solidFill>
                  <a:srgbClr val="FFFFFF"/>
                </a:solidFill>
                <a:latin typeface="EDFE Meta-Bold Roman"/>
              </a:rPr>
              <a:pPr eaLnBrk="0" hangingPunct="0">
                <a:buSzPct val="100000"/>
                <a:buFont typeface="Wingdings" pitchFamily="2" charset="2"/>
                <a:buNone/>
              </a:pPr>
              <a:t>‹#›</a:t>
            </a:fld>
            <a:endParaRPr lang="en-US" sz="900">
              <a:solidFill>
                <a:srgbClr val="FFFFFF"/>
              </a:solidFill>
              <a:latin typeface="EDFE Meta-Bold Roman"/>
            </a:endParaRPr>
          </a:p>
        </p:txBody>
      </p:sp>
      <p:grpSp>
        <p:nvGrpSpPr>
          <p:cNvPr id="4102" name="Group 6"/>
          <p:cNvGrpSpPr>
            <a:grpSpLocks/>
          </p:cNvGrpSpPr>
          <p:nvPr userDrawn="1"/>
        </p:nvGrpSpPr>
        <p:grpSpPr bwMode="auto">
          <a:xfrm>
            <a:off x="269875" y="571500"/>
            <a:ext cx="142875" cy="217488"/>
            <a:chOff x="3379" y="1570"/>
            <a:chExt cx="90" cy="137"/>
          </a:xfrm>
        </p:grpSpPr>
        <p:sp>
          <p:nvSpPr>
            <p:cNvPr id="4106" name="Oval 7"/>
            <p:cNvSpPr>
              <a:spLocks noChangeArrowheads="1"/>
            </p:cNvSpPr>
            <p:nvPr userDrawn="1"/>
          </p:nvSpPr>
          <p:spPr bwMode="auto">
            <a:xfrm>
              <a:off x="3379" y="1570"/>
              <a:ext cx="45" cy="4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buSzPct val="100000"/>
                <a:buFont typeface="Wingdings" pitchFamily="2" charset="2"/>
                <a:buNone/>
              </a:pPr>
              <a:endParaRPr lang="ru-RU" sz="1000">
                <a:solidFill>
                  <a:srgbClr val="000000"/>
                </a:solidFill>
                <a:latin typeface="EDFE Meta-Normal Roman"/>
              </a:endParaRPr>
            </a:p>
          </p:txBody>
        </p:sp>
        <p:sp>
          <p:nvSpPr>
            <p:cNvPr id="4107" name="Oval 8"/>
            <p:cNvSpPr>
              <a:spLocks noChangeArrowheads="1"/>
            </p:cNvSpPr>
            <p:nvPr userDrawn="1"/>
          </p:nvSpPr>
          <p:spPr bwMode="auto">
            <a:xfrm>
              <a:off x="3424" y="1615"/>
              <a:ext cx="45" cy="4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buSzPct val="100000"/>
                <a:buFont typeface="Wingdings" pitchFamily="2" charset="2"/>
                <a:buNone/>
              </a:pPr>
              <a:endParaRPr lang="ru-RU" sz="1000">
                <a:solidFill>
                  <a:srgbClr val="000000"/>
                </a:solidFill>
                <a:latin typeface="EDFE Meta-Normal Roman"/>
              </a:endParaRPr>
            </a:p>
          </p:txBody>
        </p:sp>
        <p:sp>
          <p:nvSpPr>
            <p:cNvPr id="4108" name="Oval 9"/>
            <p:cNvSpPr>
              <a:spLocks noChangeArrowheads="1"/>
            </p:cNvSpPr>
            <p:nvPr userDrawn="1"/>
          </p:nvSpPr>
          <p:spPr bwMode="auto">
            <a:xfrm>
              <a:off x="3379" y="1661"/>
              <a:ext cx="45" cy="4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buSzPct val="100000"/>
                <a:buFont typeface="Wingdings" pitchFamily="2" charset="2"/>
                <a:buNone/>
              </a:pPr>
              <a:endParaRPr lang="ru-RU" sz="1000">
                <a:solidFill>
                  <a:srgbClr val="000000"/>
                </a:solidFill>
                <a:latin typeface="EDFE Meta-Normal Roman"/>
              </a:endParaRPr>
            </a:p>
          </p:txBody>
        </p:sp>
      </p:grpSp>
      <p:sp>
        <p:nvSpPr>
          <p:cNvPr id="4103" name="AcnStamp_ID_1719309" hidden="1"/>
          <p:cNvSpPr>
            <a:spLocks noChangeArrowheads="1"/>
          </p:cNvSpPr>
          <p:nvPr userDrawn="1">
            <p:custDataLst>
              <p:tags r:id="rId14"/>
            </p:custDataLst>
          </p:nvPr>
        </p:nvSpPr>
        <p:spPr bwMode="gray">
          <a:xfrm>
            <a:off x="7105650" y="1387475"/>
            <a:ext cx="1581150" cy="263525"/>
          </a:xfrm>
          <a:prstGeom prst="leftRightArrow">
            <a:avLst>
              <a:gd name="adj1" fmla="val 100000"/>
              <a:gd name="adj2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25400" rIns="0" bIns="25400">
            <a:spAutoFit/>
          </a:bodyPr>
          <a:lstStyle/>
          <a:p>
            <a:pPr algn="r" eaLnBrk="0" hangingPunct="0">
              <a:buSzPct val="100000"/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latin typeface="Arial Black" pitchFamily="34" charset="0"/>
              </a:rPr>
              <a:t>MASTER STAMP</a:t>
            </a:r>
          </a:p>
        </p:txBody>
      </p:sp>
      <p:cxnSp>
        <p:nvCxnSpPr>
          <p:cNvPr id="4104" name="AcnStpConnector_ID_1719310" hidden="1"/>
          <p:cNvCxnSpPr>
            <a:cxnSpLocks noChangeShapeType="1"/>
            <a:stCxn id="4103" idx="2"/>
            <a:endCxn id="4103" idx="0"/>
          </p:cNvCxnSpPr>
          <p:nvPr userDrawn="1">
            <p:custDataLst>
              <p:tags r:id="rId15"/>
            </p:custDataLst>
          </p:nvPr>
        </p:nvCxnSpPr>
        <p:spPr bwMode="gray">
          <a:xfrm>
            <a:off x="7105650" y="1387475"/>
            <a:ext cx="1581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5" name="AcnStpConnector_ID_1719311" hidden="1"/>
          <p:cNvCxnSpPr>
            <a:cxnSpLocks noChangeShapeType="1"/>
            <a:stCxn id="4103" idx="4"/>
            <a:endCxn id="4103" idx="6"/>
          </p:cNvCxnSpPr>
          <p:nvPr userDrawn="1">
            <p:custDataLst>
              <p:tags r:id="rId16"/>
            </p:custDataLst>
          </p:nvPr>
        </p:nvCxnSpPr>
        <p:spPr bwMode="gray">
          <a:xfrm>
            <a:off x="7105650" y="1651000"/>
            <a:ext cx="1581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  <p:sldLayoutId id="21474844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urostile LT 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urostile LT 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urostile LT 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urostile LT Bold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urostile LT Bold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urostile LT Bold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urostile LT Bold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Eurostile LT Bold" pitchFamily="2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defRPr sz="1200">
          <a:solidFill>
            <a:schemeClr val="accent1"/>
          </a:solidFill>
          <a:latin typeface="+mn-lt"/>
          <a:ea typeface="+mn-ea"/>
          <a:cs typeface="+mn-cs"/>
        </a:defRPr>
      </a:lvl1pPr>
      <a:lvl2pPr marL="355600" indent="-1762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05000"/>
        <a:buChar char="•"/>
        <a:defRPr sz="1200">
          <a:solidFill>
            <a:schemeClr val="accent1"/>
          </a:solidFill>
          <a:latin typeface="+mn-lt"/>
        </a:defRPr>
      </a:lvl2pPr>
      <a:lvl3pPr marL="7239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05000"/>
        <a:buChar char="•"/>
        <a:defRPr sz="1200">
          <a:solidFill>
            <a:schemeClr val="accent1"/>
          </a:solidFill>
          <a:latin typeface="+mn-lt"/>
        </a:defRPr>
      </a:lvl3pPr>
      <a:lvl4pPr marL="1077913" indent="-1746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05000"/>
        <a:buChar char="•"/>
        <a:defRPr sz="1200">
          <a:solidFill>
            <a:schemeClr val="accent1"/>
          </a:solidFill>
          <a:latin typeface="+mn-lt"/>
        </a:defRPr>
      </a:lvl4pPr>
      <a:lvl5pPr marL="1674813" indent="-228600" algn="l" rtl="0" eaLnBrk="0" fontAlgn="base" hangingPunct="0">
        <a:spcBef>
          <a:spcPct val="30000"/>
        </a:spcBef>
        <a:spcAft>
          <a:spcPct val="0"/>
        </a:spcAft>
        <a:buClr>
          <a:srgbClr val="66CCFF"/>
        </a:buClr>
        <a:buChar char="•"/>
        <a:defRPr sz="1200">
          <a:solidFill>
            <a:schemeClr val="tx1"/>
          </a:solidFill>
          <a:latin typeface="Arial" charset="0"/>
        </a:defRPr>
      </a:lvl5pPr>
      <a:lvl6pPr marL="2132013" indent="-228600" algn="l" rtl="0" fontAlgn="base">
        <a:spcBef>
          <a:spcPct val="30000"/>
        </a:spcBef>
        <a:spcAft>
          <a:spcPct val="0"/>
        </a:spcAft>
        <a:buClr>
          <a:srgbClr val="66CCFF"/>
        </a:buClr>
        <a:buChar char="•"/>
        <a:defRPr sz="1200">
          <a:solidFill>
            <a:schemeClr val="tx1"/>
          </a:solidFill>
          <a:latin typeface="Arial" charset="0"/>
        </a:defRPr>
      </a:lvl6pPr>
      <a:lvl7pPr marL="2589213" indent="-228600" algn="l" rtl="0" fontAlgn="base">
        <a:spcBef>
          <a:spcPct val="30000"/>
        </a:spcBef>
        <a:spcAft>
          <a:spcPct val="0"/>
        </a:spcAft>
        <a:buClr>
          <a:srgbClr val="66CCFF"/>
        </a:buClr>
        <a:buChar char="•"/>
        <a:defRPr sz="1200">
          <a:solidFill>
            <a:schemeClr val="tx1"/>
          </a:solidFill>
          <a:latin typeface="Arial" charset="0"/>
        </a:defRPr>
      </a:lvl7pPr>
      <a:lvl8pPr marL="3046413" indent="-228600" algn="l" rtl="0" fontAlgn="base">
        <a:spcBef>
          <a:spcPct val="30000"/>
        </a:spcBef>
        <a:spcAft>
          <a:spcPct val="0"/>
        </a:spcAft>
        <a:buClr>
          <a:srgbClr val="66CCFF"/>
        </a:buClr>
        <a:buChar char="•"/>
        <a:defRPr sz="1200">
          <a:solidFill>
            <a:schemeClr val="tx1"/>
          </a:solidFill>
          <a:latin typeface="Arial" charset="0"/>
        </a:defRPr>
      </a:lvl8pPr>
      <a:lvl9pPr marL="3503613" indent="-228600" algn="l" rtl="0" fontAlgn="base">
        <a:spcBef>
          <a:spcPct val="30000"/>
        </a:spcBef>
        <a:spcAft>
          <a:spcPct val="0"/>
        </a:spcAft>
        <a:buClr>
          <a:srgbClr val="66CCFF"/>
        </a:buClr>
        <a:buChar char="•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30200" y="1346200"/>
            <a:ext cx="83693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 algn="ctr"/>
            <a:r>
              <a:rPr lang="en-US" sz="3600" dirty="0">
                <a:latin typeface="Book Antiqua" pitchFamily="18" charset="0"/>
              </a:rPr>
              <a:t> </a:t>
            </a:r>
            <a:endParaRPr lang="ru-RU" sz="3600" dirty="0">
              <a:latin typeface="Book Antiqua" pitchFamily="18" charset="0"/>
            </a:endParaRPr>
          </a:p>
          <a:p>
            <a:pPr marL="266700" indent="-266700" algn="ctr"/>
            <a:endParaRPr lang="ru-RU" sz="3600" dirty="0">
              <a:latin typeface="Book Antiqua" pitchFamily="18" charset="0"/>
            </a:endParaRPr>
          </a:p>
          <a:p>
            <a:pPr marL="0" lvl="1" algn="ctr"/>
            <a:r>
              <a:rPr lang="en-US" sz="2400" dirty="0">
                <a:latin typeface="Book Antiqua" pitchFamily="18" charset="0"/>
              </a:rPr>
              <a:t>FORMATION OF A GREEN ECONOMY IN MOSCOW:</a:t>
            </a:r>
          </a:p>
          <a:p>
            <a:pPr marL="0" lvl="1" algn="ctr"/>
            <a:r>
              <a:rPr lang="en-US" sz="2400" dirty="0">
                <a:latin typeface="Book Antiqua" pitchFamily="18" charset="0"/>
              </a:rPr>
              <a:t>OPPORTUNITIES AND PROSPECTS</a:t>
            </a:r>
            <a:endParaRPr lang="ru-RU" sz="2400" dirty="0">
              <a:latin typeface="Book Antiqua" pitchFamily="18" charset="0"/>
            </a:endParaRPr>
          </a:p>
          <a:p>
            <a:pPr marL="723900" lvl="1" indent="-266700" algn="ctr"/>
            <a:endParaRPr lang="it-IT" sz="2800" dirty="0">
              <a:latin typeface="Book Antiqua" pitchFamily="18" charset="0"/>
            </a:endParaRPr>
          </a:p>
          <a:p>
            <a:pPr marL="266700" indent="-266700" algn="ctr"/>
            <a:endParaRPr lang="it-IT" sz="2800" dirty="0">
              <a:latin typeface="Book Antiqua" pitchFamily="18" charset="0"/>
            </a:endParaRPr>
          </a:p>
          <a:p>
            <a:pPr marL="266700" indent="-266700" algn="ctr"/>
            <a:endParaRPr lang="ru-RU" sz="2800" dirty="0">
              <a:latin typeface="Book Antiqua" pitchFamily="18" charset="0"/>
            </a:endParaRPr>
          </a:p>
          <a:p>
            <a:pPr marL="266700" indent="-266700" algn="ctr"/>
            <a:r>
              <a:rPr lang="ru-RU" sz="1800" dirty="0">
                <a:latin typeface="Book Antiqua" pitchFamily="18" charset="0"/>
              </a:rPr>
              <a:t>Ст. </a:t>
            </a:r>
            <a:r>
              <a:rPr lang="ru-RU" sz="1800" dirty="0" err="1">
                <a:latin typeface="Book Antiqua" pitchFamily="18" charset="0"/>
              </a:rPr>
              <a:t>преп</a:t>
            </a:r>
            <a:r>
              <a:rPr lang="it-IT" sz="1800" dirty="0">
                <a:latin typeface="Book Antiqua" pitchFamily="18" charset="0"/>
              </a:rPr>
              <a:t>. </a:t>
            </a:r>
            <a:r>
              <a:rPr lang="ru-RU" sz="1800" dirty="0" err="1">
                <a:latin typeface="Book Antiqua" pitchFamily="18" charset="0"/>
              </a:rPr>
              <a:t>Комаровская</a:t>
            </a:r>
            <a:r>
              <a:rPr lang="ru-RU" sz="1800" dirty="0">
                <a:latin typeface="Book Antiqua" pitchFamily="18" charset="0"/>
              </a:rPr>
              <a:t> Наталья Владимировна</a:t>
            </a:r>
            <a:endParaRPr lang="it-IT" sz="1800" dirty="0">
              <a:latin typeface="Book Antiqua" pitchFamily="18" charset="0"/>
            </a:endParaRPr>
          </a:p>
          <a:p>
            <a:pPr marL="266700" indent="-266700" algn="ctr"/>
            <a:r>
              <a:rPr lang="ru-RU" sz="1600" dirty="0">
                <a:latin typeface="Book Antiqua" pitchFamily="18" charset="0"/>
              </a:rPr>
              <a:t>Кафедра экономической теории МГИМО (У) МИД РФ</a:t>
            </a:r>
            <a:endParaRPr lang="it-IT" sz="1600" dirty="0">
              <a:latin typeface="Book Antiqua" pitchFamily="18" charset="0"/>
            </a:endParaRPr>
          </a:p>
          <a:p>
            <a:pPr marL="266700" indent="-266700" algn="ctr"/>
            <a:endParaRPr lang="it-IT" sz="1600" dirty="0">
              <a:latin typeface="Book Antiqua" pitchFamily="18" charset="0"/>
            </a:endParaRPr>
          </a:p>
          <a:p>
            <a:pPr marL="266700" indent="-266700" algn="ctr"/>
            <a:r>
              <a:rPr lang="ru-RU" sz="1600" dirty="0">
                <a:latin typeface="Book Antiqua" pitchFamily="18" charset="0"/>
              </a:rPr>
              <a:t>Международная конференция</a:t>
            </a:r>
          </a:p>
          <a:p>
            <a:pPr marL="266700" indent="-266700" algn="ctr"/>
            <a:r>
              <a:rPr lang="ru-RU" sz="1600" i="1" dirty="0">
                <a:latin typeface="Book Antiqua" pitchFamily="18" charset="0"/>
              </a:rPr>
              <a:t>ИЗМЕНЕНИЕ КЛИМАТА В УСЛОВИЯХ ИНДУСТРИИ 4.0</a:t>
            </a:r>
            <a:endParaRPr lang="en-US" sz="1600" i="1" dirty="0">
              <a:latin typeface="Book Antiqua" pitchFamily="18" charset="0"/>
            </a:endParaRPr>
          </a:p>
          <a:p>
            <a:pPr marL="266700" indent="-266700" algn="ctr"/>
            <a:r>
              <a:rPr lang="ru-RU" sz="1600" dirty="0">
                <a:latin typeface="Book Antiqua" pitchFamily="18" charset="0"/>
              </a:rPr>
              <a:t>Москва-20</a:t>
            </a:r>
            <a:r>
              <a:rPr lang="en-US" sz="1600" dirty="0">
                <a:latin typeface="Book Antiqua" pitchFamily="18" charset="0"/>
              </a:rPr>
              <a:t>20</a:t>
            </a:r>
            <a:endParaRPr lang="en-GB" sz="1600" b="0" i="1" dirty="0">
              <a:solidFill>
                <a:schemeClr val="bg1"/>
              </a:solidFill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63575" y="50276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ru-RU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NOISE POLLUTION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92100" y="1373704"/>
            <a:ext cx="8334376" cy="430887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car noise</a:t>
            </a: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reducing the traffic flow</a:t>
            </a: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introduction of ‘green’ modes of transport</a:t>
            </a:r>
            <a:endParaRPr lang="en-US" sz="2000" b="0" dirty="0">
              <a:solidFill>
                <a:srgbClr val="00257A"/>
              </a:solidFill>
            </a:endParaRP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electric buses are 30% less noise-emitting than buses</a:t>
            </a:r>
          </a:p>
          <a:p>
            <a:pPr marL="979488" algn="just" eaLnBrk="1" hangingPunct="1">
              <a:defRPr/>
            </a:pPr>
            <a:endParaRPr lang="en-US" sz="1800" b="0" i="1" dirty="0">
              <a:solidFill>
                <a:srgbClr val="00257A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residential and public buildings near highways, located in the zone where the standard noise level is exceeded, are protected</a:t>
            </a: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000" b="0" dirty="0">
                <a:solidFill>
                  <a:srgbClr val="00257A"/>
                </a:solidFill>
              </a:rPr>
              <a:t>v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arious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sound control measures to combat noise, such as noise screens, windows, walls, special layouts, placement of buildings, can only be applied in areas of new development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in the areas of existing buildings, only soundproof screens and windows are used</a:t>
            </a:r>
          </a:p>
          <a:p>
            <a:pPr algn="just" eaLnBrk="1" hangingPunct="1">
              <a:defRPr/>
            </a:pPr>
            <a:endParaRPr lang="en-US" sz="1800" b="0" i="1" dirty="0">
              <a:solidFill>
                <a:srgbClr val="002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945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en-US" sz="18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A SURVEY OF MGIMO STUDENTS ON THE POSSIBILITIES </a:t>
            </a:r>
            <a:br>
              <a:rPr lang="en-US" sz="20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OF CREATING A GREEN ECONOMY IN MOSCOW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92100" y="1373704"/>
            <a:ext cx="8334376" cy="55707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457200" lvl="0" indent="-457200" algn="just" eaLnBrk="1" hangingPunct="1">
              <a:buAutoNum type="arabicPeriod"/>
              <a:defRPr/>
            </a:pPr>
            <a:r>
              <a:rPr lang="en-US" sz="2000" dirty="0">
                <a:solidFill>
                  <a:srgbClr val="00257A"/>
                </a:solidFill>
              </a:rPr>
              <a:t>Are you familiar with the concept of sustainable urban development (yes / no)?</a:t>
            </a: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60% of students answered this question in the affirmative, while 40% are unfamiliar with this concept</a:t>
            </a:r>
          </a:p>
          <a:p>
            <a:pPr marL="979488" algn="just" eaLnBrk="1" hangingPunct="1">
              <a:defRPr/>
            </a:pPr>
            <a:endParaRPr lang="en-US" sz="1800" b="0" i="1" dirty="0">
              <a:solidFill>
                <a:srgbClr val="00257A"/>
              </a:solidFill>
            </a:endParaRPr>
          </a:p>
          <a:p>
            <a:pPr marL="457200" marR="0" indent="-457200" algn="just" defTabSz="914400" eaLnBrk="1" latinLnBrk="0" hangingPunct="1">
              <a:lnSpc>
                <a:spcPct val="100000"/>
              </a:lnSpc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US" sz="2000" dirty="0">
                <a:solidFill>
                  <a:srgbClr val="00257A"/>
                </a:solidFill>
              </a:rPr>
              <a:t>What, in your opinion, does the notion “green metropolis” mean (open question)?</a:t>
            </a:r>
          </a:p>
          <a:p>
            <a:pPr marL="143033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presence of green spaces 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integration of environmental technologies, taking measures to protect the environment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use of alternative energy sources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cyclic use of resources, waste control, separate waste collection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clean air, exhaust gas control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less use of gasoline vehicles and infrastructure for the use of electric vehicles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development of cycling and more pedestrian zones, more use of trolleybuses and trams than buses and cars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endParaRPr lang="en-US" sz="1800" b="0" i="1" dirty="0">
              <a:solidFill>
                <a:srgbClr val="002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28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en-US" sz="18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A SURVEY OF MGIMO STUDENTS ON THE POSSIBILITIES </a:t>
            </a:r>
            <a:br>
              <a:rPr lang="en-US" sz="20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OF CREATING A GREEN ECONOMY IN MOSCOW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92100" y="1373704"/>
            <a:ext cx="8334376" cy="403187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457200" lvl="0" indent="-457200" algn="just" eaLnBrk="1" hangingPunct="1">
              <a:buFont typeface="+mj-lt"/>
              <a:buAutoNum type="arabicPeriod" startAt="3"/>
              <a:defRPr/>
            </a:pPr>
            <a:r>
              <a:rPr lang="en-US" sz="2000" dirty="0">
                <a:solidFill>
                  <a:srgbClr val="00257A"/>
                </a:solidFill>
              </a:rPr>
              <a:t>In which cities, in your opinion, a green economy is successfully forming (open question)?</a:t>
            </a:r>
          </a:p>
          <a:p>
            <a:pPr marL="99218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000" b="0" dirty="0">
                <a:solidFill>
                  <a:srgbClr val="00257A"/>
                </a:solidFill>
              </a:rPr>
              <a:t>capitals of the Scandinavian countries (Copenhagen, Stockholm, Oslo)</a:t>
            </a:r>
          </a:p>
          <a:p>
            <a:pPr marL="99218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000" b="0" dirty="0">
                <a:solidFill>
                  <a:srgbClr val="00257A"/>
                </a:solidFill>
              </a:rPr>
              <a:t>other European cities: Berlin, Geneva, Zurich, London, Helsinki, Vienna, Amsterdam</a:t>
            </a:r>
          </a:p>
          <a:p>
            <a:pPr marL="99218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000" b="0" dirty="0">
                <a:solidFill>
                  <a:srgbClr val="00257A"/>
                </a:solidFill>
              </a:rPr>
              <a:t>American cities: Washington and New York </a:t>
            </a:r>
          </a:p>
          <a:p>
            <a:pPr marL="99218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000" b="0" dirty="0">
                <a:solidFill>
                  <a:srgbClr val="00257A"/>
                </a:solidFill>
              </a:rPr>
              <a:t>Canadian cities: Toronto</a:t>
            </a:r>
          </a:p>
          <a:p>
            <a:pPr marL="99218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000" b="0" dirty="0">
                <a:solidFill>
                  <a:srgbClr val="00257A"/>
                </a:solidFill>
              </a:rPr>
              <a:t>Asian cities: Singapore and Tokyo</a:t>
            </a:r>
          </a:p>
          <a:p>
            <a:pPr marL="99218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000" b="0" dirty="0">
                <a:solidFill>
                  <a:srgbClr val="00257A"/>
                </a:solidFill>
              </a:rPr>
              <a:t>Australian cities: Sydney</a:t>
            </a:r>
          </a:p>
          <a:p>
            <a:pPr marL="143033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n-US" sz="1800" b="0" i="1" dirty="0">
              <a:solidFill>
                <a:srgbClr val="00257A"/>
              </a:solidFill>
            </a:endParaRPr>
          </a:p>
          <a:p>
            <a:pPr marL="143033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n-US" sz="1800" b="0" i="1" dirty="0">
              <a:solidFill>
                <a:srgbClr val="002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94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en-US" sz="18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A SURVEY OF MGIMO STUDENTS ON THE POSSIBILITIES </a:t>
            </a:r>
            <a:br>
              <a:rPr lang="en-US" sz="20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OF CREATING A GREEN ECONOMY IN MOSCOW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92100" y="1373704"/>
            <a:ext cx="8334376" cy="40626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lvl="0" algn="just" eaLnBrk="1" hangingPunct="1">
              <a:defRPr/>
            </a:pPr>
            <a:r>
              <a:rPr lang="en-US" sz="2000" dirty="0">
                <a:effectLst/>
                <a:latin typeface="+mn-lt"/>
                <a:ea typeface="PMingLiU" panose="02020500000000000000" pitchFamily="18" charset="-120"/>
                <a:cs typeface="Arial" panose="020B0604020202020204" pitchFamily="34" charset="0"/>
              </a:rPr>
              <a:t>4. Which of these environmental problems, in your opinion, are most typical for Moscow: a) air pollution; b) pollution of water bodies; c) household waste; d) lack of green spaces; e) noise pollution; f) soil pollution; g) climate change (multiple answers are possible)?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air pollution (86%)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noise pollution (63%)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household waste (62%)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water pollution (55%)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soil pollution, climate change and a lack of green spaces as the least urgent problems (30%, 24% and 17%, respectively)</a:t>
            </a:r>
          </a:p>
          <a:p>
            <a:pPr marL="1430338" marR="0" lvl="0" indent="-450850" algn="just" defTabSz="914400" eaLnBrk="1" latinLnBrk="0" hangingPunct="1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n-US" sz="1800" b="0" i="1" dirty="0">
              <a:solidFill>
                <a:srgbClr val="002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288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en-US" sz="18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A SURVEY OF MGIMO STUDENTS ON THE POSSIBILITIES </a:t>
            </a:r>
            <a:br>
              <a:rPr lang="en-US" sz="20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OF CREATING A GREEN ECONOMY IN MOSCOW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66700" y="1373704"/>
            <a:ext cx="8521700" cy="40010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lvl="0" algn="just" eaLnBrk="1" hangingPunct="1">
              <a:defRPr/>
            </a:pPr>
            <a:r>
              <a:rPr lang="en-US" sz="2000" dirty="0">
                <a:latin typeface="+mn-lt"/>
                <a:ea typeface="PMingLiU" panose="02020500000000000000" pitchFamily="18" charset="-120"/>
              </a:rPr>
              <a:t>5</a:t>
            </a:r>
            <a:r>
              <a:rPr lang="en-US" sz="2000" dirty="0">
                <a:effectLst/>
                <a:latin typeface="+mn-lt"/>
                <a:ea typeface="PMingLiU" panose="02020500000000000000" pitchFamily="18" charset="-120"/>
                <a:cs typeface="Arial" panose="020B0604020202020204" pitchFamily="34" charset="0"/>
              </a:rPr>
              <a:t>. What do you think, the main environmental pollutants in Moscow can be attributed to: a) road transport (cars and trucks, buses); b) rail transport (trams, metro); c) river transport; d) air transport; e) operation of residential buildings; f) operation of industrial facilities; g) household waste (multiple answers are possible)?</a:t>
            </a:r>
            <a:r>
              <a:rPr lang="en-US" sz="2000" b="0" dirty="0">
                <a:solidFill>
                  <a:srgbClr val="00257A"/>
                </a:solidFill>
              </a:rPr>
              <a:t> 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transport (92%)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river (15%), air (14%), rail (6%) transport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industrial facilities (75%)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household waste (64%)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operation of residential buildings (21%)</a:t>
            </a:r>
          </a:p>
          <a:p>
            <a:pPr marL="143033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does not reflect reality</a:t>
            </a:r>
          </a:p>
          <a:p>
            <a:pPr marL="143033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n-US" sz="1800" b="0" i="1" dirty="0">
              <a:solidFill>
                <a:srgbClr val="002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69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en-US" sz="18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A SURVEY OF MGIMO STUDENTS ON THE POSSIBILITIES </a:t>
            </a:r>
            <a:br>
              <a:rPr lang="en-US" sz="2000" dirty="0">
                <a:latin typeface="Book Antiqua" pitchFamily="18" charset="0"/>
              </a:rPr>
            </a:br>
            <a:r>
              <a:rPr lang="en-US" sz="2000" dirty="0">
                <a:latin typeface="Book Antiqua" pitchFamily="18" charset="0"/>
              </a:rPr>
              <a:t>OF CREATING A GREEN ECONOMY IN MOSCOW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66700" y="1373704"/>
            <a:ext cx="8386762" cy="501675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257A"/>
                </a:solidFill>
                <a:latin typeface="Arial"/>
                <a:ea typeface="PMingLiU" panose="02020500000000000000" pitchFamily="18" charset="-120"/>
              </a:rPr>
              <a:t>6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/>
                <a:ea typeface="PMingLiU" panose="02020500000000000000" pitchFamily="18" charset="-120"/>
                <a:cs typeface="Arial" pitchFamily="34" charset="0"/>
              </a:rPr>
              <a:t>. In your opinion, has the transport infrastructure in Moscow become more environmentally friendly over the past five years (yes / no)?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57A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yes (71%), no (29%)</a:t>
            </a: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57A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/>
                <a:ea typeface="PMingLiU" panose="02020500000000000000" pitchFamily="18" charset="-120"/>
                <a:cs typeface="Arial" pitchFamily="34" charset="0"/>
              </a:rPr>
              <a:t>7. Have you started walking more often in Moscow in the last five years (yes / no)?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57A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yes (80%), no (20%)</a:t>
            </a: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2000" b="0" dirty="0">
              <a:solidFill>
                <a:srgbClr val="00257A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257A"/>
                </a:solidFill>
                <a:latin typeface="Arial"/>
                <a:ea typeface="PMingLiU" panose="02020500000000000000" pitchFamily="18" charset="-120"/>
              </a:rPr>
              <a:t>8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/>
                <a:ea typeface="PMingLiU" panose="02020500000000000000" pitchFamily="18" charset="-120"/>
                <a:cs typeface="Arial" pitchFamily="34" charset="0"/>
              </a:rPr>
              <a:t>. Do you sort the trash (yes / no)?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57A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yes (36%), no (64%)</a:t>
            </a: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2000" b="0" dirty="0">
              <a:solidFill>
                <a:srgbClr val="00257A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00257A"/>
                </a:solidFill>
                <a:latin typeface="Arial"/>
                <a:ea typeface="PMingLiU" panose="02020500000000000000" pitchFamily="18" charset="-120"/>
              </a:rPr>
              <a:t>9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/>
                <a:ea typeface="PMingLiU" panose="02020500000000000000" pitchFamily="18" charset="-120"/>
                <a:cs typeface="Arial" pitchFamily="34" charset="0"/>
              </a:rPr>
              <a:t>. Do you rent bicycles and electric scooters in Moscow (yes / no)?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57A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yes (40%), no (60%)</a:t>
            </a:r>
          </a:p>
          <a:p>
            <a:pPr marL="99218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2000" b="0" dirty="0">
              <a:solidFill>
                <a:srgbClr val="002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23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en-US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CONCLUSIONS/RECOMMENDATIONS</a:t>
            </a:r>
            <a:endParaRPr lang="en-GB" sz="2400" i="1" dirty="0">
              <a:latin typeface="Book Antiqua" pitchFamily="18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66700" y="1373704"/>
            <a:ext cx="8386762" cy="501675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>
                <a:solidFill>
                  <a:srgbClr val="00257A"/>
                </a:solidFill>
              </a:rPr>
              <a:t>Moscow is known for a high degree of environmental pollution, therefore, urgent need for comprehensive measures to improve the environmental situation in the city</a:t>
            </a: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>
                <a:solidFill>
                  <a:srgbClr val="00257A"/>
                </a:solidFill>
              </a:rPr>
              <a:t>despite the great potential in the field of energy saving and energy efficiency, Moscow is taking only the first steps towards green energy and green construction</a:t>
            </a: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>
                <a:solidFill>
                  <a:srgbClr val="00257A"/>
                </a:solidFill>
              </a:rPr>
              <a:t>the improvement of the transport system carried out in Moscow in recent years has led to a significant decrease in road congestion and a reduction in the negative impact of transport on the environment. Further introduction of ecological modes of transport and the approval of modern environmental standards for cars are required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dirty="0">
              <a:solidFill>
                <a:srgbClr val="002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43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en-US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CONCLUSIONS/RECOMMENDATIONS</a:t>
            </a:r>
            <a:endParaRPr lang="en-GB" sz="2400" i="1" dirty="0">
              <a:latin typeface="Book Antiqua" pitchFamily="18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66700" y="1373704"/>
            <a:ext cx="8386762" cy="40934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>
                <a:solidFill>
                  <a:srgbClr val="00257A"/>
                </a:solidFill>
              </a:rPr>
              <a:t>despite the harsh climatic conditions, Moscow has a fairly large number of green spaces</a:t>
            </a: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>
                <a:solidFill>
                  <a:srgbClr val="00257A"/>
                </a:solidFill>
              </a:rPr>
              <a:t>Moscow lags far behind other megacities in terms of waste processing</a:t>
            </a:r>
          </a:p>
          <a:p>
            <a:pPr marR="0" algn="just" defTabSz="914400" eaLnBrk="1" latinLnBrk="0" hangingPunct="1">
              <a:lnSpc>
                <a:spcPct val="100000"/>
              </a:lnSpc>
              <a:buClrTx/>
              <a:buSzTx/>
              <a:tabLst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>
                <a:solidFill>
                  <a:srgbClr val="00257A"/>
                </a:solidFill>
              </a:rPr>
              <a:t>the main source of noise pollution in Moscow is traffic noise</a:t>
            </a:r>
          </a:p>
          <a:p>
            <a:pPr marR="0" algn="just" defTabSz="914400" eaLnBrk="1" latinLnBrk="0" hangingPunct="1">
              <a:lnSpc>
                <a:spcPct val="100000"/>
              </a:lnSpc>
              <a:buClrTx/>
              <a:buSzTx/>
              <a:tabLst/>
              <a:defRPr/>
            </a:pPr>
            <a:endParaRPr lang="en-US" sz="2000" b="0" dirty="0">
              <a:solidFill>
                <a:srgbClr val="00257A"/>
              </a:solidFill>
            </a:endParaRPr>
          </a:p>
          <a:p>
            <a:pPr marL="285750" marR="0" indent="-285750" algn="just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>
                <a:solidFill>
                  <a:srgbClr val="00257A"/>
                </a:solidFill>
              </a:rPr>
              <a:t>to use the potential and creativity of young people in the implementation of the concept of sustainable development in Moscow, further development of environmental education and awareness is necessary</a:t>
            </a:r>
          </a:p>
        </p:txBody>
      </p:sp>
    </p:spTree>
    <p:extLst>
      <p:ext uri="{BB962C8B-B14F-4D97-AF65-F5344CB8AC3E}">
        <p14:creationId xmlns:p14="http://schemas.microsoft.com/office/powerpoint/2010/main" val="297542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 idx="4294967295"/>
          </p:nvPr>
        </p:nvSpPr>
        <p:spPr>
          <a:xfrm>
            <a:off x="444500" y="0"/>
            <a:ext cx="7162800" cy="1209675"/>
          </a:xfrm>
        </p:spPr>
        <p:txBody>
          <a:bodyPr/>
          <a:lstStyle/>
          <a:p>
            <a:br>
              <a:rPr lang="ru-RU" sz="2000">
                <a:latin typeface="Book Antiqua" pitchFamily="18" charset="0"/>
              </a:rPr>
            </a:br>
            <a:r>
              <a:rPr lang="ru-RU" sz="2400">
                <a:latin typeface="Book Antiqua" pitchFamily="18" charset="0"/>
              </a:rPr>
              <a:t>	</a:t>
            </a:r>
            <a:endParaRPr lang="en-GB" sz="2400">
              <a:latin typeface="Book Antiqua" pitchFamily="18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42875" y="3709988"/>
            <a:ext cx="851058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ru-RU" sz="1200" b="0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492125" y="1546225"/>
            <a:ext cx="795496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  <a:p>
            <a:endParaRPr lang="ru-RU" sz="1600"/>
          </a:p>
          <a:p>
            <a:pPr>
              <a:buFontTx/>
              <a:buChar char="•"/>
            </a:pPr>
            <a:endParaRPr lang="ru-RU" sz="1600"/>
          </a:p>
          <a:p>
            <a:pPr>
              <a:buFontTx/>
              <a:buChar char="•"/>
            </a:pPr>
            <a:endParaRPr lang="ru-RU" sz="1600"/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606425" y="1687513"/>
            <a:ext cx="7766050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/>
          </a:p>
          <a:p>
            <a:pPr algn="ctr"/>
            <a:endParaRPr lang="ru-RU" sz="2400"/>
          </a:p>
          <a:p>
            <a:pPr algn="ctr"/>
            <a:endParaRPr lang="ru-RU" sz="2400"/>
          </a:p>
          <a:p>
            <a:pPr algn="ctr"/>
            <a:endParaRPr lang="ru-RU" sz="2400"/>
          </a:p>
          <a:p>
            <a:pPr algn="ctr"/>
            <a:r>
              <a:rPr lang="ru-RU" sz="2800"/>
              <a:t>СПАСИБО ЗА ВНИМАНИЕ!</a:t>
            </a:r>
          </a:p>
          <a:p>
            <a:pPr>
              <a:buFontTx/>
              <a:buChar char="•"/>
            </a:pPr>
            <a:endParaRPr lang="ru-RU" sz="2800"/>
          </a:p>
          <a:p>
            <a:endParaRPr lang="ru-RU"/>
          </a:p>
          <a:p>
            <a:endParaRPr lang="ru-RU"/>
          </a:p>
          <a:p>
            <a:pPr>
              <a:buFontTx/>
              <a:buChar char="•"/>
            </a:pPr>
            <a:endParaRPr lang="ru-RU" sz="1600"/>
          </a:p>
          <a:p>
            <a:pPr>
              <a:buFontTx/>
              <a:buChar char="•"/>
            </a:pPr>
            <a:endParaRPr lang="ru-RU" sz="1600"/>
          </a:p>
          <a:p>
            <a:pPr>
              <a:buFontTx/>
              <a:buChar char="•"/>
            </a:pPr>
            <a:endParaRPr lang="ru-RU" sz="1600"/>
          </a:p>
          <a:p>
            <a:pPr>
              <a:buFontTx/>
              <a:buChar char="•"/>
            </a:pPr>
            <a:endParaRPr lang="ru-RU" sz="1800"/>
          </a:p>
          <a:p>
            <a:pPr>
              <a:buFontTx/>
              <a:buChar char="•"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 idx="4294967295"/>
          </p:nvPr>
        </p:nvSpPr>
        <p:spPr>
          <a:xfrm>
            <a:off x="457200" y="-320676"/>
            <a:ext cx="8001000" cy="1365251"/>
          </a:xfrm>
        </p:spPr>
        <p:txBody>
          <a:bodyPr/>
          <a:lstStyle/>
          <a:p>
            <a:br>
              <a:rPr lang="ru-RU" sz="1800" dirty="0">
                <a:latin typeface="Book Antiqua" pitchFamily="18" charset="0"/>
              </a:rPr>
            </a:br>
            <a:br>
              <a:rPr lang="it-IT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MOSCOW IN THE RANKING FOR SUSTAINABLE CITY DEVELOPMENT</a:t>
            </a:r>
            <a:br>
              <a:rPr lang="ru-RU" sz="2000" i="1" dirty="0">
                <a:latin typeface="Book Antiqua" pitchFamily="18" charset="0"/>
              </a:rPr>
            </a:b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42875" y="3709988"/>
            <a:ext cx="851058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ru-RU" sz="1200" b="0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15900" y="1422399"/>
            <a:ext cx="8648701" cy="46474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ru-RU" sz="2000" i="1" dirty="0">
              <a:solidFill>
                <a:schemeClr val="accent1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1"/>
                </a:solidFill>
              </a:rPr>
              <a:t>Sustainable Cities Index 2018 (</a:t>
            </a:r>
            <a:r>
              <a:rPr lang="en-US" sz="2000" dirty="0" err="1">
                <a:solidFill>
                  <a:schemeClr val="accent1"/>
                </a:solidFill>
              </a:rPr>
              <a:t>Arcadis</a:t>
            </a:r>
            <a:r>
              <a:rPr lang="en-US" sz="2000" dirty="0">
                <a:solidFill>
                  <a:schemeClr val="accent1"/>
                </a:solidFill>
              </a:rPr>
              <a:t>)</a:t>
            </a:r>
            <a:endParaRPr lang="ru-RU" sz="800" dirty="0">
              <a:solidFill>
                <a:schemeClr val="accent1"/>
              </a:solidFill>
            </a:endParaRP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accent1"/>
                </a:solidFill>
              </a:rPr>
              <a:t>People</a:t>
            </a:r>
            <a:endParaRPr lang="ru-RU" sz="2000" b="0" dirty="0">
              <a:solidFill>
                <a:schemeClr val="accent1"/>
              </a:solidFill>
            </a:endParaRP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chemeClr val="accent1"/>
                </a:solidFill>
              </a:rPr>
              <a:t>social sphere, including the assessment of the quality of life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accent1"/>
                </a:solidFill>
              </a:rPr>
              <a:t>Profit</a:t>
            </a:r>
            <a:endParaRPr lang="ru-RU" sz="2000" b="0" dirty="0">
              <a:solidFill>
                <a:schemeClr val="accent1"/>
              </a:solidFill>
            </a:endParaRP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chemeClr val="accent1"/>
                </a:solidFill>
              </a:rPr>
              <a:t>economy</a:t>
            </a:r>
            <a:endParaRPr lang="ru-RU" sz="1800" b="0" dirty="0">
              <a:solidFill>
                <a:schemeClr val="accent1"/>
              </a:solidFill>
            </a:endParaRP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accent1"/>
                </a:solidFill>
              </a:rPr>
              <a:t>Planet</a:t>
            </a:r>
            <a:endParaRPr lang="ru-RU" sz="2000" dirty="0">
              <a:solidFill>
                <a:schemeClr val="accent1"/>
              </a:solidFill>
            </a:endParaRP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chemeClr val="accent1"/>
                </a:solidFill>
              </a:rPr>
              <a:t>environment</a:t>
            </a:r>
            <a:endParaRPr lang="ru-RU" sz="1800" b="0" i="1" dirty="0">
              <a:solidFill>
                <a:schemeClr val="accent1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accent1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1"/>
                </a:solidFill>
              </a:rPr>
              <a:t>Moscow</a:t>
            </a:r>
            <a:endParaRPr lang="ru-RU" sz="800" dirty="0">
              <a:solidFill>
                <a:schemeClr val="accent1"/>
              </a:solidFill>
            </a:endParaRP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257A"/>
                </a:solidFill>
              </a:rPr>
              <a:t>58th place between Budapest (at 57th) and Dallas (at 59th)</a:t>
            </a:r>
          </a:p>
          <a:p>
            <a:pPr marL="1430338" lvl="0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People: 14th (between Rotterdam and Canberra)</a:t>
            </a:r>
          </a:p>
          <a:p>
            <a:pPr marL="1430338" lvl="0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Profit: 53rd (between Miami and Detroit)</a:t>
            </a:r>
          </a:p>
          <a:p>
            <a:pPr marL="1430338" lvl="0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2000" i="1" dirty="0">
                <a:solidFill>
                  <a:srgbClr val="00257A"/>
                </a:solidFill>
              </a:rPr>
              <a:t>Planet: 87th (between New Delhi and Istanbul) </a:t>
            </a:r>
          </a:p>
          <a:p>
            <a:pPr marL="992188" lvl="0" indent="-450850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accent1"/>
              </a:solidFill>
            </a:endParaRPr>
          </a:p>
          <a:p>
            <a:pPr marL="285750" indent="-285750" eaLnBrk="1" hangingPunct="1">
              <a:defRPr/>
            </a:pPr>
            <a:endParaRPr lang="ru-RU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2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ru-RU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GREEN ENERGY AND ECOLOGICAL CONSTRUCTION</a:t>
            </a:r>
            <a:br>
              <a:rPr lang="ru-RU" sz="2000" dirty="0">
                <a:latin typeface="Book Antiqua" pitchFamily="18" charset="0"/>
              </a:rPr>
            </a:b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2875" y="3709988"/>
            <a:ext cx="851058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ru-RU" sz="1200" b="0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03214" y="1373704"/>
            <a:ext cx="8323262" cy="569386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lvl="0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northernmost location of Moscow among megalopolises with a population of more than 10 million people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a number of restrictions to reduce energy consumption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global warming may have favorable consequences for Moscow by shortening of the heating season</a:t>
            </a: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endParaRPr lang="en-US" sz="8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consumption of heat energy for heating new multi-</a:t>
            </a:r>
            <a:r>
              <a:rPr lang="en-US" sz="2000" dirty="0" err="1">
                <a:solidFill>
                  <a:srgbClr val="00257A"/>
                </a:solidFill>
              </a:rPr>
              <a:t>storey</a:t>
            </a:r>
            <a:r>
              <a:rPr lang="en-US" sz="2000" dirty="0">
                <a:solidFill>
                  <a:srgbClr val="00257A"/>
                </a:solidFill>
              </a:rPr>
              <a:t> buildings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ranges from 95 to 195 kWh / (m2 * year)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technical possibilities to provide 95-122 and even 77 kWh / (m2 * year)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the actual consumption of heat energy, especially by old houses, is several times higher than these indicators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as a result of the modernization of apartment buildings, the energy consumption of their heating systems can be reduced to 150 kW * h / (m2 * year)</a:t>
            </a:r>
          </a:p>
          <a:p>
            <a:pPr marL="992188" lvl="0" indent="-450850" eaLnBrk="1" hangingPunct="1">
              <a:buFont typeface="Wingdings" pitchFamily="2" charset="2"/>
              <a:buChar char="§"/>
              <a:defRPr/>
            </a:pPr>
            <a:endParaRPr lang="ru-RU" sz="800" dirty="0">
              <a:solidFill>
                <a:schemeClr val="accent1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ru-RU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ru-RU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GREEN ENERGY AND ECOLOGICAL CONSTRUCTION</a:t>
            </a:r>
            <a:br>
              <a:rPr lang="ru-RU" sz="2000" dirty="0">
                <a:latin typeface="Book Antiqua" pitchFamily="18" charset="0"/>
              </a:rPr>
            </a:b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2875" y="3709988"/>
            <a:ext cx="851058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ru-RU" sz="1200" b="0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03214" y="1373704"/>
            <a:ext cx="8323262" cy="52014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lvl="0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Federal Law "On Energy Saving and Improving Efficiency“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companies are required to install heat meters in new buildings </a:t>
            </a:r>
          </a:p>
          <a:p>
            <a:pPr marL="143033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foreign experience shows that the use of such devices and apartment metering reduces energy costs by 20%</a:t>
            </a:r>
          </a:p>
          <a:p>
            <a:pPr marL="990600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 2019, the Ministry of Construction came out in favor of the abolition of mandatory meters 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a decrease in temperature in one of the apartments leads to an increase in heat consumption among neighbors</a:t>
            </a:r>
          </a:p>
          <a:p>
            <a:pPr marL="979488" algn="just" eaLnBrk="1" hangingPunct="1"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penetration of renewable energy is very slow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the use of solar energy is hampered by its geographical location with one of the lowest levels of insolation in the world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the use of wind generators is difficult due to the low wind speed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the high availability of raw materials, minerals and non-renewable energy sources in Russia hinders the introduction of resource-efficient technologies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8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ru-RU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TRANSPORT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2875" y="3709988"/>
            <a:ext cx="851058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ru-RU" sz="1200" b="0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03214" y="1373704"/>
            <a:ext cx="8323262" cy="403187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lvl="0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the number of cars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4.7 million units in the city </a:t>
            </a:r>
          </a:p>
          <a:p>
            <a:pPr marL="990600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7.7 million units in the Moscow region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in recent years, the number of cars has grown by 8-10%, i.e. by about 400 thousand units per year</a:t>
            </a:r>
          </a:p>
          <a:p>
            <a:pPr marL="990600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the lack of proper environmental certification and the insufficient number of installations for neutralizing such exhaust gases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the EU has validated the Euro 5 environmental certificate since 2010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in Russia even the Euro 4 standard is valid only when importing cars from abroad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9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ru-RU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TRANSPORT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2875" y="3709988"/>
            <a:ext cx="851058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ru-RU" sz="1200" b="0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04800" y="1373704"/>
            <a:ext cx="8321676" cy="53245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one of the most important components in the formation of "green" megalopolises is the development of the public transport system</a:t>
            </a:r>
          </a:p>
          <a:p>
            <a:pPr marL="990600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000" b="0" dirty="0">
                <a:solidFill>
                  <a:srgbClr val="00257A"/>
                </a:solidFill>
              </a:rPr>
              <a:t>the most environmentally safe types, such as trolleybuses, trams, and the metro</a:t>
            </a:r>
          </a:p>
          <a:p>
            <a:pPr marL="990600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8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the main directions of improving Moscow's transport infrastructure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creation of dedicated lanes for public transport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introduction of a paid parking system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creation of a Moscow car-sharing system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arrangement of bike lanes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organization of city bike and scooter rental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development of rail modes of transport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introduction of new ecological modes of transport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improvement of public spaces</a:t>
            </a:r>
            <a:endParaRPr lang="ru-RU" sz="2000" b="0" dirty="0">
              <a:solidFill>
                <a:srgbClr val="002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0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ru-RU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TRANSPORT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2875" y="3709988"/>
            <a:ext cx="851058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ru-RU" sz="1200" b="0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92100" y="1373704"/>
            <a:ext cx="8334376" cy="51398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the traffic load on Moscow roads decreased by 25% from 2012 to 2018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since 2013, emissions of nitrogen oxide and carbon monoxide in Moscow have decreased by 20 and 30%, respectively, and emissions of particulate matter have also decreased on average by about 10%</a:t>
            </a:r>
          </a:p>
          <a:p>
            <a:pPr marL="992188" lvl="0" indent="-450850" algn="just" eaLnBrk="1" hangingPunct="1">
              <a:buFont typeface="Wingdings" pitchFamily="2" charset="2"/>
              <a:buChar char="§"/>
              <a:defRPr/>
            </a:pPr>
            <a:endParaRPr lang="en-US" sz="2000" b="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the growth in the attractiveness of Moscow transport for citizens </a:t>
            </a:r>
            <a:endParaRPr lang="en-US" sz="2000" b="0" dirty="0">
              <a:solidFill>
                <a:srgbClr val="00257A"/>
              </a:solidFill>
            </a:endParaRP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increase in the number of trips by city transport in 2019 by 12% compared to 2010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Moscow received the most prestigious ITF Awards in the passenger transport category in 2016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PWC City Space for People Index: Moscow ranked 3d in the development of the transport system in 2018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McKinsey &amp; Company: the transport system of Moscow was in 6th place in 2018</a:t>
            </a:r>
          </a:p>
        </p:txBody>
      </p:sp>
    </p:spTree>
    <p:extLst>
      <p:ext uri="{BB962C8B-B14F-4D97-AF65-F5344CB8AC3E}">
        <p14:creationId xmlns:p14="http://schemas.microsoft.com/office/powerpoint/2010/main" val="161114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ru-RU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GREEN SPACES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2875" y="3709988"/>
            <a:ext cx="851058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ru-RU" sz="1200" b="0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tabLst>
                <a:tab pos="723900" algn="l"/>
              </a:tabLs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92100" y="1373704"/>
            <a:ext cx="8334376" cy="489364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a number of serious restrictions on the range of green spaces due to the northern geographic location of Moscow</a:t>
            </a:r>
          </a:p>
          <a:p>
            <a:pPr marL="541338" lvl="0" algn="just" eaLnBrk="1" hangingPunct="1">
              <a:defRPr/>
            </a:pPr>
            <a:endParaRPr lang="en-US" sz="2000" b="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the area of green areas is estimated at about 54.5% of the total city area, and the number of park areas is about 12%</a:t>
            </a:r>
          </a:p>
          <a:p>
            <a:pPr marL="143033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257A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his figure is planned to increase by 7% by 2030 due to the improvement of the territories of industrial zones</a:t>
            </a:r>
          </a:p>
          <a:p>
            <a:pPr marL="1430338" marR="0" lvl="0" indent="-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n-US" sz="2000" b="0" dirty="0">
              <a:solidFill>
                <a:srgbClr val="00257A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large green areas that have the status of specially protected natural areas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unevenly located: concentrated mainly in three administrative districts, namely in the East (17%), West (15%) and South (12%)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 err="1">
                <a:solidFill>
                  <a:srgbClr val="00257A"/>
                </a:solidFill>
              </a:rPr>
              <a:t>Losiny</a:t>
            </a:r>
            <a:r>
              <a:rPr lang="en-US" sz="1800" b="0" i="1" dirty="0">
                <a:solidFill>
                  <a:srgbClr val="00257A"/>
                </a:solidFill>
              </a:rPr>
              <a:t> </a:t>
            </a:r>
            <a:r>
              <a:rPr lang="en-US" sz="1800" b="0" i="1" dirty="0" err="1">
                <a:solidFill>
                  <a:srgbClr val="00257A"/>
                </a:solidFill>
              </a:rPr>
              <a:t>Ostrov</a:t>
            </a:r>
            <a:r>
              <a:rPr lang="en-US" sz="1800" b="0" i="1" dirty="0">
                <a:solidFill>
                  <a:srgbClr val="00257A"/>
                </a:solidFill>
              </a:rPr>
              <a:t> National Park, </a:t>
            </a:r>
            <a:r>
              <a:rPr lang="en-US" sz="1800" b="0" i="1" dirty="0" err="1">
                <a:solidFill>
                  <a:srgbClr val="00257A"/>
                </a:solidFill>
              </a:rPr>
              <a:t>Bitsevsky</a:t>
            </a:r>
            <a:r>
              <a:rPr lang="en-US" sz="1800" b="0" i="1" dirty="0">
                <a:solidFill>
                  <a:srgbClr val="00257A"/>
                </a:solidFill>
              </a:rPr>
              <a:t> Forest, </a:t>
            </a:r>
            <a:r>
              <a:rPr lang="en-US" sz="1800" b="0" i="1" dirty="0" err="1">
                <a:solidFill>
                  <a:srgbClr val="00257A"/>
                </a:solidFill>
              </a:rPr>
              <a:t>Filevsky</a:t>
            </a:r>
            <a:r>
              <a:rPr lang="en-US" sz="1800" b="0" i="1" dirty="0">
                <a:solidFill>
                  <a:srgbClr val="00257A"/>
                </a:solidFill>
              </a:rPr>
              <a:t> Park, </a:t>
            </a:r>
            <a:r>
              <a:rPr lang="en-US" sz="1800" b="0" i="1" dirty="0" err="1">
                <a:solidFill>
                  <a:srgbClr val="00257A"/>
                </a:solidFill>
              </a:rPr>
              <a:t>Izmailovsky</a:t>
            </a:r>
            <a:r>
              <a:rPr lang="en-US" sz="1800" b="0" i="1" dirty="0">
                <a:solidFill>
                  <a:srgbClr val="00257A"/>
                </a:solidFill>
              </a:rPr>
              <a:t> Park </a:t>
            </a:r>
          </a:p>
        </p:txBody>
      </p:sp>
    </p:spTree>
    <p:extLst>
      <p:ext uri="{BB962C8B-B14F-4D97-AF65-F5344CB8AC3E}">
        <p14:creationId xmlns:p14="http://schemas.microsoft.com/office/powerpoint/2010/main" val="90531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 idx="4294967295"/>
          </p:nvPr>
        </p:nvSpPr>
        <p:spPr>
          <a:xfrm>
            <a:off x="444499" y="0"/>
            <a:ext cx="8208963" cy="1130300"/>
          </a:xfrm>
        </p:spPr>
        <p:txBody>
          <a:bodyPr/>
          <a:lstStyle/>
          <a:p>
            <a:br>
              <a:rPr lang="ru-RU" sz="1800" dirty="0">
                <a:latin typeface="Book Antiqua" pitchFamily="18" charset="0"/>
              </a:rPr>
            </a:br>
            <a:r>
              <a:rPr lang="en-US" sz="2400" dirty="0">
                <a:latin typeface="Book Antiqua" pitchFamily="18" charset="0"/>
              </a:rPr>
              <a:t>DISPOSAL AND RECYCLING OF WASTE</a:t>
            </a:r>
            <a:endParaRPr lang="en-GB" sz="2000" i="1" dirty="0">
              <a:latin typeface="Book Antiqua" pitchFamily="18" charset="0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7525" y="1662113"/>
            <a:ext cx="777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708025" y="1662113"/>
            <a:ext cx="425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92100" y="1373704"/>
            <a:ext cx="8334376" cy="504753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742950" lvl="1" indent="-285750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00257A"/>
              </a:solidFill>
            </a:endParaRPr>
          </a:p>
          <a:p>
            <a:pPr marL="285750" lvl="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the existing incineration plants are not enough to dispose of the entire waste stream</a:t>
            </a:r>
          </a:p>
          <a:p>
            <a:pPr marL="992188" indent="-450850" algn="just" eaLnBrk="1" hangingPunct="1">
              <a:buFont typeface="Wingdings" pitchFamily="2" charset="2"/>
              <a:buChar char="§"/>
              <a:defRPr/>
            </a:pPr>
            <a:r>
              <a:rPr lang="en-US" sz="2000" b="0" dirty="0">
                <a:solidFill>
                  <a:srgbClr val="00257A"/>
                </a:solidFill>
              </a:rPr>
              <a:t>in total, in Moscow’s residential and non-residential areas, about 7.9 million tons (40.8 million m3) of municipal waste is generated annually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56.55% of hazard level IV and 27% hazard level V end up in a landfill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this share should be reduced to 40% and 20% respectively, by 2025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0" i="1" dirty="0">
                <a:solidFill>
                  <a:srgbClr val="00257A"/>
                </a:solidFill>
              </a:rPr>
              <a:t>Moscow lags far behind European countries, whose experience shows that it is possible to reduce the share of landfill disposal to the very minimum, up to 2% of all garbage generated</a:t>
            </a:r>
          </a:p>
          <a:p>
            <a:pPr marL="1430338" indent="-450850" algn="just" eaLnBrk="1" hangingPunct="1">
              <a:buFont typeface="Wingdings" panose="05000000000000000000" pitchFamily="2" charset="2"/>
              <a:buChar char="ü"/>
              <a:defRPr/>
            </a:pPr>
            <a:endParaRPr lang="en-US" sz="1800" b="0" i="1" dirty="0">
              <a:solidFill>
                <a:srgbClr val="00257A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57A"/>
                </a:solidFill>
              </a:rPr>
              <a:t>Moscow is just beginning to create a centralized system of separating collected waste with its subsequent processing into secondary raw materials</a:t>
            </a:r>
            <a:endParaRPr lang="en-US" sz="1800" b="0" i="1" dirty="0">
              <a:solidFill>
                <a:srgbClr val="002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476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UBTITLE" val="1"/>
  <p:tag name="COLORSCHEME" val="ppBackground$16777215|ppForeground$0|ppShadow$8421504|ppTitle$102|ppFill$15129023|ppAccent1$13415296|ppAccent2$11766848|ppAccent3$10053120|ExtraColor$14540253|ExtraColor$11711154|ExtraColor$6250335|ExtraColor$6737151|ExtraColor$39423|ExtraColor$13260|ExtraColor$3355545|ExtraColor$52326|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tamp"/>
  <p:tag name="DATE" val="12/04/2007 07:55:2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tpConnector"/>
  <p:tag name="DATE" val="12/04/2007 07:55: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tpConnector"/>
  <p:tag name="DATE" val="12/04/2007 07:55:21"/>
</p:tagLst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257A"/>
      </a:dk1>
      <a:lt1>
        <a:srgbClr val="FFFFFF"/>
      </a:lt1>
      <a:dk2>
        <a:srgbClr val="5EB6E4"/>
      </a:dk2>
      <a:lt2>
        <a:srgbClr val="BFD9ED"/>
      </a:lt2>
      <a:accent1>
        <a:srgbClr val="00257A"/>
      </a:accent1>
      <a:accent2>
        <a:srgbClr val="005999"/>
      </a:accent2>
      <a:accent3>
        <a:srgbClr val="FFFFFF"/>
      </a:accent3>
      <a:accent4>
        <a:srgbClr val="001E67"/>
      </a:accent4>
      <a:accent5>
        <a:srgbClr val="AAACBE"/>
      </a:accent5>
      <a:accent6>
        <a:srgbClr val="00508A"/>
      </a:accent6>
      <a:hlink>
        <a:srgbClr val="5EB6E4"/>
      </a:hlink>
      <a:folHlink>
        <a:srgbClr val="008080"/>
      </a:folHlink>
    </a:clrScheme>
    <a:fontScheme name="5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257A"/>
        </a:dk1>
        <a:lt1>
          <a:srgbClr val="FFFFFF"/>
        </a:lt1>
        <a:dk2>
          <a:srgbClr val="5EB6E4"/>
        </a:dk2>
        <a:lt2>
          <a:srgbClr val="BFD9ED"/>
        </a:lt2>
        <a:accent1>
          <a:srgbClr val="00257A"/>
        </a:accent1>
        <a:accent2>
          <a:srgbClr val="005999"/>
        </a:accent2>
        <a:accent3>
          <a:srgbClr val="FFFFFF"/>
        </a:accent3>
        <a:accent4>
          <a:srgbClr val="001E67"/>
        </a:accent4>
        <a:accent5>
          <a:srgbClr val="AAACBE"/>
        </a:accent5>
        <a:accent6>
          <a:srgbClr val="00508A"/>
        </a:accent6>
        <a:hlink>
          <a:srgbClr val="5EB6E4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Custom Design">
  <a:themeElements>
    <a:clrScheme name="12_Custom Design 1">
      <a:dk1>
        <a:srgbClr val="00257A"/>
      </a:dk1>
      <a:lt1>
        <a:srgbClr val="FFFFFF"/>
      </a:lt1>
      <a:dk2>
        <a:srgbClr val="5EB6E4"/>
      </a:dk2>
      <a:lt2>
        <a:srgbClr val="BFD9ED"/>
      </a:lt2>
      <a:accent1>
        <a:srgbClr val="00257A"/>
      </a:accent1>
      <a:accent2>
        <a:srgbClr val="005999"/>
      </a:accent2>
      <a:accent3>
        <a:srgbClr val="FFFFFF"/>
      </a:accent3>
      <a:accent4>
        <a:srgbClr val="001E67"/>
      </a:accent4>
      <a:accent5>
        <a:srgbClr val="AAACBE"/>
      </a:accent5>
      <a:accent6>
        <a:srgbClr val="00508A"/>
      </a:accent6>
      <a:hlink>
        <a:srgbClr val="5EB6E4"/>
      </a:hlink>
      <a:folHlink>
        <a:srgbClr val="008080"/>
      </a:folHlink>
    </a:clrScheme>
    <a:fontScheme name="1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2_Custom Design 1">
        <a:dk1>
          <a:srgbClr val="00257A"/>
        </a:dk1>
        <a:lt1>
          <a:srgbClr val="FFFFFF"/>
        </a:lt1>
        <a:dk2>
          <a:srgbClr val="5EB6E4"/>
        </a:dk2>
        <a:lt2>
          <a:srgbClr val="BFD9ED"/>
        </a:lt2>
        <a:accent1>
          <a:srgbClr val="00257A"/>
        </a:accent1>
        <a:accent2>
          <a:srgbClr val="005999"/>
        </a:accent2>
        <a:accent3>
          <a:srgbClr val="FFFFFF"/>
        </a:accent3>
        <a:accent4>
          <a:srgbClr val="001E67"/>
        </a:accent4>
        <a:accent5>
          <a:srgbClr val="AAACBE"/>
        </a:accent5>
        <a:accent6>
          <a:srgbClr val="00508A"/>
        </a:accent6>
        <a:hlink>
          <a:srgbClr val="5EB6E4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3_Custom Design">
  <a:themeElements>
    <a:clrScheme name="13_Custom Design 1">
      <a:dk1>
        <a:srgbClr val="00257A"/>
      </a:dk1>
      <a:lt1>
        <a:srgbClr val="FFFFFF"/>
      </a:lt1>
      <a:dk2>
        <a:srgbClr val="5EB6E4"/>
      </a:dk2>
      <a:lt2>
        <a:srgbClr val="BFD9ED"/>
      </a:lt2>
      <a:accent1>
        <a:srgbClr val="00257A"/>
      </a:accent1>
      <a:accent2>
        <a:srgbClr val="005999"/>
      </a:accent2>
      <a:accent3>
        <a:srgbClr val="FFFFFF"/>
      </a:accent3>
      <a:accent4>
        <a:srgbClr val="001E67"/>
      </a:accent4>
      <a:accent5>
        <a:srgbClr val="AAACBE"/>
      </a:accent5>
      <a:accent6>
        <a:srgbClr val="00508A"/>
      </a:accent6>
      <a:hlink>
        <a:srgbClr val="5EB6E4"/>
      </a:hlink>
      <a:folHlink>
        <a:srgbClr val="008080"/>
      </a:folHlink>
    </a:clrScheme>
    <a:fontScheme name="1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3_Custom Design 1">
        <a:dk1>
          <a:srgbClr val="00257A"/>
        </a:dk1>
        <a:lt1>
          <a:srgbClr val="FFFFFF"/>
        </a:lt1>
        <a:dk2>
          <a:srgbClr val="5EB6E4"/>
        </a:dk2>
        <a:lt2>
          <a:srgbClr val="BFD9ED"/>
        </a:lt2>
        <a:accent1>
          <a:srgbClr val="00257A"/>
        </a:accent1>
        <a:accent2>
          <a:srgbClr val="005999"/>
        </a:accent2>
        <a:accent3>
          <a:srgbClr val="FFFFFF"/>
        </a:accent3>
        <a:accent4>
          <a:srgbClr val="001E67"/>
        </a:accent4>
        <a:accent5>
          <a:srgbClr val="AAACBE"/>
        </a:accent5>
        <a:accent6>
          <a:srgbClr val="00508A"/>
        </a:accent6>
        <a:hlink>
          <a:srgbClr val="5EB6E4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ASTER POWERPOINT">
  <a:themeElements>
    <a:clrScheme name="MASTER POWERPOINT 1">
      <a:dk1>
        <a:srgbClr val="000000"/>
      </a:dk1>
      <a:lt1>
        <a:srgbClr val="FFFFFF"/>
      </a:lt1>
      <a:dk2>
        <a:srgbClr val="000000"/>
      </a:dk2>
      <a:lt2>
        <a:srgbClr val="66CCFF"/>
      </a:lt2>
      <a:accent1>
        <a:srgbClr val="09357A"/>
      </a:accent1>
      <a:accent2>
        <a:srgbClr val="FE5815"/>
      </a:accent2>
      <a:accent3>
        <a:srgbClr val="FFFFFF"/>
      </a:accent3>
      <a:accent4>
        <a:srgbClr val="000000"/>
      </a:accent4>
      <a:accent5>
        <a:srgbClr val="AAAEBE"/>
      </a:accent5>
      <a:accent6>
        <a:srgbClr val="E64F12"/>
      </a:accent6>
      <a:hlink>
        <a:srgbClr val="B182BE"/>
      </a:hlink>
      <a:folHlink>
        <a:srgbClr val="FFD637"/>
      </a:folHlink>
    </a:clrScheme>
    <a:fontScheme name="MASTER POWERPOINT">
      <a:majorFont>
        <a:latin typeface="Eurostile LT Bold"/>
        <a:ea typeface=""/>
        <a:cs typeface=""/>
      </a:majorFont>
      <a:minorFont>
        <a:latin typeface="EDFE Meta-Normal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DFE Meta-Normal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DFE Meta-Normal Roman" pitchFamily="34" charset="0"/>
          </a:defRPr>
        </a:defPPr>
      </a:lstStyle>
    </a:lnDef>
  </a:objectDefaults>
  <a:extraClrSchemeLst>
    <a:extraClrScheme>
      <a:clrScheme name="MASTER POWERPOINT 1">
        <a:dk1>
          <a:srgbClr val="000000"/>
        </a:dk1>
        <a:lt1>
          <a:srgbClr val="FFFFFF"/>
        </a:lt1>
        <a:dk2>
          <a:srgbClr val="000000"/>
        </a:dk2>
        <a:lt2>
          <a:srgbClr val="66CCFF"/>
        </a:lt2>
        <a:accent1>
          <a:srgbClr val="09357A"/>
        </a:accent1>
        <a:accent2>
          <a:srgbClr val="FE5815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E64F12"/>
        </a:accent6>
        <a:hlink>
          <a:srgbClr val="B182BE"/>
        </a:hlink>
        <a:folHlink>
          <a:srgbClr val="FFD6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12232</TotalTime>
  <Words>1824</Words>
  <Application>Microsoft Office PowerPoint</Application>
  <PresentationFormat>Экран (4:3)</PresentationFormat>
  <Paragraphs>196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</vt:lpstr>
      <vt:lpstr>Arial Black</vt:lpstr>
      <vt:lpstr>Book Antiqua</vt:lpstr>
      <vt:lpstr>EDFE Meta-Bold Roman</vt:lpstr>
      <vt:lpstr>EDFE Meta-Normal Roman</vt:lpstr>
      <vt:lpstr>Eurostile LT Bold</vt:lpstr>
      <vt:lpstr>Wingdings</vt:lpstr>
      <vt:lpstr>5_Custom Design</vt:lpstr>
      <vt:lpstr>12_Custom Design</vt:lpstr>
      <vt:lpstr>13_Custom Design</vt:lpstr>
      <vt:lpstr>MASTER POWERPOINT</vt:lpstr>
      <vt:lpstr>Презентация PowerPoint</vt:lpstr>
      <vt:lpstr>  MOSCOW IN THE RANKING FOR SUSTAINABLE CITY DEVELOPMENT </vt:lpstr>
      <vt:lpstr> GREEN ENERGY AND ECOLOGICAL CONSTRUCTION </vt:lpstr>
      <vt:lpstr> GREEN ENERGY AND ECOLOGICAL CONSTRUCTION </vt:lpstr>
      <vt:lpstr> TRANSPORT</vt:lpstr>
      <vt:lpstr> TRANSPORT</vt:lpstr>
      <vt:lpstr> TRANSPORT</vt:lpstr>
      <vt:lpstr> GREEN SPACES</vt:lpstr>
      <vt:lpstr> DISPOSAL AND RECYCLING OF WASTE</vt:lpstr>
      <vt:lpstr> NOISE POLLUTION</vt:lpstr>
      <vt:lpstr> A SURVEY OF MGIMO STUDENTS ON THE POSSIBILITIES  OF CREATING A GREEN ECONOMY IN MOSCOW</vt:lpstr>
      <vt:lpstr> A SURVEY OF MGIMO STUDENTS ON THE POSSIBILITIES  OF CREATING A GREEN ECONOMY IN MOSCOW</vt:lpstr>
      <vt:lpstr> A SURVEY OF MGIMO STUDENTS ON THE POSSIBILITIES  OF CREATING A GREEN ECONOMY IN MOSCOW</vt:lpstr>
      <vt:lpstr> A SURVEY OF MGIMO STUDENTS ON THE POSSIBILITIES  OF CREATING A GREEN ECONOMY IN MOSCOW</vt:lpstr>
      <vt:lpstr> A SURVEY OF MGIMO STUDENTS ON THE POSSIBILITIES  OF CREATING A GREEN ECONOMY IN MOSCOW</vt:lpstr>
      <vt:lpstr> CONCLUSIONS/RECOMMENDATIONS</vt:lpstr>
      <vt:lpstr> CONCLUSIONS/RECOMMENDATIONS</vt:lpstr>
      <vt:lpstr>  </vt:lpstr>
    </vt:vector>
  </TitlesOfParts>
  <Company>Accenture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O2 Finance Workshop Collections &amp; Debt Tools 17th June 2009</dc:title>
  <dc:creator>jas.khatkar</dc:creator>
  <cp:lastModifiedBy>nkomarovskaia@gmail.com</cp:lastModifiedBy>
  <cp:revision>665</cp:revision>
  <cp:lastPrinted>2000-08-10T20:43:38Z</cp:lastPrinted>
  <dcterms:created xsi:type="dcterms:W3CDTF">2009-06-16T13:12:27Z</dcterms:created>
  <dcterms:modified xsi:type="dcterms:W3CDTF">2020-11-13T00:18:59Z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QptVersion">
    <vt:i4>507</vt:i4>
  </property>
  <property fmtid="{D5CDD505-2E9C-101B-9397-08002B2CF9AE}" pid="3" name="QptDesign">
    <vt:i4>2</vt:i4>
  </property>
  <property fmtid="{D5CDD505-2E9C-101B-9397-08002B2CF9AE}" pid="4" name="QptPageSize">
    <vt:i4>1</vt:i4>
  </property>
  <property fmtid="{D5CDD505-2E9C-101B-9397-08002B2CF9AE}" pid="5" name="QptColorScheme">
    <vt:lpwstr>Default</vt:lpwstr>
  </property>
</Properties>
</file>