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57" r:id="rId4"/>
    <p:sldId id="258" r:id="rId5"/>
    <p:sldId id="259" r:id="rId6"/>
    <p:sldId id="264" r:id="rId7"/>
    <p:sldId id="265" r:id="rId8"/>
    <p:sldId id="266" r:id="rId9"/>
    <p:sldId id="269" r:id="rId10"/>
    <p:sldId id="267" r:id="rId11"/>
    <p:sldId id="268" r:id="rId12"/>
    <p:sldId id="261" r:id="rId1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8"/>
    <p:restoredTop sz="96759"/>
  </p:normalViewPr>
  <p:slideViewPr>
    <p:cSldViewPr snapToGrid="0" snapToObjects="1">
      <p:cViewPr>
        <p:scale>
          <a:sx n="94" d="100"/>
          <a:sy n="94" d="100"/>
        </p:scale>
        <p:origin x="1736" y="5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CB82D-74F7-EF4A-9F27-3A6E73B668DA}" type="datetimeFigureOut">
              <a:rPr lang="en-RU" smtClean="0"/>
              <a:t>12.11.2020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EEEE1-8D99-494B-8265-F07955C934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7922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EEEE1-8D99-494B-8265-F07955C934DD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6403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7AEC4-AD3B-5341-9A56-04C20C168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D2E1D-47FC-944F-934E-0ADADB039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E0AFB-8BDC-8F4D-ADA2-BB9DFD51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5983" y="5730376"/>
            <a:ext cx="2743200" cy="365125"/>
          </a:xfrm>
        </p:spPr>
        <p:txBody>
          <a:bodyPr/>
          <a:lstStyle/>
          <a:p>
            <a:fld id="{41ABCE2A-05D5-2D4D-8D0D-013614CD69EB}" type="datetime1">
              <a:rPr lang="ru-RU" smtClean="0"/>
              <a:t>12.11.2020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F9E54-6172-784F-8823-C10D91A8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0DB1C-28AC-6D44-B120-41DB7805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2696" y="6356349"/>
            <a:ext cx="431075" cy="365125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algn="ctr"/>
            <a:fld id="{7ED16D0C-4F6B-1544-97F5-69A2F1CB4ED0}" type="slidenum">
              <a:rPr lang="en-RU" smtClean="0"/>
              <a:pPr/>
              <a:t>‹#›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722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59B1-9D22-D54D-B79C-4C94378E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AF905-472F-1940-BD49-157633952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F3718-6739-5C4F-94B5-5F9800165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CA1A-5BCC-EB44-89EB-90D86652FE36}" type="datetime1">
              <a:rPr lang="ru-RU" smtClean="0"/>
              <a:t>12.11.2020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BC80-5368-1240-A21B-B7B8B7A6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2EC-8F50-3F4E-8EDE-3572D058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D0C-4F6B-1544-97F5-69A2F1CB4ED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5943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6CDDB3-B2DD-9148-B2B7-1335C414A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664D2-52F7-574F-AD3F-05F7DFDEA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8473E-4EA4-5741-8561-2DE9A959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B9EC-BC08-0246-9512-171CE649121F}" type="datetime1">
              <a:rPr lang="ru-RU" smtClean="0"/>
              <a:t>12.11.2020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04E13-DB30-834C-B6A9-FBE20C98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20DFF-081A-2846-9DE7-28E7B2AE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D0C-4F6B-1544-97F5-69A2F1CB4ED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4098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9B26-2FC5-B44B-A180-49CCF604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5FBCF-DE85-644B-958B-F93F3B4D8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8A78E-EA7D-9745-BC46-BD90DEB2A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8C13-96D8-3841-9E01-063E22A305CF}" type="datetime1">
              <a:rPr lang="ru-RU" smtClean="0"/>
              <a:t>12.11.2020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FC596-828A-5F43-8824-F0FB53F8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3055B-3C26-D646-A0CC-61B9C34E4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D0C-4F6B-1544-97F5-69A2F1CB4ED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0063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536A5-83EA-BF4F-A826-052DA15CF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1CBCE-9172-BF4F-B10F-B374C404A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759C-EC66-8C46-97B8-451E589DB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77DA-8382-164C-899E-1A64475ECE7A}" type="datetime1">
              <a:rPr lang="ru-RU" smtClean="0"/>
              <a:t>12.11.2020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5C314-69EE-9E42-B0FD-CC49ADC8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55F3A-80C3-E74E-BA25-7B57EA08F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D0C-4F6B-1544-97F5-69A2F1CB4ED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5204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F9261-7AF6-004E-A3C1-0D5875E3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3A4F6-B372-324F-87CE-78C6A9104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E2231-2DDC-7E43-9C0F-1070638ED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02F8F-50BA-EC44-8604-1943CC62D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CC0-E952-A046-98BE-EA45C41E0137}" type="datetime1">
              <a:rPr lang="ru-RU" smtClean="0"/>
              <a:t>12.11.2020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699F2-97F0-654C-84DF-34D937F6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052C5-43B6-9B49-91CE-A6A4B9E28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D0C-4F6B-1544-97F5-69A2F1CB4ED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4695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8B786-1672-CA49-8A8E-B885F118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A76B7-348B-8144-B6D8-B3E4949BB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AC1F3-D50F-9046-8781-C599BE45A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F5745-FE45-B741-BEEE-F8FB6BC39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4A7C46-1CAD-8E40-8608-B0D33AC05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E842D-4BD5-4B4F-8F99-310E8E91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D0DF-5262-9842-BA1D-C7E3C2143B45}" type="datetime1">
              <a:rPr lang="ru-RU" smtClean="0"/>
              <a:t>12.11.2020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48D8A-528E-D448-B9F6-E49CD3A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3771E1-6165-2B4F-ABB4-57DFC3E9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D0C-4F6B-1544-97F5-69A2F1CB4ED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3791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7C222-89CB-604F-8722-F7CFC1837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99FE2-64D5-864B-8D15-AD808DF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CA82-84D9-E444-B261-6DF83376F7F3}" type="datetime1">
              <a:rPr lang="ru-RU" smtClean="0"/>
              <a:t>12.11.2020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9D0AA-C28B-F342-82DA-A485D7962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D0541-CDCD-CB45-B075-40E882EC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D0C-4F6B-1544-97F5-69A2F1CB4ED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5548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5265B-AFB3-DF44-9327-A968C43D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5F1D-0250-2F41-B965-428537ABE0F0}" type="datetime1">
              <a:rPr lang="ru-RU" smtClean="0"/>
              <a:t>12.11.2020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25C9D5-08A3-5249-8016-0976C783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97D79-91DF-6540-8B65-4CB6F917F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D0C-4F6B-1544-97F5-69A2F1CB4ED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9877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E700-45FD-0247-B116-2563A20D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5B588-E009-7847-82BA-D5623B4DA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87EB0-67CC-0B44-A904-06855208A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888DC-B2F8-F84B-BD84-37E281A00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EE2E-6CEE-BD48-A1E6-1F26520C8438}" type="datetime1">
              <a:rPr lang="ru-RU" smtClean="0"/>
              <a:t>12.11.2020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DF386-C693-AF42-97A1-AA1C5321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D78DC-A247-4646-9D52-850EEBAE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D0C-4F6B-1544-97F5-69A2F1CB4ED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6509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4881-4EC7-C146-AD9D-2CE38530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CFCBF-5DAF-2546-958A-55AFA88FB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4F2DD-1E48-CB46-8B43-C04E3D2BE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9C824-0F48-4445-BC19-E7BF38E3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7615-341B-B043-94BC-58EA4214E262}" type="datetime1">
              <a:rPr lang="ru-RU" smtClean="0"/>
              <a:t>12.11.2020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84DBF-F140-4D4C-ACB5-5E87BEA3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0B260-6075-0A49-B574-48041E4B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D0C-4F6B-1544-97F5-69A2F1CB4ED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736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E9182B-B274-A840-8910-DBBCB679F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98D04-054D-C142-B01E-FEB4849C2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5F526-D605-994F-9887-293FD1F85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30486" y="38187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50C4F-BA94-AC40-99B3-71B5A4025CE9}" type="datetime1">
              <a:rPr lang="ru-RU" smtClean="0"/>
              <a:t>12.11.2020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2F83E-EFA5-1A40-87A3-E2F835B92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35FD2-4496-2A4E-835E-CCF712F7D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7052" y="6350454"/>
            <a:ext cx="481148" cy="49321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fld id="{7ED16D0C-4F6B-1544-97F5-69A2F1CB4ED0}" type="slidenum">
              <a:rPr lang="en-RU" smtClean="0"/>
              <a:pPr/>
              <a:t>‹#›</a:t>
            </a:fld>
            <a:endParaRPr lang="en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2.xls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0CC126-0148-5B43-BB54-5ECEA1AC2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E23FDCF-1FBE-0249-8196-230C5D06E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2137" y="844061"/>
            <a:ext cx="4428309" cy="3282462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chemeClr val="bg1"/>
                </a:solidFill>
                <a:latin typeface="Trebuchet MS" panose="020B0703020202090204" pitchFamily="34" charset="0"/>
              </a:rPr>
              <a:t>Global hydropower as the main driver of sustainable development in the context of Industry 4.0</a:t>
            </a:r>
            <a:br>
              <a:rPr lang="ru-RU" sz="28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br>
              <a:rPr lang="en-GB" sz="28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Trebuchet MS" panose="020B0703020202090204" pitchFamily="34" charset="0"/>
              </a:rPr>
              <a:t>Мировая гидроэнергетика как основной драйвер устойчивого развития в условиях индустрии 4.0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755EB0F-533A-B743-9707-D20C1EF02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2138" y="4598127"/>
            <a:ext cx="4428308" cy="1685108"/>
          </a:xfrm>
        </p:spPr>
        <p:txBody>
          <a:bodyPr>
            <a:normAutofit/>
          </a:bodyPr>
          <a:lstStyle/>
          <a:p>
            <a:pPr algn="l"/>
            <a:r>
              <a:rPr lang="ru-RU" sz="1600" u="sng" dirty="0">
                <a:latin typeface="Trebuchet MS" panose="020B0703020202090204" pitchFamily="34" charset="0"/>
              </a:rPr>
              <a:t>Андронова Инна Витальевна</a:t>
            </a:r>
            <a:r>
              <a:rPr lang="ru-RU" sz="1600" dirty="0">
                <a:latin typeface="Trebuchet MS" panose="020B0703020202090204" pitchFamily="34" charset="0"/>
              </a:rPr>
              <a:t>,</a:t>
            </a:r>
            <a:br>
              <a:rPr lang="ru-RU" sz="1600" dirty="0">
                <a:latin typeface="Trebuchet MS" panose="020B0703020202090204" pitchFamily="34" charset="0"/>
              </a:rPr>
            </a:br>
            <a:r>
              <a:rPr lang="ru-RU" sz="1600" dirty="0">
                <a:latin typeface="Trebuchet MS" panose="020B0703020202090204" pitchFamily="34" charset="0"/>
              </a:rPr>
              <a:t>д.э.н., профессор</a:t>
            </a:r>
          </a:p>
          <a:p>
            <a:pPr algn="l"/>
            <a:r>
              <a:rPr lang="ru-RU" sz="1600" u="sng" dirty="0">
                <a:latin typeface="Trebuchet MS" panose="020B0703020202090204" pitchFamily="34" charset="0"/>
              </a:rPr>
              <a:t>Кузьмин Владислав Вадимович</a:t>
            </a:r>
          </a:p>
          <a:p>
            <a:pPr algn="l"/>
            <a:r>
              <a:rPr lang="ru-RU" sz="1600" u="sng" dirty="0" err="1">
                <a:latin typeface="Trebuchet MS" panose="020B0703020202090204" pitchFamily="34" charset="0"/>
              </a:rPr>
              <a:t>Тинькова</a:t>
            </a:r>
            <a:r>
              <a:rPr lang="ru-RU" sz="1600" u="sng" dirty="0">
                <a:latin typeface="Trebuchet MS" panose="020B0703020202090204" pitchFamily="34" charset="0"/>
              </a:rPr>
              <a:t> Арина Александровна</a:t>
            </a:r>
          </a:p>
          <a:p>
            <a:pPr algn="l"/>
            <a:r>
              <a:rPr lang="ru-RU" sz="1600" b="1" dirty="0">
                <a:latin typeface="Trebuchet MS" panose="020B0703020202090204" pitchFamily="34" charset="0"/>
              </a:rPr>
              <a:t>Российский университет дружбы народов</a:t>
            </a:r>
          </a:p>
        </p:txBody>
      </p:sp>
    </p:spTree>
    <p:extLst>
      <p:ext uri="{BB962C8B-B14F-4D97-AF65-F5344CB8AC3E}">
        <p14:creationId xmlns:p14="http://schemas.microsoft.com/office/powerpoint/2010/main" val="2314602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31027-B418-3245-A5CD-76D63CB8A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BD55317-5BB6-244F-9144-4C1588FA28D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79401" y="221251"/>
            <a:ext cx="74149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0E8F39-2DC0-4445-96A9-778257C98B13}"/>
              </a:ext>
            </a:extLst>
          </p:cNvPr>
          <p:cNvSpPr txBox="1">
            <a:spLocks/>
          </p:cNvSpPr>
          <p:nvPr/>
        </p:nvSpPr>
        <p:spPr>
          <a:xfrm>
            <a:off x="2033166" y="0"/>
            <a:ext cx="10158834" cy="627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Trebuchet MS" panose="020B0703020202090204" pitchFamily="34" charset="0"/>
              </a:rPr>
              <a:t>Конъюнктура товарных групп рынка возобновляемых источников энергии</a:t>
            </a:r>
            <a:endParaRPr lang="en-RU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204903-6505-834C-8FA7-68733E686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224" y="883648"/>
            <a:ext cx="124181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1009F30-EB7C-154F-BB21-96D2C38AB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103" y="968846"/>
            <a:ext cx="169909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U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CA6D064-10DA-6145-857B-02F247F46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D0C-4F6B-1544-97F5-69A2F1CB4ED0}" type="slidenum">
              <a:rPr lang="en-RU" smtClean="0"/>
              <a:t>10</a:t>
            </a:fld>
            <a:endParaRPr lang="en-RU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AD24FD1-0C52-E249-A4D7-9C7DCF9341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971226"/>
              </p:ext>
            </p:extLst>
          </p:nvPr>
        </p:nvGraphicFramePr>
        <p:xfrm>
          <a:off x="633413" y="1181100"/>
          <a:ext cx="10925175" cy="425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Worksheet" r:id="rId4" imgW="11214100" imgH="4368800" progId="Excel.Sheet.12">
                  <p:embed/>
                </p:oleObj>
              </mc:Choice>
              <mc:Fallback>
                <p:oleObj name="Worksheet" r:id="rId4" imgW="11214100" imgH="436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3413" y="1181100"/>
                        <a:ext cx="10925175" cy="425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ubtitle 2">
            <a:extLst>
              <a:ext uri="{FF2B5EF4-FFF2-40B4-BE49-F238E27FC236}">
                <a16:creationId xmlns:a16="http://schemas.microsoft.com/office/drawing/2014/main" id="{ABDC6235-4AFA-7C48-85A4-1585BADFB37C}"/>
              </a:ext>
            </a:extLst>
          </p:cNvPr>
          <p:cNvSpPr txBox="1">
            <a:spLocks/>
          </p:cNvSpPr>
          <p:nvPr/>
        </p:nvSpPr>
        <p:spPr>
          <a:xfrm>
            <a:off x="597626" y="5603723"/>
            <a:ext cx="9727474" cy="493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Trebuchet MS" panose="020B0703020202090204" pitchFamily="34" charset="0"/>
              </a:rPr>
              <a:t>Источник</a:t>
            </a:r>
            <a:r>
              <a:rPr lang="en-GB" sz="1500" dirty="0">
                <a:latin typeface="Trebuchet MS" panose="020B0703020202090204" pitchFamily="34" charset="0"/>
              </a:rPr>
              <a:t>: </a:t>
            </a:r>
            <a:r>
              <a:rPr lang="ru-RU" sz="1500" dirty="0">
                <a:latin typeface="Trebuchet MS" panose="020B0703020202090204" pitchFamily="34" charset="0"/>
              </a:rPr>
              <a:t>составлено</a:t>
            </a:r>
            <a:r>
              <a:rPr lang="en-US" sz="1500" dirty="0">
                <a:latin typeface="Trebuchet MS" panose="020B0703020202090204" pitchFamily="34" charset="0"/>
              </a:rPr>
              <a:t> </a:t>
            </a:r>
            <a:r>
              <a:rPr lang="ru-RU" sz="1500" dirty="0">
                <a:latin typeface="Trebuchet MS" panose="020B0703020202090204" pitchFamily="34" charset="0"/>
              </a:rPr>
              <a:t>и рассчитано авторами на основе данных</a:t>
            </a:r>
            <a:br>
              <a:rPr lang="ru-RU" sz="1500" dirty="0">
                <a:latin typeface="Trebuchet MS" panose="020B0703020202090204" pitchFamily="34" charset="0"/>
              </a:rPr>
            </a:br>
            <a:r>
              <a:rPr lang="ru-RU" sz="1500" dirty="0">
                <a:latin typeface="Trebuchet MS" panose="020B0703020202090204" pitchFamily="34" charset="0"/>
              </a:rPr>
              <a:t>	</a:t>
            </a:r>
            <a:r>
              <a:rPr lang="en-GB" sz="1500" dirty="0">
                <a:latin typeface="Trebuchet MS" panose="020B0703020202090204" pitchFamily="34" charset="0"/>
              </a:rPr>
              <a:t>International Renewable Energy Agency, 2018 </a:t>
            </a:r>
          </a:p>
        </p:txBody>
      </p:sp>
    </p:spTree>
    <p:extLst>
      <p:ext uri="{BB962C8B-B14F-4D97-AF65-F5344CB8AC3E}">
        <p14:creationId xmlns:p14="http://schemas.microsoft.com/office/powerpoint/2010/main" val="415672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6CF0CB-6016-1441-9027-4CC0985E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E9304C3-3EB2-284B-9E42-A94C6326112E}"/>
              </a:ext>
            </a:extLst>
          </p:cNvPr>
          <p:cNvSpPr txBox="1">
            <a:spLocks/>
          </p:cNvSpPr>
          <p:nvPr/>
        </p:nvSpPr>
        <p:spPr>
          <a:xfrm>
            <a:off x="2913016" y="91440"/>
            <a:ext cx="9109167" cy="953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rebuchet MS" panose="020B0703020202090204" pitchFamily="34" charset="0"/>
              </a:rPr>
              <a:t>Мировая гидроэнергетика как основной драйвер устойчивого развития в условиях индустрии 4.0</a:t>
            </a:r>
            <a:endParaRPr lang="en-RU" sz="2400" dirty="0">
              <a:latin typeface="Trebuchet MS" panose="020B070302020209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BBB3B57-90A6-E24D-95EB-1CD4166B07C3}"/>
              </a:ext>
            </a:extLst>
          </p:cNvPr>
          <p:cNvSpPr txBox="1">
            <a:spLocks/>
          </p:cNvSpPr>
          <p:nvPr/>
        </p:nvSpPr>
        <p:spPr>
          <a:xfrm>
            <a:off x="5206553" y="1478767"/>
            <a:ext cx="6411017" cy="4590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Trebuchet MS" panose="020B0703020202090204" pitchFamily="34" charset="0"/>
              </a:rPr>
              <a:t>Либерализация электроэнергетики, сопровождаемая реструктуризацией органов и изменением механизмов управления системами электроснабжения;</a:t>
            </a:r>
          </a:p>
          <a:p>
            <a:r>
              <a:rPr lang="ru-RU" sz="2200" dirty="0">
                <a:latin typeface="Trebuchet MS" panose="020B0703020202090204" pitchFamily="34" charset="0"/>
              </a:rPr>
              <a:t>Расширение возможностей для привлечения частного и банковского капитала, прежде всего для сооружения ГЭС небольшой и средней мощности;</a:t>
            </a:r>
          </a:p>
          <a:p>
            <a:r>
              <a:rPr lang="ru-RU" sz="2200" dirty="0">
                <a:latin typeface="Trebuchet MS" panose="020B0703020202090204" pitchFamily="34" charset="0"/>
              </a:rPr>
              <a:t>Крупные гидроэнергетические проекты не являются инвестиционно привлекательными;</a:t>
            </a:r>
          </a:p>
          <a:p>
            <a:r>
              <a:rPr lang="ru-RU" sz="2200" dirty="0">
                <a:latin typeface="Trebuchet MS" panose="020B0703020202090204" pitchFamily="34" charset="0"/>
              </a:rPr>
              <a:t>Как следствие - масштабное развитие гидроэнергетики в отдельных странах должно оставаться элементом государственной энергетической политики.</a:t>
            </a:r>
          </a:p>
          <a:p>
            <a:endParaRPr lang="ru-RU" sz="2200" dirty="0">
              <a:latin typeface="Trebuchet MS" panose="020B0703020202090204" pitchFamily="34" charset="0"/>
            </a:endParaRPr>
          </a:p>
          <a:p>
            <a:endParaRPr lang="ru-RU" sz="2200" dirty="0">
              <a:latin typeface="Trebuchet MS" panose="020B070302020209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95CA88-0458-9949-8104-B41740DE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D0C-4F6B-1544-97F5-69A2F1CB4ED0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8438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1F7941-D229-7C48-A31A-84ECA48B3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45AC27D-0DE4-1542-A393-2D728C0BD602}"/>
              </a:ext>
            </a:extLst>
          </p:cNvPr>
          <p:cNvSpPr txBox="1">
            <a:spLocks/>
          </p:cNvSpPr>
          <p:nvPr/>
        </p:nvSpPr>
        <p:spPr>
          <a:xfrm>
            <a:off x="2869474" y="1299754"/>
            <a:ext cx="6453052" cy="2129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00" dirty="0">
                <a:latin typeface="Trebuchet MS" panose="020B0703020202090204" pitchFamily="34" charset="0"/>
              </a:rPr>
              <a:t>СПАСИБО ЗА ВНИМАНИЕ!</a:t>
            </a:r>
            <a:endParaRPr lang="en-RU" sz="42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8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6CF0CB-6016-1441-9027-4CC0985E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E9304C3-3EB2-284B-9E42-A94C6326112E}"/>
              </a:ext>
            </a:extLst>
          </p:cNvPr>
          <p:cNvSpPr txBox="1">
            <a:spLocks/>
          </p:cNvSpPr>
          <p:nvPr/>
        </p:nvSpPr>
        <p:spPr>
          <a:xfrm>
            <a:off x="2913016" y="91440"/>
            <a:ext cx="9109167" cy="953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rebuchet MS" panose="020B0703020202090204" pitchFamily="34" charset="0"/>
              </a:rPr>
              <a:t>Мировая гидроэнергетика как основной драйвер устойчивого развития в условиях индустрии 4.0</a:t>
            </a:r>
            <a:endParaRPr lang="en-RU" sz="2400" dirty="0">
              <a:latin typeface="Trebuchet MS" panose="020B070302020209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303740F-8C86-D34F-8480-88FE3F51A40F}"/>
              </a:ext>
            </a:extLst>
          </p:cNvPr>
          <p:cNvSpPr txBox="1">
            <a:spLocks/>
          </p:cNvSpPr>
          <p:nvPr/>
        </p:nvSpPr>
        <p:spPr>
          <a:xfrm>
            <a:off x="5253445" y="1045029"/>
            <a:ext cx="6411017" cy="1711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u="sng" dirty="0">
                <a:latin typeface="Trebuchet MS" panose="020B0703020202090204" pitchFamily="34" charset="0"/>
              </a:rPr>
              <a:t>Цель исследования:</a:t>
            </a:r>
          </a:p>
          <a:p>
            <a:pPr marL="0" indent="0">
              <a:buNone/>
            </a:pPr>
            <a:r>
              <a:rPr lang="ru-RU" sz="1800" dirty="0">
                <a:latin typeface="Trebuchet MS" panose="020B0703020202090204" pitchFamily="34" charset="0"/>
              </a:rPr>
              <a:t>Изучение возможности укрепления позиций гидроэнергетики в мировом энергетическом балансе в качестве основного драйвера устойчивого развития среди возобновляемых источников энергии в условиях индустрии 4.0. </a:t>
            </a:r>
          </a:p>
          <a:p>
            <a:pPr marL="0" indent="0">
              <a:buNone/>
            </a:pPr>
            <a:endParaRPr lang="en-RU" sz="1800" dirty="0">
              <a:latin typeface="Trebuchet MS" panose="020B070302020209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BBB3B57-90A6-E24D-95EB-1CD4166B07C3}"/>
              </a:ext>
            </a:extLst>
          </p:cNvPr>
          <p:cNvSpPr txBox="1">
            <a:spLocks/>
          </p:cNvSpPr>
          <p:nvPr/>
        </p:nvSpPr>
        <p:spPr>
          <a:xfrm>
            <a:off x="5253445" y="2756264"/>
            <a:ext cx="6411017" cy="380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u="sng" dirty="0">
                <a:latin typeface="Trebuchet MS" panose="020B0703020202090204" pitchFamily="34" charset="0"/>
              </a:rPr>
              <a:t>Направления исследования:</a:t>
            </a:r>
          </a:p>
          <a:p>
            <a:pPr marL="0" indent="0">
              <a:buNone/>
            </a:pPr>
            <a:r>
              <a:rPr lang="ru-RU" sz="1800" i="1" dirty="0">
                <a:latin typeface="Trebuchet MS" panose="020B0703020202090204" pitchFamily="34" charset="0"/>
              </a:rPr>
              <a:t>Что рассмотрено?</a:t>
            </a:r>
          </a:p>
          <a:p>
            <a:r>
              <a:rPr lang="ru-RU" sz="1800" dirty="0">
                <a:latin typeface="Trebuchet MS" panose="020B0703020202090204" pitchFamily="34" charset="0"/>
              </a:rPr>
              <a:t>Глобальные энергетические тенденции, учитывающие проблему изменения климата;</a:t>
            </a:r>
          </a:p>
          <a:p>
            <a:r>
              <a:rPr lang="ru-RU" sz="1800" dirty="0">
                <a:latin typeface="Trebuchet MS" panose="020B0703020202090204" pitchFamily="34" charset="0"/>
              </a:rPr>
              <a:t>Участие международных организаций в сфере гидроэнергетики и рыночная конъюнктура сектора.</a:t>
            </a:r>
          </a:p>
          <a:p>
            <a:pPr marL="0" indent="0">
              <a:buNone/>
            </a:pPr>
            <a:r>
              <a:rPr lang="ru-RU" sz="1800" i="1" dirty="0">
                <a:latin typeface="Trebuchet MS" panose="020B0703020202090204" pitchFamily="34" charset="0"/>
              </a:rPr>
              <a:t>Что выявлено?</a:t>
            </a:r>
          </a:p>
          <a:p>
            <a:r>
              <a:rPr lang="ru-RU" sz="1800" dirty="0">
                <a:latin typeface="Trebuchet MS" panose="020B0703020202090204" pitchFamily="34" charset="0"/>
              </a:rPr>
              <a:t>Основные тенденции роста мировой гидроэнергетики в концепции устойчивого развития</a:t>
            </a:r>
          </a:p>
          <a:p>
            <a:r>
              <a:rPr lang="ru-RU" sz="1800" dirty="0">
                <a:latin typeface="Trebuchet MS" panose="020B0703020202090204" pitchFamily="34" charset="0"/>
              </a:rPr>
              <a:t>Необходимость развития гидроэнергетики в отдельных странах на данный момент как элемента государственной политики.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95CA88-0458-9949-8104-B41740DE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D0C-4F6B-1544-97F5-69A2F1CB4ED0}" type="slidenum">
              <a:rPr lang="en-RU" smtClean="0"/>
              <a:t>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5140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31027-B418-3245-A5CD-76D63CB8A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BD55317-5BB6-244F-9144-4C1588FA28D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79401" y="221251"/>
            <a:ext cx="74149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0E8F39-2DC0-4445-96A9-778257C98B13}"/>
              </a:ext>
            </a:extLst>
          </p:cNvPr>
          <p:cNvSpPr txBox="1">
            <a:spLocks/>
          </p:cNvSpPr>
          <p:nvPr/>
        </p:nvSpPr>
        <p:spPr>
          <a:xfrm>
            <a:off x="2033166" y="0"/>
            <a:ext cx="10158834" cy="627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Trebuchet MS" panose="020B0703020202090204" pitchFamily="34" charset="0"/>
              </a:rPr>
              <a:t>Рост установленной гидроэнергетической мощности с 1950 г.</a:t>
            </a:r>
            <a:endParaRPr lang="en-RU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204903-6505-834C-8FA7-68733E686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224" y="883648"/>
            <a:ext cx="124181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7075B7-B62F-E840-9298-E715F12E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D0C-4F6B-1544-97F5-69A2F1CB4ED0}" type="slidenum">
              <a:rPr lang="en-RU" smtClean="0"/>
              <a:t>3</a:t>
            </a:fld>
            <a:endParaRPr lang="en-RU"/>
          </a:p>
        </p:txBody>
      </p:sp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BA0D2157-E13A-1045-8214-CFBD4E9A9238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1959811" y="1054963"/>
            <a:ext cx="8272377" cy="44914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CA82F4D-44FF-4542-8139-2C9CDD2F6813}"/>
              </a:ext>
            </a:extLst>
          </p:cNvPr>
          <p:cNvSpPr txBox="1">
            <a:spLocks/>
          </p:cNvSpPr>
          <p:nvPr/>
        </p:nvSpPr>
        <p:spPr>
          <a:xfrm>
            <a:off x="2249784" y="5658823"/>
            <a:ext cx="6594566" cy="424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Trebuchet MS" panose="020B0703020202090204" pitchFamily="34" charset="0"/>
              </a:rPr>
              <a:t>Источник</a:t>
            </a:r>
            <a:r>
              <a:rPr lang="en-GB" sz="1500" dirty="0">
                <a:latin typeface="Trebuchet MS" panose="020B0703020202090204" pitchFamily="34" charset="0"/>
              </a:rPr>
              <a:t>: International Hydropower Association, 2019</a:t>
            </a:r>
          </a:p>
        </p:txBody>
      </p:sp>
    </p:spTree>
    <p:extLst>
      <p:ext uri="{BB962C8B-B14F-4D97-AF65-F5344CB8AC3E}">
        <p14:creationId xmlns:p14="http://schemas.microsoft.com/office/powerpoint/2010/main" val="427022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644A64-C121-094B-8D6B-16FE2A6D2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041EA85-65A6-6C47-9C31-2A4A15B67C5A}"/>
              </a:ext>
            </a:extLst>
          </p:cNvPr>
          <p:cNvSpPr txBox="1">
            <a:spLocks/>
          </p:cNvSpPr>
          <p:nvPr/>
        </p:nvSpPr>
        <p:spPr>
          <a:xfrm>
            <a:off x="2033166" y="0"/>
            <a:ext cx="10158834" cy="627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dirty="0">
                <a:solidFill>
                  <a:schemeClr val="bg1"/>
                </a:solidFill>
                <a:latin typeface="Trebuchet MS" panose="020B0703020202090204" pitchFamily="34" charset="0"/>
              </a:rPr>
              <a:t>Установленная мощность гидроаккумулирующих электростанций в мире по странам</a:t>
            </a:r>
            <a:endParaRPr lang="en-RU" sz="19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725C81-CF21-E546-B1DB-B34346C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D0C-4F6B-1544-97F5-69A2F1CB4ED0}" type="slidenum">
              <a:rPr lang="en-RU" smtClean="0"/>
              <a:t>4</a:t>
            </a:fld>
            <a:endParaRPr lang="en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0802422-74A1-724D-AEAD-2557FFC55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4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U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70DCEE6-AA18-A14D-9866-2A250C46CB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15580"/>
              </p:ext>
            </p:extLst>
          </p:nvPr>
        </p:nvGraphicFramePr>
        <p:xfrm>
          <a:off x="2738834" y="926880"/>
          <a:ext cx="6600825" cy="428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Worksheet" r:id="rId4" imgW="4191000" imgH="2692400" progId="Excel.Sheet.12">
                  <p:embed/>
                </p:oleObj>
              </mc:Choice>
              <mc:Fallback>
                <p:oleObj name="Worksheet" r:id="rId4" imgW="4191000" imgH="26924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834" y="926880"/>
                        <a:ext cx="6600825" cy="4284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2">
            <a:extLst>
              <a:ext uri="{FF2B5EF4-FFF2-40B4-BE49-F238E27FC236}">
                <a16:creationId xmlns:a16="http://schemas.microsoft.com/office/drawing/2014/main" id="{0DB5DBE9-7EC7-DE4A-9F34-D1783F491A43}"/>
              </a:ext>
            </a:extLst>
          </p:cNvPr>
          <p:cNvSpPr txBox="1">
            <a:spLocks/>
          </p:cNvSpPr>
          <p:nvPr/>
        </p:nvSpPr>
        <p:spPr>
          <a:xfrm>
            <a:off x="2642949" y="5397956"/>
            <a:ext cx="8666328" cy="798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Trebuchet MS" panose="020B0703020202090204" pitchFamily="34" charset="0"/>
              </a:rPr>
              <a:t>Источник</a:t>
            </a:r>
            <a:r>
              <a:rPr lang="en-GB" sz="1500" dirty="0">
                <a:latin typeface="Trebuchet MS" panose="020B0703020202090204" pitchFamily="34" charset="0"/>
              </a:rPr>
              <a:t>: </a:t>
            </a:r>
            <a:r>
              <a:rPr lang="ru-RU" sz="1500" dirty="0">
                <a:latin typeface="Trebuchet MS" panose="020B0703020202090204" pitchFamily="34" charset="0"/>
              </a:rPr>
              <a:t>составлено авторами на основе данных </a:t>
            </a:r>
            <a:r>
              <a:rPr lang="en-GB" sz="1500" dirty="0">
                <a:latin typeface="Trebuchet MS" panose="020B0703020202090204" pitchFamily="34" charset="0"/>
              </a:rPr>
              <a:t>International</a:t>
            </a:r>
            <a:endParaRPr lang="ru-RU" sz="15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ru-RU" sz="1500" dirty="0">
                <a:latin typeface="Trebuchet MS" panose="020B0703020202090204" pitchFamily="34" charset="0"/>
              </a:rPr>
              <a:t>	</a:t>
            </a:r>
            <a:r>
              <a:rPr lang="en-GB" sz="1500" dirty="0">
                <a:latin typeface="Trebuchet MS" panose="020B0703020202090204" pitchFamily="34" charset="0"/>
              </a:rPr>
              <a:t>Hydropower Association, 2020</a:t>
            </a:r>
          </a:p>
        </p:txBody>
      </p:sp>
    </p:spTree>
    <p:extLst>
      <p:ext uri="{BB962C8B-B14F-4D97-AF65-F5344CB8AC3E}">
        <p14:creationId xmlns:p14="http://schemas.microsoft.com/office/powerpoint/2010/main" val="2309726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4520AA-6155-BE42-A745-FF9199480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4C6E60C-5E4E-6D45-A611-0623C990D232}"/>
              </a:ext>
            </a:extLst>
          </p:cNvPr>
          <p:cNvSpPr txBox="1">
            <a:spLocks/>
          </p:cNvSpPr>
          <p:nvPr/>
        </p:nvSpPr>
        <p:spPr>
          <a:xfrm>
            <a:off x="2033166" y="0"/>
            <a:ext cx="10158834" cy="627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Trebuchet MS" panose="020B0703020202090204" pitchFamily="34" charset="0"/>
              </a:rPr>
              <a:t>Мировые цены на электроэнергию по источникам энергии в 2018 г.</a:t>
            </a:r>
            <a:endParaRPr lang="en-RU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37A0FF0-9382-304F-8614-E3AC260D4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" y="802457"/>
            <a:ext cx="152560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BA0405B-DB30-FA40-BF64-A01928493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468" y="894264"/>
            <a:ext cx="138493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FBBF30-FA2F-0B41-B9C0-90659C92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D0C-4F6B-1544-97F5-69A2F1CB4ED0}" type="slidenum">
              <a:rPr lang="en-RU" smtClean="0"/>
              <a:t>5</a:t>
            </a:fld>
            <a:endParaRPr lang="en-R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62D710A-11C2-8F4E-B10D-A3C3571BA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388" y="1337218"/>
            <a:ext cx="2122571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U"/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D8E64DDA-D4C4-9D4F-ADAB-FDE50DBB8896}"/>
              </a:ext>
            </a:extLst>
          </p:cNvPr>
          <p:cNvSpPr txBox="1">
            <a:spLocks/>
          </p:cNvSpPr>
          <p:nvPr/>
        </p:nvSpPr>
        <p:spPr>
          <a:xfrm>
            <a:off x="1549037" y="5407388"/>
            <a:ext cx="8919670" cy="804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Trebuchet MS" panose="020B0703020202090204" pitchFamily="34" charset="0"/>
              </a:rPr>
              <a:t>Источник</a:t>
            </a:r>
            <a:r>
              <a:rPr lang="en-GB" sz="1500" dirty="0">
                <a:latin typeface="Trebuchet MS" panose="020B0703020202090204" pitchFamily="34" charset="0"/>
              </a:rPr>
              <a:t>: </a:t>
            </a:r>
            <a:r>
              <a:rPr lang="ru-RU" sz="1500" dirty="0">
                <a:latin typeface="Trebuchet MS" panose="020B0703020202090204" pitchFamily="34" charset="0"/>
              </a:rPr>
              <a:t>составлено авторами на основе данных </a:t>
            </a:r>
          </a:p>
          <a:p>
            <a:pPr marL="0" indent="0">
              <a:buNone/>
            </a:pPr>
            <a:r>
              <a:rPr lang="ru-RU" sz="1500" dirty="0">
                <a:latin typeface="Trebuchet MS" panose="020B0703020202090204" pitchFamily="34" charset="0"/>
              </a:rPr>
              <a:t>	</a:t>
            </a:r>
            <a:r>
              <a:rPr lang="en-GB" sz="1500" dirty="0">
                <a:latin typeface="Trebuchet MS" panose="020B0703020202090204" pitchFamily="34" charset="0"/>
              </a:rPr>
              <a:t>International Renewable Energy Agency, 2018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F20C79C-49FB-104D-88C5-AA940F253C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149722"/>
              </p:ext>
            </p:extLst>
          </p:nvPr>
        </p:nvGraphicFramePr>
        <p:xfrm>
          <a:off x="1636164" y="894264"/>
          <a:ext cx="8919671" cy="4437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Worksheet" r:id="rId4" imgW="7505700" imgH="3733800" progId="Excel.Sheet.12">
                  <p:embed/>
                </p:oleObj>
              </mc:Choice>
              <mc:Fallback>
                <p:oleObj name="Worksheet" r:id="rId4" imgW="7505700" imgH="3733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6164" y="894264"/>
                        <a:ext cx="8919671" cy="4437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283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31027-B418-3245-A5CD-76D63CB8A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BD55317-5BB6-244F-9144-4C1588FA28D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79401" y="221251"/>
            <a:ext cx="74149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0E8F39-2DC0-4445-96A9-778257C98B13}"/>
              </a:ext>
            </a:extLst>
          </p:cNvPr>
          <p:cNvSpPr txBox="1">
            <a:spLocks/>
          </p:cNvSpPr>
          <p:nvPr/>
        </p:nvSpPr>
        <p:spPr>
          <a:xfrm>
            <a:off x="2033166" y="0"/>
            <a:ext cx="10158834" cy="627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Trebuchet MS" panose="020B0703020202090204" pitchFamily="34" charset="0"/>
              </a:rPr>
              <a:t>Средневзвешенная общая установленная стоимость мощности в мире, коэффициенты мощности и </a:t>
            </a:r>
            <a:r>
              <a:rPr lang="en-GB" sz="2400" dirty="0">
                <a:solidFill>
                  <a:schemeClr val="bg1"/>
                </a:solidFill>
                <a:latin typeface="Trebuchet MS" panose="020B0703020202090204" pitchFamily="34" charset="0"/>
              </a:rPr>
              <a:t>LCOE </a:t>
            </a:r>
            <a:r>
              <a:rPr lang="ru-RU" sz="2400" dirty="0">
                <a:solidFill>
                  <a:schemeClr val="bg1"/>
                </a:solidFill>
                <a:latin typeface="Trebuchet MS" panose="020B0703020202090204" pitchFamily="34" charset="0"/>
              </a:rPr>
              <a:t>гидроэнергетики, 2010-2018 гг.</a:t>
            </a:r>
            <a:endParaRPr lang="en-RU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204903-6505-834C-8FA7-68733E686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224" y="883648"/>
            <a:ext cx="124181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1009F30-EB7C-154F-BB21-96D2C38AB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103" y="968846"/>
            <a:ext cx="169909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U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A78155-F80C-1F49-B711-C5EE76E9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D0C-4F6B-1544-97F5-69A2F1CB4ED0}" type="slidenum">
              <a:rPr lang="en-RU" smtClean="0"/>
              <a:t>6</a:t>
            </a:fld>
            <a:endParaRPr lang="en-RU"/>
          </a:p>
        </p:txBody>
      </p:sp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1C2E12BD-0666-624C-BA42-35FFBD981F72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1857103" y="736979"/>
            <a:ext cx="7925441" cy="4702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46C70F69-2CB0-8C42-B633-BF0F4B93127A}"/>
              </a:ext>
            </a:extLst>
          </p:cNvPr>
          <p:cNvSpPr txBox="1">
            <a:spLocks/>
          </p:cNvSpPr>
          <p:nvPr/>
        </p:nvSpPr>
        <p:spPr>
          <a:xfrm>
            <a:off x="2033166" y="5439058"/>
            <a:ext cx="7374537" cy="424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Trebuchet MS" panose="020B0703020202090204" pitchFamily="34" charset="0"/>
              </a:rPr>
              <a:t>Источник</a:t>
            </a:r>
            <a:r>
              <a:rPr lang="en-GB" sz="1500" dirty="0">
                <a:latin typeface="Trebuchet MS" panose="020B0703020202090204" pitchFamily="34" charset="0"/>
              </a:rPr>
              <a:t>: International Renewable Energy Agency, 2018</a:t>
            </a:r>
          </a:p>
        </p:txBody>
      </p:sp>
    </p:spTree>
    <p:extLst>
      <p:ext uri="{BB962C8B-B14F-4D97-AF65-F5344CB8AC3E}">
        <p14:creationId xmlns:p14="http://schemas.microsoft.com/office/powerpoint/2010/main" val="304212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644A64-C121-094B-8D6B-16FE2A6D2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041EA85-65A6-6C47-9C31-2A4A15B67C5A}"/>
              </a:ext>
            </a:extLst>
          </p:cNvPr>
          <p:cNvSpPr txBox="1">
            <a:spLocks/>
          </p:cNvSpPr>
          <p:nvPr/>
        </p:nvSpPr>
        <p:spPr>
          <a:xfrm>
            <a:off x="2033166" y="0"/>
            <a:ext cx="10158834" cy="627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Trebuchet MS" panose="020B0703020202090204" pitchFamily="34" charset="0"/>
              </a:rPr>
              <a:t>Общие установленные затраты на гидроэнергетику по проектам и средневзвешенные, включая средневзвешенные по диапазону мощности, 2000-2018 гг.</a:t>
            </a:r>
            <a:endParaRPr lang="en-RU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685A402-9280-CA48-8ABF-64DE104BE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098" y="1223504"/>
            <a:ext cx="177177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DAA3A-3E7C-924A-97BA-E63DD12A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D0C-4F6B-1544-97F5-69A2F1CB4ED0}" type="slidenum">
              <a:rPr lang="en-RU" smtClean="0"/>
              <a:t>7</a:t>
            </a:fld>
            <a:endParaRPr lang="en-RU"/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74292B9B-A526-B642-81B2-E140CA0EB48F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604575" y="1352232"/>
            <a:ext cx="5127172" cy="364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AEFFDF4F-055D-584F-9DB2-9830BF1F4A7A}"/>
              </a:ext>
            </a:extLst>
          </p:cNvPr>
          <p:cNvPicPr/>
          <p:nvPr/>
        </p:nvPicPr>
        <p:blipFill>
          <a:blip r:embed="rId4"/>
          <a:srcRect/>
          <a:stretch/>
        </p:blipFill>
        <p:spPr bwMode="auto">
          <a:xfrm>
            <a:off x="6222463" y="1352233"/>
            <a:ext cx="5380364" cy="364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BD18D2E-9DC7-CF4C-BA16-27CFC30D625D}"/>
              </a:ext>
            </a:extLst>
          </p:cNvPr>
          <p:cNvSpPr txBox="1">
            <a:spLocks/>
          </p:cNvSpPr>
          <p:nvPr/>
        </p:nvSpPr>
        <p:spPr>
          <a:xfrm>
            <a:off x="3406893" y="5209953"/>
            <a:ext cx="11011504" cy="424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Trebuchet MS" panose="020B0703020202090204" pitchFamily="34" charset="0"/>
              </a:rPr>
              <a:t>Источник</a:t>
            </a:r>
            <a:r>
              <a:rPr lang="en-GB" sz="1500" dirty="0">
                <a:latin typeface="Trebuchet MS" panose="020B0703020202090204" pitchFamily="34" charset="0"/>
              </a:rPr>
              <a:t>: International Renewable Energy Agency, 2018</a:t>
            </a:r>
          </a:p>
        </p:txBody>
      </p:sp>
    </p:spTree>
    <p:extLst>
      <p:ext uri="{BB962C8B-B14F-4D97-AF65-F5344CB8AC3E}">
        <p14:creationId xmlns:p14="http://schemas.microsoft.com/office/powerpoint/2010/main" val="243825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4520AA-6155-BE42-A745-FF9199480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4C6E60C-5E4E-6D45-A611-0623C990D232}"/>
              </a:ext>
            </a:extLst>
          </p:cNvPr>
          <p:cNvSpPr txBox="1">
            <a:spLocks/>
          </p:cNvSpPr>
          <p:nvPr/>
        </p:nvSpPr>
        <p:spPr>
          <a:xfrm>
            <a:off x="2033166" y="0"/>
            <a:ext cx="10158834" cy="627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Trebuchet MS" panose="020B0703020202090204" pitchFamily="34" charset="0"/>
              </a:rPr>
              <a:t>Схематическая структура глобального управления на мировом энергетическом рынке</a:t>
            </a:r>
            <a:endParaRPr lang="en-GB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37A0FF0-9382-304F-8614-E3AC260D4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" y="802457"/>
            <a:ext cx="152560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BA0405B-DB30-FA40-BF64-A01928493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468" y="894264"/>
            <a:ext cx="138493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U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BA4D201-1B4A-D248-AF61-944725BC3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240" y="728993"/>
            <a:ext cx="146085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CF251-87A3-EC4D-AB14-D1545F0D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D0C-4F6B-1544-97F5-69A2F1CB4ED0}" type="slidenum">
              <a:rPr lang="en-RU" smtClean="0"/>
              <a:t>8</a:t>
            </a:fld>
            <a:endParaRPr lang="en-RU"/>
          </a:p>
        </p:txBody>
      </p:sp>
      <p:pic>
        <p:nvPicPr>
          <p:cNvPr id="11" name="Рисунок 8">
            <a:extLst>
              <a:ext uri="{FF2B5EF4-FFF2-40B4-BE49-F238E27FC236}">
                <a16:creationId xmlns:a16="http://schemas.microsoft.com/office/drawing/2014/main" id="{DE8073CC-FAFD-2048-8F9E-B91BF2A8C4E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5" y="986071"/>
            <a:ext cx="10420573" cy="4084114"/>
          </a:xfrm>
          <a:prstGeom prst="rect">
            <a:avLst/>
          </a:prstGeom>
          <a:noFill/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87B44704-1835-C747-9C68-2A4DAFE74C13}"/>
              </a:ext>
            </a:extLst>
          </p:cNvPr>
          <p:cNvSpPr txBox="1">
            <a:spLocks/>
          </p:cNvSpPr>
          <p:nvPr/>
        </p:nvSpPr>
        <p:spPr>
          <a:xfrm>
            <a:off x="687650" y="5208080"/>
            <a:ext cx="9101120" cy="4245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Trebuchet MS" panose="020B0703020202090204" pitchFamily="34" charset="0"/>
              </a:rPr>
              <a:t>Источник</a:t>
            </a:r>
            <a:r>
              <a:rPr lang="en-GB" sz="1800" dirty="0">
                <a:latin typeface="Trebuchet MS" panose="020B0703020202090204" pitchFamily="34" charset="0"/>
              </a:rPr>
              <a:t>: </a:t>
            </a:r>
            <a:r>
              <a:rPr lang="ru-RU" sz="1800" dirty="0">
                <a:latin typeface="Trebuchet MS" panose="020B0703020202090204" pitchFamily="34" charset="0"/>
              </a:rPr>
              <a:t>составлено авторами на основе данных</a:t>
            </a:r>
            <a:r>
              <a:rPr lang="en-GB" sz="1800" dirty="0">
                <a:latin typeface="Trebuchet MS" panose="020B0703020202090204" pitchFamily="34" charset="0"/>
              </a:rPr>
              <a:t> United Nations Educational, Scientific and Cultural</a:t>
            </a:r>
            <a:br>
              <a:rPr lang="ru-RU" sz="1800" dirty="0">
                <a:latin typeface="Trebuchet MS" panose="020B0703020202090204" pitchFamily="34" charset="0"/>
              </a:rPr>
            </a:br>
            <a:r>
              <a:rPr lang="ru-RU" sz="1800" dirty="0">
                <a:latin typeface="Trebuchet MS" panose="020B0703020202090204" pitchFamily="34" charset="0"/>
              </a:rPr>
              <a:t>	</a:t>
            </a:r>
            <a:r>
              <a:rPr lang="en-GB" sz="1800" dirty="0">
                <a:latin typeface="Trebuchet MS" panose="020B0703020202090204" pitchFamily="34" charset="0"/>
              </a:rPr>
              <a:t>Organization, 2020</a:t>
            </a:r>
          </a:p>
        </p:txBody>
      </p:sp>
    </p:spTree>
    <p:extLst>
      <p:ext uri="{BB962C8B-B14F-4D97-AF65-F5344CB8AC3E}">
        <p14:creationId xmlns:p14="http://schemas.microsoft.com/office/powerpoint/2010/main" val="53544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4520AA-6155-BE42-A745-FF9199480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4C6E60C-5E4E-6D45-A611-0623C990D232}"/>
              </a:ext>
            </a:extLst>
          </p:cNvPr>
          <p:cNvSpPr txBox="1">
            <a:spLocks/>
          </p:cNvSpPr>
          <p:nvPr/>
        </p:nvSpPr>
        <p:spPr>
          <a:xfrm>
            <a:off x="2033166" y="0"/>
            <a:ext cx="10158834" cy="627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Trebuchet MS" panose="020B0703020202090204" pitchFamily="34" charset="0"/>
              </a:rPr>
              <a:t>Схематическая структура глобального управления на мировом рынке гидроэнергетики</a:t>
            </a:r>
            <a:endParaRPr lang="en-GB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37A0FF0-9382-304F-8614-E3AC260D4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" y="802457"/>
            <a:ext cx="152560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BA0405B-DB30-FA40-BF64-A01928493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468" y="894264"/>
            <a:ext cx="138493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U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BA4D201-1B4A-D248-AF61-944725BC3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240" y="728993"/>
            <a:ext cx="146085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CF251-87A3-EC4D-AB14-D1545F0D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D0C-4F6B-1544-97F5-69A2F1CB4ED0}" type="slidenum">
              <a:rPr lang="en-RU" smtClean="0"/>
              <a:t>9</a:t>
            </a:fld>
            <a:endParaRPr lang="en-RU"/>
          </a:p>
        </p:txBody>
      </p:sp>
      <p:pic>
        <p:nvPicPr>
          <p:cNvPr id="12" name="Рисунок 18">
            <a:extLst>
              <a:ext uri="{FF2B5EF4-FFF2-40B4-BE49-F238E27FC236}">
                <a16:creationId xmlns:a16="http://schemas.microsoft.com/office/drawing/2014/main" id="{1BF3B3E4-3D75-684E-B233-F6444E8855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35" y="875921"/>
            <a:ext cx="9600193" cy="4195502"/>
          </a:xfrm>
          <a:prstGeom prst="rect">
            <a:avLst/>
          </a:prstGeom>
          <a:noFill/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87B44704-1835-C747-9C68-2A4DAFE74C13}"/>
              </a:ext>
            </a:extLst>
          </p:cNvPr>
          <p:cNvSpPr txBox="1">
            <a:spLocks/>
          </p:cNvSpPr>
          <p:nvPr/>
        </p:nvSpPr>
        <p:spPr>
          <a:xfrm>
            <a:off x="1136468" y="5223019"/>
            <a:ext cx="8640578" cy="4245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Trebuchet MS" panose="020B0703020202090204" pitchFamily="34" charset="0"/>
              </a:rPr>
              <a:t>Источник</a:t>
            </a:r>
            <a:r>
              <a:rPr lang="en-GB" sz="1800" dirty="0">
                <a:latin typeface="Trebuchet MS" panose="020B0703020202090204" pitchFamily="34" charset="0"/>
              </a:rPr>
              <a:t>: </a:t>
            </a:r>
            <a:r>
              <a:rPr lang="ru-RU" sz="1800" dirty="0">
                <a:latin typeface="Trebuchet MS" panose="020B0703020202090204" pitchFamily="34" charset="0"/>
              </a:rPr>
              <a:t>составлено авторами на основе данных</a:t>
            </a:r>
            <a:r>
              <a:rPr lang="en-GB" sz="1800" dirty="0">
                <a:latin typeface="Trebuchet MS" panose="020B0703020202090204" pitchFamily="34" charset="0"/>
              </a:rPr>
              <a:t> United Nations Educational, Scientific and</a:t>
            </a:r>
            <a:br>
              <a:rPr lang="ru-RU" sz="1800" dirty="0">
                <a:latin typeface="Trebuchet MS" panose="020B0703020202090204" pitchFamily="34" charset="0"/>
              </a:rPr>
            </a:br>
            <a:r>
              <a:rPr lang="ru-RU" sz="1800" dirty="0">
                <a:latin typeface="Trebuchet MS" panose="020B0703020202090204" pitchFamily="34" charset="0"/>
              </a:rPr>
              <a:t>	</a:t>
            </a:r>
            <a:r>
              <a:rPr lang="en-GB" sz="1800" dirty="0">
                <a:latin typeface="Trebuchet MS" panose="020B0703020202090204" pitchFamily="34" charset="0"/>
              </a:rPr>
              <a:t>Cultural Organization, 2020</a:t>
            </a:r>
          </a:p>
        </p:txBody>
      </p:sp>
    </p:spTree>
    <p:extLst>
      <p:ext uri="{BB962C8B-B14F-4D97-AF65-F5344CB8AC3E}">
        <p14:creationId xmlns:p14="http://schemas.microsoft.com/office/powerpoint/2010/main" val="1541616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413</Words>
  <Application>Microsoft Macintosh PowerPoint</Application>
  <PresentationFormat>Widescreen</PresentationFormat>
  <Paragraphs>50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Office Theme</vt:lpstr>
      <vt:lpstr>Microsoft Excel Worksheet</vt:lpstr>
      <vt:lpstr>Worksheet</vt:lpstr>
      <vt:lpstr>Global hydropower as the main driver of sustainable development in the context of Industry 4.0  Мировая гидроэнергетика как основной драйвер устойчивого развития в условиях индустрии 4.0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Кузьмин Владислав Вадимович</cp:lastModifiedBy>
  <cp:revision>50</cp:revision>
  <dcterms:created xsi:type="dcterms:W3CDTF">2020-10-28T15:06:52Z</dcterms:created>
  <dcterms:modified xsi:type="dcterms:W3CDTF">2020-11-12T22:00:57Z</dcterms:modified>
</cp:coreProperties>
</file>